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Lst>
  <p:notesMasterIdLst>
    <p:notesMasterId r:id="rId52"/>
  </p:notesMasterIdLst>
  <p:sldIdLst>
    <p:sldId id="261" r:id="rId3"/>
    <p:sldId id="262" r:id="rId4"/>
    <p:sldId id="263" r:id="rId5"/>
    <p:sldId id="265" r:id="rId6"/>
    <p:sldId id="266" r:id="rId7"/>
    <p:sldId id="267" r:id="rId8"/>
    <p:sldId id="740" r:id="rId9"/>
    <p:sldId id="269" r:id="rId10"/>
    <p:sldId id="272" r:id="rId11"/>
    <p:sldId id="273" r:id="rId12"/>
    <p:sldId id="271" r:id="rId13"/>
    <p:sldId id="270" r:id="rId14"/>
    <p:sldId id="710" r:id="rId15"/>
    <p:sldId id="727" r:id="rId16"/>
    <p:sldId id="719" r:id="rId17"/>
    <p:sldId id="291" r:id="rId18"/>
    <p:sldId id="256" r:id="rId19"/>
    <p:sldId id="276" r:id="rId20"/>
    <p:sldId id="747" r:id="rId21"/>
    <p:sldId id="711" r:id="rId22"/>
    <p:sldId id="743" r:id="rId23"/>
    <p:sldId id="708" r:id="rId24"/>
    <p:sldId id="268" r:id="rId25"/>
    <p:sldId id="749" r:id="rId26"/>
    <p:sldId id="715" r:id="rId27"/>
    <p:sldId id="737" r:id="rId28"/>
    <p:sldId id="750" r:id="rId29"/>
    <p:sldId id="744" r:id="rId30"/>
    <p:sldId id="728" r:id="rId31"/>
    <p:sldId id="718" r:id="rId32"/>
    <p:sldId id="736" r:id="rId33"/>
    <p:sldId id="720" r:id="rId34"/>
    <p:sldId id="721" r:id="rId35"/>
    <p:sldId id="722" r:id="rId36"/>
    <p:sldId id="746" r:id="rId37"/>
    <p:sldId id="723" r:id="rId38"/>
    <p:sldId id="724" r:id="rId39"/>
    <p:sldId id="726" r:id="rId40"/>
    <p:sldId id="745" r:id="rId41"/>
    <p:sldId id="729" r:id="rId42"/>
    <p:sldId id="732" r:id="rId43"/>
    <p:sldId id="738" r:id="rId44"/>
    <p:sldId id="739" r:id="rId45"/>
    <p:sldId id="733" r:id="rId46"/>
    <p:sldId id="735" r:id="rId47"/>
    <p:sldId id="730" r:id="rId48"/>
    <p:sldId id="731" r:id="rId49"/>
    <p:sldId id="742" r:id="rId50"/>
    <p:sldId id="751" r:id="rId51"/>
  </p:sldIdLst>
  <p:sldSz cx="12192000" cy="6858000"/>
  <p:notesSz cx="6858000" cy="9144000"/>
  <p:defaultTextStyle>
    <a:defPPr>
      <a:defRPr lang="de-DE"/>
    </a:defPPr>
    <a:lvl1pPr marL="0" algn="l" defTabSz="1625895" rtl="0" eaLnBrk="1" latinLnBrk="0" hangingPunct="1">
      <a:defRPr sz="3200" kern="1200">
        <a:solidFill>
          <a:schemeClr val="tx1"/>
        </a:solidFill>
        <a:latin typeface="+mn-lt"/>
        <a:ea typeface="+mn-ea"/>
        <a:cs typeface="+mn-cs"/>
      </a:defRPr>
    </a:lvl1pPr>
    <a:lvl2pPr marL="812947" algn="l" defTabSz="1625895" rtl="0" eaLnBrk="1" latinLnBrk="0" hangingPunct="1">
      <a:defRPr sz="3200" kern="1200">
        <a:solidFill>
          <a:schemeClr val="tx1"/>
        </a:solidFill>
        <a:latin typeface="+mn-lt"/>
        <a:ea typeface="+mn-ea"/>
        <a:cs typeface="+mn-cs"/>
      </a:defRPr>
    </a:lvl2pPr>
    <a:lvl3pPr marL="1625895" algn="l" defTabSz="1625895" rtl="0" eaLnBrk="1" latinLnBrk="0" hangingPunct="1">
      <a:defRPr sz="3200" kern="1200">
        <a:solidFill>
          <a:schemeClr val="tx1"/>
        </a:solidFill>
        <a:latin typeface="+mn-lt"/>
        <a:ea typeface="+mn-ea"/>
        <a:cs typeface="+mn-cs"/>
      </a:defRPr>
    </a:lvl3pPr>
    <a:lvl4pPr marL="2438842" algn="l" defTabSz="1625895" rtl="0" eaLnBrk="1" latinLnBrk="0" hangingPunct="1">
      <a:defRPr sz="3200" kern="1200">
        <a:solidFill>
          <a:schemeClr val="tx1"/>
        </a:solidFill>
        <a:latin typeface="+mn-lt"/>
        <a:ea typeface="+mn-ea"/>
        <a:cs typeface="+mn-cs"/>
      </a:defRPr>
    </a:lvl4pPr>
    <a:lvl5pPr marL="3251789" algn="l" defTabSz="1625895" rtl="0" eaLnBrk="1" latinLnBrk="0" hangingPunct="1">
      <a:defRPr sz="3200" kern="1200">
        <a:solidFill>
          <a:schemeClr val="tx1"/>
        </a:solidFill>
        <a:latin typeface="+mn-lt"/>
        <a:ea typeface="+mn-ea"/>
        <a:cs typeface="+mn-cs"/>
      </a:defRPr>
    </a:lvl5pPr>
    <a:lvl6pPr marL="4064737" algn="l" defTabSz="1625895" rtl="0" eaLnBrk="1" latinLnBrk="0" hangingPunct="1">
      <a:defRPr sz="3200" kern="1200">
        <a:solidFill>
          <a:schemeClr val="tx1"/>
        </a:solidFill>
        <a:latin typeface="+mn-lt"/>
        <a:ea typeface="+mn-ea"/>
        <a:cs typeface="+mn-cs"/>
      </a:defRPr>
    </a:lvl6pPr>
    <a:lvl7pPr marL="4877684" algn="l" defTabSz="1625895" rtl="0" eaLnBrk="1" latinLnBrk="0" hangingPunct="1">
      <a:defRPr sz="3200" kern="1200">
        <a:solidFill>
          <a:schemeClr val="tx1"/>
        </a:solidFill>
        <a:latin typeface="+mn-lt"/>
        <a:ea typeface="+mn-ea"/>
        <a:cs typeface="+mn-cs"/>
      </a:defRPr>
    </a:lvl7pPr>
    <a:lvl8pPr marL="5690631" algn="l" defTabSz="1625895" rtl="0" eaLnBrk="1" latinLnBrk="0" hangingPunct="1">
      <a:defRPr sz="3200" kern="1200">
        <a:solidFill>
          <a:schemeClr val="tx1"/>
        </a:solidFill>
        <a:latin typeface="+mn-lt"/>
        <a:ea typeface="+mn-ea"/>
        <a:cs typeface="+mn-cs"/>
      </a:defRPr>
    </a:lvl8pPr>
    <a:lvl9pPr marL="6503579" algn="l" defTabSz="1625895" rtl="0" eaLnBrk="1" latinLnBrk="0" hangingPunct="1">
      <a:defRPr sz="32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7070123-E2A3-402D-BE08-57846DFBE698}">
          <p14:sldIdLst>
            <p14:sldId id="261"/>
          </p14:sldIdLst>
        </p14:section>
        <p14:section name="Outline" id="{7292F5A0-B89E-4B6B-92A3-2F88CB94FCA8}">
          <p14:sldIdLst>
            <p14:sldId id="262"/>
            <p14:sldId id="263"/>
            <p14:sldId id="265"/>
            <p14:sldId id="266"/>
          </p14:sldIdLst>
        </p14:section>
        <p14:section name="Comparing spectra" id="{7FEFFA2C-B778-430A-942A-993A3EF00C44}">
          <p14:sldIdLst>
            <p14:sldId id="267"/>
            <p14:sldId id="740"/>
            <p14:sldId id="269"/>
            <p14:sldId id="272"/>
            <p14:sldId id="273"/>
            <p14:sldId id="271"/>
            <p14:sldId id="270"/>
            <p14:sldId id="710"/>
            <p14:sldId id="727"/>
          </p14:sldIdLst>
        </p14:section>
        <p14:section name="Resonance Enhancement" id="{66DE1244-4FC9-4FF7-BC28-34C142850EB4}">
          <p14:sldIdLst>
            <p14:sldId id="719"/>
            <p14:sldId id="291"/>
            <p14:sldId id="256"/>
            <p14:sldId id="276"/>
            <p14:sldId id="747"/>
            <p14:sldId id="711"/>
          </p14:sldIdLst>
        </p14:section>
        <p14:section name="Combining" id="{6E550A1C-E528-4286-A711-1A4B64038AF3}">
          <p14:sldIdLst>
            <p14:sldId id="743"/>
            <p14:sldId id="708"/>
            <p14:sldId id="268"/>
            <p14:sldId id="749"/>
            <p14:sldId id="715"/>
            <p14:sldId id="737"/>
            <p14:sldId id="750"/>
          </p14:sldIdLst>
        </p14:section>
        <p14:section name="Sputum Samples" id="{7855E4F0-7D2F-4C03-8A59-CC55073F1969}">
          <p14:sldIdLst>
            <p14:sldId id="744"/>
            <p14:sldId id="728"/>
            <p14:sldId id="718"/>
            <p14:sldId id="736"/>
            <p14:sldId id="720"/>
            <p14:sldId id="721"/>
            <p14:sldId id="722"/>
            <p14:sldId id="746"/>
          </p14:sldIdLst>
        </p14:section>
        <p14:section name="Issues" id="{88610F5D-8A33-45EE-BE97-BE18FBF4FFEA}">
          <p14:sldIdLst>
            <p14:sldId id="723"/>
            <p14:sldId id="724"/>
            <p14:sldId id="726"/>
            <p14:sldId id="745"/>
            <p14:sldId id="729"/>
            <p14:sldId id="732"/>
            <p14:sldId id="738"/>
            <p14:sldId id="739"/>
            <p14:sldId id="733"/>
            <p14:sldId id="735"/>
            <p14:sldId id="730"/>
            <p14:sldId id="731"/>
            <p14:sldId id="742"/>
            <p14:sldId id="751"/>
          </p14:sldIdLst>
        </p14:section>
        <p14:section name="Not Interesting" id="{6C9807E7-4A29-4C09-BCBA-5B2F69804EA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3CF"/>
    <a:srgbClr val="F2F2F2"/>
    <a:srgbClr val="4AA54A"/>
    <a:srgbClr val="FFA634"/>
    <a:srgbClr val="65FF00"/>
    <a:srgbClr val="91F086"/>
    <a:srgbClr val="48BF53"/>
    <a:srgbClr val="11823B"/>
    <a:srgbClr val="004D25"/>
    <a:srgbClr val="0223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80848" autoAdjust="0"/>
  </p:normalViewPr>
  <p:slideViewPr>
    <p:cSldViewPr snapToGrid="0">
      <p:cViewPr varScale="1">
        <p:scale>
          <a:sx n="92" d="100"/>
          <a:sy n="92" d="100"/>
        </p:scale>
        <p:origin x="1194"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i58lag\Desktop\PhD\Teaching\Advanced%20Charachtarization%20Tools%201%20-%20Raman%20Spectroscopy%20(Haodong)\stuff%20for%20Chen\My%20data%20(Amir).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i58lag\Desktop\PhD\Teaching\Advanced%20Charachtarization%20Tools%201%20-%20Raman%20Spectroscopy%20(Haodong)\stuff%20for%20Chen\My%20data%20(Amir).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i58lag\Desktop\PhD\Teaching\Advanced%20Charachtarization%20Tools%201%20-%20Raman%20Spectroscopy%20(Haodong)\stuff%20for%20Chen\My%20data%20(Amir).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Sheet1!$E$1</c:f>
              <c:strCache>
                <c:ptCount val="1"/>
              </c:strCache>
            </c:strRef>
          </c:tx>
          <c:spPr>
            <a:ln w="19050" cap="rnd">
              <a:solidFill>
                <a:schemeClr val="accent1"/>
              </a:solidFill>
              <a:round/>
            </a:ln>
            <a:effectLst/>
          </c:spPr>
          <c:marker>
            <c:symbol val="none"/>
          </c:marker>
          <c:xVal>
            <c:numRef>
              <c:f>Sheet1!$A$3:$A$1026</c:f>
              <c:numCache>
                <c:formatCode>General</c:formatCode>
                <c:ptCount val="1024"/>
                <c:pt idx="0">
                  <c:v>3278.74</c:v>
                </c:pt>
                <c:pt idx="1">
                  <c:v>3276.18</c:v>
                </c:pt>
                <c:pt idx="2">
                  <c:v>3273.61</c:v>
                </c:pt>
                <c:pt idx="3">
                  <c:v>3271.05</c:v>
                </c:pt>
                <c:pt idx="4">
                  <c:v>3268.49</c:v>
                </c:pt>
                <c:pt idx="5">
                  <c:v>3265.92</c:v>
                </c:pt>
                <c:pt idx="6">
                  <c:v>3263.36</c:v>
                </c:pt>
                <c:pt idx="7">
                  <c:v>3260.79</c:v>
                </c:pt>
                <c:pt idx="8">
                  <c:v>3258.22</c:v>
                </c:pt>
                <c:pt idx="9">
                  <c:v>3255.66</c:v>
                </c:pt>
                <c:pt idx="10">
                  <c:v>3253.09</c:v>
                </c:pt>
                <c:pt idx="11">
                  <c:v>3250.52</c:v>
                </c:pt>
                <c:pt idx="12">
                  <c:v>3247.95</c:v>
                </c:pt>
                <c:pt idx="13">
                  <c:v>3245.38</c:v>
                </c:pt>
                <c:pt idx="14">
                  <c:v>3242.8</c:v>
                </c:pt>
                <c:pt idx="15">
                  <c:v>3240.23</c:v>
                </c:pt>
                <c:pt idx="16">
                  <c:v>3237.66</c:v>
                </c:pt>
                <c:pt idx="17">
                  <c:v>3235.08</c:v>
                </c:pt>
                <c:pt idx="18">
                  <c:v>3232.51</c:v>
                </c:pt>
                <c:pt idx="19">
                  <c:v>3229.93</c:v>
                </c:pt>
                <c:pt idx="20">
                  <c:v>3227.35</c:v>
                </c:pt>
                <c:pt idx="21">
                  <c:v>3224.77</c:v>
                </c:pt>
                <c:pt idx="22">
                  <c:v>3222.19</c:v>
                </c:pt>
                <c:pt idx="23">
                  <c:v>3219.61</c:v>
                </c:pt>
                <c:pt idx="24">
                  <c:v>3217.03</c:v>
                </c:pt>
                <c:pt idx="25">
                  <c:v>3214.45</c:v>
                </c:pt>
                <c:pt idx="26">
                  <c:v>3211.87</c:v>
                </c:pt>
                <c:pt idx="27">
                  <c:v>3209.28</c:v>
                </c:pt>
                <c:pt idx="28">
                  <c:v>3206.7</c:v>
                </c:pt>
                <c:pt idx="29">
                  <c:v>3204.12</c:v>
                </c:pt>
                <c:pt idx="30">
                  <c:v>3201.53</c:v>
                </c:pt>
                <c:pt idx="31">
                  <c:v>3198.94</c:v>
                </c:pt>
                <c:pt idx="32">
                  <c:v>3196.35</c:v>
                </c:pt>
                <c:pt idx="33">
                  <c:v>3193.77</c:v>
                </c:pt>
                <c:pt idx="34">
                  <c:v>3191.18</c:v>
                </c:pt>
                <c:pt idx="35">
                  <c:v>3188.58</c:v>
                </c:pt>
                <c:pt idx="36">
                  <c:v>3185.99</c:v>
                </c:pt>
                <c:pt idx="37">
                  <c:v>3183.4</c:v>
                </c:pt>
                <c:pt idx="38">
                  <c:v>3180.81</c:v>
                </c:pt>
                <c:pt idx="39">
                  <c:v>3178.21</c:v>
                </c:pt>
                <c:pt idx="40">
                  <c:v>3175.62</c:v>
                </c:pt>
                <c:pt idx="41">
                  <c:v>3173.02</c:v>
                </c:pt>
                <c:pt idx="42">
                  <c:v>3170.43</c:v>
                </c:pt>
                <c:pt idx="43">
                  <c:v>3167.83</c:v>
                </c:pt>
                <c:pt idx="44">
                  <c:v>3165.23</c:v>
                </c:pt>
                <c:pt idx="45">
                  <c:v>3162.63</c:v>
                </c:pt>
                <c:pt idx="46">
                  <c:v>3160.03</c:v>
                </c:pt>
                <c:pt idx="47">
                  <c:v>3157.43</c:v>
                </c:pt>
                <c:pt idx="48">
                  <c:v>3154.83</c:v>
                </c:pt>
                <c:pt idx="49">
                  <c:v>3152.22</c:v>
                </c:pt>
                <c:pt idx="50">
                  <c:v>3149.62</c:v>
                </c:pt>
                <c:pt idx="51">
                  <c:v>3147.01</c:v>
                </c:pt>
                <c:pt idx="52">
                  <c:v>3144.41</c:v>
                </c:pt>
                <c:pt idx="53">
                  <c:v>3141.8</c:v>
                </c:pt>
                <c:pt idx="54">
                  <c:v>3139.2</c:v>
                </c:pt>
                <c:pt idx="55">
                  <c:v>3136.59</c:v>
                </c:pt>
                <c:pt idx="56">
                  <c:v>3133.98</c:v>
                </c:pt>
                <c:pt idx="57">
                  <c:v>3131.37</c:v>
                </c:pt>
                <c:pt idx="58">
                  <c:v>3128.76</c:v>
                </c:pt>
                <c:pt idx="59">
                  <c:v>3126.14</c:v>
                </c:pt>
                <c:pt idx="60">
                  <c:v>3123.53</c:v>
                </c:pt>
                <c:pt idx="61">
                  <c:v>3120.92</c:v>
                </c:pt>
                <c:pt idx="62">
                  <c:v>3118.3</c:v>
                </c:pt>
                <c:pt idx="63">
                  <c:v>3115.69</c:v>
                </c:pt>
                <c:pt idx="64">
                  <c:v>3113.07</c:v>
                </c:pt>
                <c:pt idx="65">
                  <c:v>3110.45</c:v>
                </c:pt>
                <c:pt idx="66">
                  <c:v>3107.84</c:v>
                </c:pt>
                <c:pt idx="67">
                  <c:v>3105.22</c:v>
                </c:pt>
                <c:pt idx="68">
                  <c:v>3102.6</c:v>
                </c:pt>
                <c:pt idx="69">
                  <c:v>3099.98</c:v>
                </c:pt>
                <c:pt idx="70">
                  <c:v>3097.36</c:v>
                </c:pt>
                <c:pt idx="71">
                  <c:v>3094.73</c:v>
                </c:pt>
                <c:pt idx="72">
                  <c:v>3092.11</c:v>
                </c:pt>
                <c:pt idx="73">
                  <c:v>3089.48</c:v>
                </c:pt>
                <c:pt idx="74">
                  <c:v>3086.86</c:v>
                </c:pt>
                <c:pt idx="75">
                  <c:v>3084.23</c:v>
                </c:pt>
                <c:pt idx="76">
                  <c:v>3081.61</c:v>
                </c:pt>
                <c:pt idx="77">
                  <c:v>3078.98</c:v>
                </c:pt>
                <c:pt idx="78">
                  <c:v>3076.35</c:v>
                </c:pt>
                <c:pt idx="79">
                  <c:v>3073.72</c:v>
                </c:pt>
                <c:pt idx="80">
                  <c:v>3071.09</c:v>
                </c:pt>
                <c:pt idx="81">
                  <c:v>3068.46</c:v>
                </c:pt>
                <c:pt idx="82">
                  <c:v>3065.82</c:v>
                </c:pt>
                <c:pt idx="83">
                  <c:v>3063.19</c:v>
                </c:pt>
                <c:pt idx="84">
                  <c:v>3060.56</c:v>
                </c:pt>
                <c:pt idx="85">
                  <c:v>3057.92</c:v>
                </c:pt>
                <c:pt idx="86">
                  <c:v>3055.29</c:v>
                </c:pt>
                <c:pt idx="87">
                  <c:v>3052.65</c:v>
                </c:pt>
                <c:pt idx="88">
                  <c:v>3050.01</c:v>
                </c:pt>
                <c:pt idx="89">
                  <c:v>3047.37</c:v>
                </c:pt>
                <c:pt idx="90">
                  <c:v>3044.73</c:v>
                </c:pt>
                <c:pt idx="91">
                  <c:v>3042.09</c:v>
                </c:pt>
                <c:pt idx="92">
                  <c:v>3039.45</c:v>
                </c:pt>
                <c:pt idx="93">
                  <c:v>3036.81</c:v>
                </c:pt>
                <c:pt idx="94">
                  <c:v>3034.16</c:v>
                </c:pt>
                <c:pt idx="95">
                  <c:v>3031.52</c:v>
                </c:pt>
                <c:pt idx="96">
                  <c:v>3028.88</c:v>
                </c:pt>
                <c:pt idx="97">
                  <c:v>3026.23</c:v>
                </c:pt>
                <c:pt idx="98">
                  <c:v>3023.58</c:v>
                </c:pt>
                <c:pt idx="99">
                  <c:v>3020.93</c:v>
                </c:pt>
                <c:pt idx="100">
                  <c:v>3018.29</c:v>
                </c:pt>
                <c:pt idx="101">
                  <c:v>3015.64</c:v>
                </c:pt>
                <c:pt idx="102">
                  <c:v>3012.99</c:v>
                </c:pt>
                <c:pt idx="103">
                  <c:v>3010.33</c:v>
                </c:pt>
                <c:pt idx="104">
                  <c:v>3007.68</c:v>
                </c:pt>
                <c:pt idx="105">
                  <c:v>3005.03</c:v>
                </c:pt>
                <c:pt idx="106">
                  <c:v>3002.37</c:v>
                </c:pt>
                <c:pt idx="107">
                  <c:v>2999.72</c:v>
                </c:pt>
                <c:pt idx="108">
                  <c:v>2997.06</c:v>
                </c:pt>
                <c:pt idx="109">
                  <c:v>2994.41</c:v>
                </c:pt>
                <c:pt idx="110">
                  <c:v>2991.75</c:v>
                </c:pt>
                <c:pt idx="111">
                  <c:v>2989.09</c:v>
                </c:pt>
                <c:pt idx="112">
                  <c:v>2986.43</c:v>
                </c:pt>
                <c:pt idx="113">
                  <c:v>2983.77</c:v>
                </c:pt>
                <c:pt idx="114">
                  <c:v>2981.11</c:v>
                </c:pt>
                <c:pt idx="115">
                  <c:v>2978.44</c:v>
                </c:pt>
                <c:pt idx="116">
                  <c:v>2975.78</c:v>
                </c:pt>
                <c:pt idx="117">
                  <c:v>2973.12</c:v>
                </c:pt>
                <c:pt idx="118">
                  <c:v>2970.45</c:v>
                </c:pt>
                <c:pt idx="119">
                  <c:v>2967.78</c:v>
                </c:pt>
                <c:pt idx="120">
                  <c:v>2965.12</c:v>
                </c:pt>
                <c:pt idx="121">
                  <c:v>2962.45</c:v>
                </c:pt>
                <c:pt idx="122">
                  <c:v>2959.78</c:v>
                </c:pt>
                <c:pt idx="123">
                  <c:v>2957.11</c:v>
                </c:pt>
                <c:pt idx="124">
                  <c:v>2954.44</c:v>
                </c:pt>
                <c:pt idx="125">
                  <c:v>2951.77</c:v>
                </c:pt>
                <c:pt idx="126">
                  <c:v>2949.1</c:v>
                </c:pt>
                <c:pt idx="127">
                  <c:v>2946.42</c:v>
                </c:pt>
                <c:pt idx="128">
                  <c:v>2943.75</c:v>
                </c:pt>
                <c:pt idx="129">
                  <c:v>2941.07</c:v>
                </c:pt>
                <c:pt idx="130">
                  <c:v>2938.4</c:v>
                </c:pt>
                <c:pt idx="131">
                  <c:v>2935.72</c:v>
                </c:pt>
                <c:pt idx="132">
                  <c:v>2933.04</c:v>
                </c:pt>
                <c:pt idx="133">
                  <c:v>2930.36</c:v>
                </c:pt>
                <c:pt idx="134">
                  <c:v>2927.68</c:v>
                </c:pt>
                <c:pt idx="135">
                  <c:v>2925</c:v>
                </c:pt>
                <c:pt idx="136">
                  <c:v>2922.32</c:v>
                </c:pt>
                <c:pt idx="137">
                  <c:v>2919.64</c:v>
                </c:pt>
                <c:pt idx="138">
                  <c:v>2916.95</c:v>
                </c:pt>
                <c:pt idx="139">
                  <c:v>2914.27</c:v>
                </c:pt>
                <c:pt idx="140">
                  <c:v>2911.58</c:v>
                </c:pt>
                <c:pt idx="141">
                  <c:v>2908.9</c:v>
                </c:pt>
                <c:pt idx="142">
                  <c:v>2906.21</c:v>
                </c:pt>
                <c:pt idx="143">
                  <c:v>2903.52</c:v>
                </c:pt>
                <c:pt idx="144">
                  <c:v>2900.83</c:v>
                </c:pt>
                <c:pt idx="145">
                  <c:v>2898.14</c:v>
                </c:pt>
                <c:pt idx="146">
                  <c:v>2895.45</c:v>
                </c:pt>
                <c:pt idx="147">
                  <c:v>2892.76</c:v>
                </c:pt>
                <c:pt idx="148">
                  <c:v>2890.07</c:v>
                </c:pt>
                <c:pt idx="149">
                  <c:v>2887.37</c:v>
                </c:pt>
                <c:pt idx="150">
                  <c:v>2884.68</c:v>
                </c:pt>
                <c:pt idx="151">
                  <c:v>2881.98</c:v>
                </c:pt>
                <c:pt idx="152">
                  <c:v>2879.28</c:v>
                </c:pt>
                <c:pt idx="153">
                  <c:v>2876.59</c:v>
                </c:pt>
                <c:pt idx="154">
                  <c:v>2873.89</c:v>
                </c:pt>
                <c:pt idx="155">
                  <c:v>2871.19</c:v>
                </c:pt>
                <c:pt idx="156">
                  <c:v>2868.49</c:v>
                </c:pt>
                <c:pt idx="157">
                  <c:v>2865.79</c:v>
                </c:pt>
                <c:pt idx="158">
                  <c:v>2863.09</c:v>
                </c:pt>
                <c:pt idx="159">
                  <c:v>2860.38</c:v>
                </c:pt>
                <c:pt idx="160">
                  <c:v>2857.68</c:v>
                </c:pt>
                <c:pt idx="161">
                  <c:v>2854.97</c:v>
                </c:pt>
                <c:pt idx="162">
                  <c:v>2852.27</c:v>
                </c:pt>
                <c:pt idx="163">
                  <c:v>2849.56</c:v>
                </c:pt>
                <c:pt idx="164">
                  <c:v>2846.85</c:v>
                </c:pt>
                <c:pt idx="165">
                  <c:v>2844.14</c:v>
                </c:pt>
                <c:pt idx="166">
                  <c:v>2841.43</c:v>
                </c:pt>
                <c:pt idx="167">
                  <c:v>2838.72</c:v>
                </c:pt>
                <c:pt idx="168">
                  <c:v>2836.01</c:v>
                </c:pt>
                <c:pt idx="169">
                  <c:v>2833.3</c:v>
                </c:pt>
                <c:pt idx="170">
                  <c:v>2830.58</c:v>
                </c:pt>
                <c:pt idx="171">
                  <c:v>2827.87</c:v>
                </c:pt>
                <c:pt idx="172">
                  <c:v>2825.15</c:v>
                </c:pt>
                <c:pt idx="173">
                  <c:v>2822.44</c:v>
                </c:pt>
                <c:pt idx="174">
                  <c:v>2819.72</c:v>
                </c:pt>
                <c:pt idx="175">
                  <c:v>2817</c:v>
                </c:pt>
                <c:pt idx="176">
                  <c:v>2814.28</c:v>
                </c:pt>
                <c:pt idx="177">
                  <c:v>2811.56</c:v>
                </c:pt>
                <c:pt idx="178">
                  <c:v>2808.84</c:v>
                </c:pt>
                <c:pt idx="179">
                  <c:v>2806.12</c:v>
                </c:pt>
                <c:pt idx="180">
                  <c:v>2803.4</c:v>
                </c:pt>
                <c:pt idx="181">
                  <c:v>2800.67</c:v>
                </c:pt>
                <c:pt idx="182">
                  <c:v>2797.95</c:v>
                </c:pt>
                <c:pt idx="183">
                  <c:v>2795.22</c:v>
                </c:pt>
                <c:pt idx="184">
                  <c:v>2792.5</c:v>
                </c:pt>
                <c:pt idx="185">
                  <c:v>2789.77</c:v>
                </c:pt>
                <c:pt idx="186">
                  <c:v>2787.04</c:v>
                </c:pt>
                <c:pt idx="187">
                  <c:v>2784.31</c:v>
                </c:pt>
                <c:pt idx="188">
                  <c:v>2781.58</c:v>
                </c:pt>
                <c:pt idx="189">
                  <c:v>2778.85</c:v>
                </c:pt>
                <c:pt idx="190">
                  <c:v>2776.12</c:v>
                </c:pt>
                <c:pt idx="191">
                  <c:v>2773.38</c:v>
                </c:pt>
                <c:pt idx="192">
                  <c:v>2770.65</c:v>
                </c:pt>
                <c:pt idx="193">
                  <c:v>2767.91</c:v>
                </c:pt>
                <c:pt idx="194">
                  <c:v>2765.18</c:v>
                </c:pt>
                <c:pt idx="195">
                  <c:v>2762.44</c:v>
                </c:pt>
                <c:pt idx="196">
                  <c:v>2759.7</c:v>
                </c:pt>
                <c:pt idx="197">
                  <c:v>2756.96</c:v>
                </c:pt>
                <c:pt idx="198">
                  <c:v>2754.22</c:v>
                </c:pt>
                <c:pt idx="199">
                  <c:v>2751.48</c:v>
                </c:pt>
                <c:pt idx="200">
                  <c:v>2748.74</c:v>
                </c:pt>
                <c:pt idx="201">
                  <c:v>2745.99</c:v>
                </c:pt>
                <c:pt idx="202">
                  <c:v>2743.25</c:v>
                </c:pt>
                <c:pt idx="203">
                  <c:v>2740.51</c:v>
                </c:pt>
                <c:pt idx="204">
                  <c:v>2737.76</c:v>
                </c:pt>
                <c:pt idx="205">
                  <c:v>2735.01</c:v>
                </c:pt>
                <c:pt idx="206">
                  <c:v>2732.27</c:v>
                </c:pt>
                <c:pt idx="207">
                  <c:v>2729.52</c:v>
                </c:pt>
                <c:pt idx="208">
                  <c:v>2726.77</c:v>
                </c:pt>
                <c:pt idx="209">
                  <c:v>2724.02</c:v>
                </c:pt>
                <c:pt idx="210">
                  <c:v>2721.27</c:v>
                </c:pt>
                <c:pt idx="211">
                  <c:v>2718.51</c:v>
                </c:pt>
                <c:pt idx="212">
                  <c:v>2715.76</c:v>
                </c:pt>
                <c:pt idx="213">
                  <c:v>2713</c:v>
                </c:pt>
                <c:pt idx="214">
                  <c:v>2710.25</c:v>
                </c:pt>
                <c:pt idx="215">
                  <c:v>2707.49</c:v>
                </c:pt>
                <c:pt idx="216">
                  <c:v>2704.73</c:v>
                </c:pt>
                <c:pt idx="217">
                  <c:v>2701.98</c:v>
                </c:pt>
                <c:pt idx="218">
                  <c:v>2699.22</c:v>
                </c:pt>
                <c:pt idx="219">
                  <c:v>2696.46</c:v>
                </c:pt>
                <c:pt idx="220">
                  <c:v>2693.7</c:v>
                </c:pt>
                <c:pt idx="221">
                  <c:v>2690.93</c:v>
                </c:pt>
                <c:pt idx="222">
                  <c:v>2688.17</c:v>
                </c:pt>
                <c:pt idx="223">
                  <c:v>2685.41</c:v>
                </c:pt>
                <c:pt idx="224">
                  <c:v>2682.64</c:v>
                </c:pt>
                <c:pt idx="225">
                  <c:v>2679.87</c:v>
                </c:pt>
                <c:pt idx="226">
                  <c:v>2677.11</c:v>
                </c:pt>
                <c:pt idx="227">
                  <c:v>2674.34</c:v>
                </c:pt>
                <c:pt idx="228">
                  <c:v>2671.57</c:v>
                </c:pt>
                <c:pt idx="229">
                  <c:v>2668.8</c:v>
                </c:pt>
                <c:pt idx="230">
                  <c:v>2666.03</c:v>
                </c:pt>
                <c:pt idx="231">
                  <c:v>2663.26</c:v>
                </c:pt>
                <c:pt idx="232">
                  <c:v>2660.48</c:v>
                </c:pt>
                <c:pt idx="233">
                  <c:v>2657.71</c:v>
                </c:pt>
                <c:pt idx="234">
                  <c:v>2654.94</c:v>
                </c:pt>
                <c:pt idx="235">
                  <c:v>2652.16</c:v>
                </c:pt>
                <c:pt idx="236">
                  <c:v>2649.38</c:v>
                </c:pt>
                <c:pt idx="237">
                  <c:v>2646.61</c:v>
                </c:pt>
                <c:pt idx="238">
                  <c:v>2643.83</c:v>
                </c:pt>
                <c:pt idx="239">
                  <c:v>2641.05</c:v>
                </c:pt>
                <c:pt idx="240">
                  <c:v>2638.27</c:v>
                </c:pt>
                <c:pt idx="241">
                  <c:v>2635.49</c:v>
                </c:pt>
                <c:pt idx="242">
                  <c:v>2632.7</c:v>
                </c:pt>
                <c:pt idx="243">
                  <c:v>2629.92</c:v>
                </c:pt>
                <c:pt idx="244">
                  <c:v>2627.13</c:v>
                </c:pt>
                <c:pt idx="245">
                  <c:v>2624.35</c:v>
                </c:pt>
                <c:pt idx="246">
                  <c:v>2621.56</c:v>
                </c:pt>
                <c:pt idx="247">
                  <c:v>2618.77</c:v>
                </c:pt>
                <c:pt idx="248">
                  <c:v>2615.9899999999998</c:v>
                </c:pt>
                <c:pt idx="249">
                  <c:v>2613.1999999999998</c:v>
                </c:pt>
                <c:pt idx="250">
                  <c:v>2610.41</c:v>
                </c:pt>
                <c:pt idx="251">
                  <c:v>2607.61</c:v>
                </c:pt>
                <c:pt idx="252">
                  <c:v>2604.8200000000002</c:v>
                </c:pt>
                <c:pt idx="253">
                  <c:v>2602.0300000000002</c:v>
                </c:pt>
                <c:pt idx="254">
                  <c:v>2599.23</c:v>
                </c:pt>
                <c:pt idx="255">
                  <c:v>2596.44</c:v>
                </c:pt>
                <c:pt idx="256">
                  <c:v>2593.64</c:v>
                </c:pt>
                <c:pt idx="257">
                  <c:v>2590.84</c:v>
                </c:pt>
                <c:pt idx="258">
                  <c:v>2588.0500000000002</c:v>
                </c:pt>
                <c:pt idx="259">
                  <c:v>2585.25</c:v>
                </c:pt>
                <c:pt idx="260">
                  <c:v>2582.4499999999998</c:v>
                </c:pt>
                <c:pt idx="261">
                  <c:v>2579.65</c:v>
                </c:pt>
                <c:pt idx="262">
                  <c:v>2576.84</c:v>
                </c:pt>
                <c:pt idx="263">
                  <c:v>2574.04</c:v>
                </c:pt>
                <c:pt idx="264">
                  <c:v>2571.2399999999998</c:v>
                </c:pt>
                <c:pt idx="265">
                  <c:v>2568.4299999999998</c:v>
                </c:pt>
                <c:pt idx="266">
                  <c:v>2565.62</c:v>
                </c:pt>
                <c:pt idx="267">
                  <c:v>2562.8200000000002</c:v>
                </c:pt>
                <c:pt idx="268">
                  <c:v>2560.0100000000002</c:v>
                </c:pt>
                <c:pt idx="269">
                  <c:v>2557.1999999999998</c:v>
                </c:pt>
                <c:pt idx="270">
                  <c:v>2554.39</c:v>
                </c:pt>
                <c:pt idx="271">
                  <c:v>2551.58</c:v>
                </c:pt>
                <c:pt idx="272">
                  <c:v>2548.77</c:v>
                </c:pt>
                <c:pt idx="273">
                  <c:v>2545.9499999999998</c:v>
                </c:pt>
                <c:pt idx="274">
                  <c:v>2543.14</c:v>
                </c:pt>
                <c:pt idx="275">
                  <c:v>2540.3200000000002</c:v>
                </c:pt>
                <c:pt idx="276">
                  <c:v>2537.5100000000002</c:v>
                </c:pt>
                <c:pt idx="277">
                  <c:v>2534.69</c:v>
                </c:pt>
                <c:pt idx="278">
                  <c:v>2531.87</c:v>
                </c:pt>
                <c:pt idx="279">
                  <c:v>2529.0500000000002</c:v>
                </c:pt>
                <c:pt idx="280">
                  <c:v>2526.23</c:v>
                </c:pt>
                <c:pt idx="281">
                  <c:v>2523.41</c:v>
                </c:pt>
                <c:pt idx="282">
                  <c:v>2520.59</c:v>
                </c:pt>
                <c:pt idx="283">
                  <c:v>2517.77</c:v>
                </c:pt>
                <c:pt idx="284">
                  <c:v>2514.94</c:v>
                </c:pt>
                <c:pt idx="285">
                  <c:v>2512.12</c:v>
                </c:pt>
                <c:pt idx="286">
                  <c:v>2509.29</c:v>
                </c:pt>
                <c:pt idx="287">
                  <c:v>2506.46</c:v>
                </c:pt>
                <c:pt idx="288">
                  <c:v>2503.63</c:v>
                </c:pt>
                <c:pt idx="289">
                  <c:v>2500.81</c:v>
                </c:pt>
                <c:pt idx="290">
                  <c:v>2497.98</c:v>
                </c:pt>
                <c:pt idx="291">
                  <c:v>2495.15</c:v>
                </c:pt>
                <c:pt idx="292">
                  <c:v>2492.31</c:v>
                </c:pt>
                <c:pt idx="293">
                  <c:v>2489.48</c:v>
                </c:pt>
                <c:pt idx="294">
                  <c:v>2486.65</c:v>
                </c:pt>
                <c:pt idx="295">
                  <c:v>2483.81</c:v>
                </c:pt>
                <c:pt idx="296">
                  <c:v>2480.9699999999998</c:v>
                </c:pt>
                <c:pt idx="297">
                  <c:v>2478.14</c:v>
                </c:pt>
                <c:pt idx="298">
                  <c:v>2475.3000000000002</c:v>
                </c:pt>
                <c:pt idx="299">
                  <c:v>2472.46</c:v>
                </c:pt>
                <c:pt idx="300">
                  <c:v>2469.62</c:v>
                </c:pt>
                <c:pt idx="301">
                  <c:v>2466.7800000000002</c:v>
                </c:pt>
                <c:pt idx="302">
                  <c:v>2463.94</c:v>
                </c:pt>
                <c:pt idx="303">
                  <c:v>2461.09</c:v>
                </c:pt>
                <c:pt idx="304">
                  <c:v>2458.25</c:v>
                </c:pt>
                <c:pt idx="305">
                  <c:v>2455.4</c:v>
                </c:pt>
                <c:pt idx="306">
                  <c:v>2452.56</c:v>
                </c:pt>
                <c:pt idx="307">
                  <c:v>2449.71</c:v>
                </c:pt>
                <c:pt idx="308">
                  <c:v>2446.86</c:v>
                </c:pt>
                <c:pt idx="309">
                  <c:v>2444.0100000000002</c:v>
                </c:pt>
                <c:pt idx="310">
                  <c:v>2441.16</c:v>
                </c:pt>
                <c:pt idx="311">
                  <c:v>2438.31</c:v>
                </c:pt>
                <c:pt idx="312">
                  <c:v>2435.46</c:v>
                </c:pt>
                <c:pt idx="313">
                  <c:v>2432.6</c:v>
                </c:pt>
                <c:pt idx="314">
                  <c:v>2429.75</c:v>
                </c:pt>
                <c:pt idx="315">
                  <c:v>2426.89</c:v>
                </c:pt>
                <c:pt idx="316">
                  <c:v>2424.04</c:v>
                </c:pt>
                <c:pt idx="317">
                  <c:v>2421.1799999999998</c:v>
                </c:pt>
                <c:pt idx="318">
                  <c:v>2418.3200000000002</c:v>
                </c:pt>
                <c:pt idx="319">
                  <c:v>2415.46</c:v>
                </c:pt>
                <c:pt idx="320">
                  <c:v>2412.6</c:v>
                </c:pt>
                <c:pt idx="321">
                  <c:v>2409.7399999999998</c:v>
                </c:pt>
                <c:pt idx="322">
                  <c:v>2406.88</c:v>
                </c:pt>
                <c:pt idx="323">
                  <c:v>2404.0100000000002</c:v>
                </c:pt>
                <c:pt idx="324">
                  <c:v>2401.15</c:v>
                </c:pt>
                <c:pt idx="325">
                  <c:v>2398.2800000000002</c:v>
                </c:pt>
                <c:pt idx="326">
                  <c:v>2395.42</c:v>
                </c:pt>
                <c:pt idx="327">
                  <c:v>2392.5500000000002</c:v>
                </c:pt>
                <c:pt idx="328">
                  <c:v>2389.6799999999998</c:v>
                </c:pt>
                <c:pt idx="329">
                  <c:v>2386.81</c:v>
                </c:pt>
                <c:pt idx="330">
                  <c:v>2383.94</c:v>
                </c:pt>
                <c:pt idx="331">
                  <c:v>2381.0700000000002</c:v>
                </c:pt>
                <c:pt idx="332">
                  <c:v>2378.1999999999998</c:v>
                </c:pt>
                <c:pt idx="333">
                  <c:v>2375.3200000000002</c:v>
                </c:pt>
                <c:pt idx="334">
                  <c:v>2372.4499999999998</c:v>
                </c:pt>
                <c:pt idx="335">
                  <c:v>2369.5700000000002</c:v>
                </c:pt>
                <c:pt idx="336">
                  <c:v>2366.6999999999998</c:v>
                </c:pt>
                <c:pt idx="337">
                  <c:v>2363.8200000000002</c:v>
                </c:pt>
                <c:pt idx="338">
                  <c:v>2360.94</c:v>
                </c:pt>
                <c:pt idx="339">
                  <c:v>2358.06</c:v>
                </c:pt>
                <c:pt idx="340">
                  <c:v>2355.1799999999998</c:v>
                </c:pt>
                <c:pt idx="341">
                  <c:v>2352.3000000000002</c:v>
                </c:pt>
                <c:pt idx="342">
                  <c:v>2349.41</c:v>
                </c:pt>
                <c:pt idx="343">
                  <c:v>2346.5300000000002</c:v>
                </c:pt>
                <c:pt idx="344">
                  <c:v>2343.64</c:v>
                </c:pt>
                <c:pt idx="345">
                  <c:v>2340.7600000000002</c:v>
                </c:pt>
                <c:pt idx="346">
                  <c:v>2337.87</c:v>
                </c:pt>
                <c:pt idx="347">
                  <c:v>2334.98</c:v>
                </c:pt>
                <c:pt idx="348">
                  <c:v>2332.09</c:v>
                </c:pt>
                <c:pt idx="349">
                  <c:v>2329.1999999999998</c:v>
                </c:pt>
                <c:pt idx="350">
                  <c:v>2326.31</c:v>
                </c:pt>
                <c:pt idx="351">
                  <c:v>2323.42</c:v>
                </c:pt>
                <c:pt idx="352">
                  <c:v>2320.5300000000002</c:v>
                </c:pt>
                <c:pt idx="353">
                  <c:v>2317.63</c:v>
                </c:pt>
                <c:pt idx="354">
                  <c:v>2314.7399999999998</c:v>
                </c:pt>
                <c:pt idx="355">
                  <c:v>2311.84</c:v>
                </c:pt>
                <c:pt idx="356">
                  <c:v>2308.94</c:v>
                </c:pt>
                <c:pt idx="357">
                  <c:v>2306.04</c:v>
                </c:pt>
                <c:pt idx="358">
                  <c:v>2303.15</c:v>
                </c:pt>
                <c:pt idx="359">
                  <c:v>2300.2399999999998</c:v>
                </c:pt>
                <c:pt idx="360">
                  <c:v>2297.34</c:v>
                </c:pt>
                <c:pt idx="361">
                  <c:v>2294.44</c:v>
                </c:pt>
                <c:pt idx="362">
                  <c:v>2291.54</c:v>
                </c:pt>
                <c:pt idx="363">
                  <c:v>2288.63</c:v>
                </c:pt>
                <c:pt idx="364">
                  <c:v>2285.7199999999998</c:v>
                </c:pt>
                <c:pt idx="365">
                  <c:v>2282.8200000000002</c:v>
                </c:pt>
                <c:pt idx="366">
                  <c:v>2279.91</c:v>
                </c:pt>
                <c:pt idx="367">
                  <c:v>2277</c:v>
                </c:pt>
                <c:pt idx="368">
                  <c:v>2274.09</c:v>
                </c:pt>
                <c:pt idx="369">
                  <c:v>2271.1799999999998</c:v>
                </c:pt>
                <c:pt idx="370">
                  <c:v>2268.27</c:v>
                </c:pt>
                <c:pt idx="371">
                  <c:v>2265.36</c:v>
                </c:pt>
                <c:pt idx="372">
                  <c:v>2262.44</c:v>
                </c:pt>
                <c:pt idx="373">
                  <c:v>2259.5300000000002</c:v>
                </c:pt>
                <c:pt idx="374">
                  <c:v>2256.61</c:v>
                </c:pt>
                <c:pt idx="375">
                  <c:v>2253.69</c:v>
                </c:pt>
                <c:pt idx="376">
                  <c:v>2250.77</c:v>
                </c:pt>
                <c:pt idx="377">
                  <c:v>2247.86</c:v>
                </c:pt>
                <c:pt idx="378">
                  <c:v>2244.9299999999998</c:v>
                </c:pt>
                <c:pt idx="379">
                  <c:v>2242.0100000000002</c:v>
                </c:pt>
                <c:pt idx="380">
                  <c:v>2239.09</c:v>
                </c:pt>
                <c:pt idx="381">
                  <c:v>2236.17</c:v>
                </c:pt>
                <c:pt idx="382">
                  <c:v>2233.2399999999998</c:v>
                </c:pt>
                <c:pt idx="383">
                  <c:v>2230.3200000000002</c:v>
                </c:pt>
                <c:pt idx="384">
                  <c:v>2227.39</c:v>
                </c:pt>
                <c:pt idx="385">
                  <c:v>2224.46</c:v>
                </c:pt>
                <c:pt idx="386">
                  <c:v>2221.5300000000002</c:v>
                </c:pt>
                <c:pt idx="387">
                  <c:v>2218.6</c:v>
                </c:pt>
                <c:pt idx="388">
                  <c:v>2215.67</c:v>
                </c:pt>
                <c:pt idx="389">
                  <c:v>2212.7399999999998</c:v>
                </c:pt>
                <c:pt idx="390">
                  <c:v>2209.81</c:v>
                </c:pt>
                <c:pt idx="391">
                  <c:v>2206.87</c:v>
                </c:pt>
                <c:pt idx="392">
                  <c:v>2203.94</c:v>
                </c:pt>
                <c:pt idx="393">
                  <c:v>2201</c:v>
                </c:pt>
                <c:pt idx="394">
                  <c:v>2198.06</c:v>
                </c:pt>
                <c:pt idx="395">
                  <c:v>2195.13</c:v>
                </c:pt>
                <c:pt idx="396">
                  <c:v>2192.19</c:v>
                </c:pt>
                <c:pt idx="397">
                  <c:v>2189.25</c:v>
                </c:pt>
                <c:pt idx="398">
                  <c:v>2186.3000000000002</c:v>
                </c:pt>
                <c:pt idx="399">
                  <c:v>2183.36</c:v>
                </c:pt>
                <c:pt idx="400">
                  <c:v>2180.42</c:v>
                </c:pt>
                <c:pt idx="401">
                  <c:v>2177.4699999999998</c:v>
                </c:pt>
                <c:pt idx="402">
                  <c:v>2174.5300000000002</c:v>
                </c:pt>
                <c:pt idx="403">
                  <c:v>2171.58</c:v>
                </c:pt>
                <c:pt idx="404">
                  <c:v>2168.63</c:v>
                </c:pt>
                <c:pt idx="405">
                  <c:v>2165.6799999999998</c:v>
                </c:pt>
                <c:pt idx="406">
                  <c:v>2162.73</c:v>
                </c:pt>
                <c:pt idx="407">
                  <c:v>2159.7800000000002</c:v>
                </c:pt>
                <c:pt idx="408">
                  <c:v>2156.83</c:v>
                </c:pt>
                <c:pt idx="409">
                  <c:v>2153.88</c:v>
                </c:pt>
                <c:pt idx="410">
                  <c:v>2150.92</c:v>
                </c:pt>
                <c:pt idx="411">
                  <c:v>2147.9699999999998</c:v>
                </c:pt>
                <c:pt idx="412">
                  <c:v>2145.0100000000002</c:v>
                </c:pt>
                <c:pt idx="413">
                  <c:v>2142.0500000000002</c:v>
                </c:pt>
                <c:pt idx="414">
                  <c:v>2139.09</c:v>
                </c:pt>
                <c:pt idx="415">
                  <c:v>2136.13</c:v>
                </c:pt>
                <c:pt idx="416">
                  <c:v>2133.17</c:v>
                </c:pt>
                <c:pt idx="417">
                  <c:v>2130.21</c:v>
                </c:pt>
                <c:pt idx="418">
                  <c:v>2127.25</c:v>
                </c:pt>
                <c:pt idx="419">
                  <c:v>2124.29</c:v>
                </c:pt>
                <c:pt idx="420">
                  <c:v>2121.3200000000002</c:v>
                </c:pt>
                <c:pt idx="421">
                  <c:v>2118.35</c:v>
                </c:pt>
                <c:pt idx="422">
                  <c:v>2115.39</c:v>
                </c:pt>
                <c:pt idx="423">
                  <c:v>2112.42</c:v>
                </c:pt>
                <c:pt idx="424">
                  <c:v>2109.4499999999998</c:v>
                </c:pt>
                <c:pt idx="425">
                  <c:v>2106.48</c:v>
                </c:pt>
                <c:pt idx="426">
                  <c:v>2103.5100000000002</c:v>
                </c:pt>
                <c:pt idx="427">
                  <c:v>2100.54</c:v>
                </c:pt>
                <c:pt idx="428">
                  <c:v>2097.56</c:v>
                </c:pt>
                <c:pt idx="429">
                  <c:v>2094.59</c:v>
                </c:pt>
                <c:pt idx="430">
                  <c:v>2091.61</c:v>
                </c:pt>
                <c:pt idx="431">
                  <c:v>2088.64</c:v>
                </c:pt>
                <c:pt idx="432">
                  <c:v>2085.66</c:v>
                </c:pt>
                <c:pt idx="433">
                  <c:v>2082.6799999999998</c:v>
                </c:pt>
                <c:pt idx="434">
                  <c:v>2079.6999999999998</c:v>
                </c:pt>
                <c:pt idx="435">
                  <c:v>2076.7199999999998</c:v>
                </c:pt>
                <c:pt idx="436">
                  <c:v>2073.73</c:v>
                </c:pt>
                <c:pt idx="437">
                  <c:v>2070.75</c:v>
                </c:pt>
                <c:pt idx="438">
                  <c:v>2067.77</c:v>
                </c:pt>
                <c:pt idx="439">
                  <c:v>2064.7800000000002</c:v>
                </c:pt>
                <c:pt idx="440">
                  <c:v>2061.79</c:v>
                </c:pt>
                <c:pt idx="441">
                  <c:v>2058.81</c:v>
                </c:pt>
                <c:pt idx="442">
                  <c:v>2055.8200000000002</c:v>
                </c:pt>
                <c:pt idx="443">
                  <c:v>2052.83</c:v>
                </c:pt>
                <c:pt idx="444">
                  <c:v>2049.84</c:v>
                </c:pt>
                <c:pt idx="445">
                  <c:v>2046.85</c:v>
                </c:pt>
                <c:pt idx="446">
                  <c:v>2043.85</c:v>
                </c:pt>
                <c:pt idx="447">
                  <c:v>2040.86</c:v>
                </c:pt>
                <c:pt idx="448">
                  <c:v>2037.86</c:v>
                </c:pt>
                <c:pt idx="449">
                  <c:v>2034.87</c:v>
                </c:pt>
                <c:pt idx="450">
                  <c:v>2031.87</c:v>
                </c:pt>
                <c:pt idx="451">
                  <c:v>2028.87</c:v>
                </c:pt>
                <c:pt idx="452">
                  <c:v>2025.87</c:v>
                </c:pt>
                <c:pt idx="453">
                  <c:v>2022.87</c:v>
                </c:pt>
                <c:pt idx="454">
                  <c:v>2019.87</c:v>
                </c:pt>
                <c:pt idx="455">
                  <c:v>2016.86</c:v>
                </c:pt>
                <c:pt idx="456">
                  <c:v>2013.86</c:v>
                </c:pt>
                <c:pt idx="457">
                  <c:v>2010.85</c:v>
                </c:pt>
                <c:pt idx="458">
                  <c:v>2007.85</c:v>
                </c:pt>
                <c:pt idx="459">
                  <c:v>2004.84</c:v>
                </c:pt>
                <c:pt idx="460">
                  <c:v>2001.83</c:v>
                </c:pt>
                <c:pt idx="461">
                  <c:v>1998.82</c:v>
                </c:pt>
                <c:pt idx="462">
                  <c:v>1995.81</c:v>
                </c:pt>
                <c:pt idx="463">
                  <c:v>1992.8</c:v>
                </c:pt>
                <c:pt idx="464">
                  <c:v>1989.79</c:v>
                </c:pt>
                <c:pt idx="465">
                  <c:v>1986.78</c:v>
                </c:pt>
                <c:pt idx="466">
                  <c:v>1983.76</c:v>
                </c:pt>
                <c:pt idx="467">
                  <c:v>1980.74</c:v>
                </c:pt>
                <c:pt idx="468">
                  <c:v>1977.73</c:v>
                </c:pt>
                <c:pt idx="469">
                  <c:v>1974.71</c:v>
                </c:pt>
                <c:pt idx="470">
                  <c:v>1971.69</c:v>
                </c:pt>
                <c:pt idx="471">
                  <c:v>1968.67</c:v>
                </c:pt>
                <c:pt idx="472">
                  <c:v>1965.65</c:v>
                </c:pt>
                <c:pt idx="473">
                  <c:v>1962.62</c:v>
                </c:pt>
                <c:pt idx="474">
                  <c:v>1959.6</c:v>
                </c:pt>
                <c:pt idx="475">
                  <c:v>1956.57</c:v>
                </c:pt>
                <c:pt idx="476">
                  <c:v>1953.55</c:v>
                </c:pt>
                <c:pt idx="477">
                  <c:v>1950.52</c:v>
                </c:pt>
                <c:pt idx="478">
                  <c:v>1947.49</c:v>
                </c:pt>
                <c:pt idx="479">
                  <c:v>1944.46</c:v>
                </c:pt>
                <c:pt idx="480">
                  <c:v>1941.43</c:v>
                </c:pt>
                <c:pt idx="481">
                  <c:v>1938.4</c:v>
                </c:pt>
                <c:pt idx="482">
                  <c:v>1935.37</c:v>
                </c:pt>
                <c:pt idx="483">
                  <c:v>1932.34</c:v>
                </c:pt>
                <c:pt idx="484">
                  <c:v>1929.3</c:v>
                </c:pt>
                <c:pt idx="485">
                  <c:v>1926.26</c:v>
                </c:pt>
                <c:pt idx="486">
                  <c:v>1923.23</c:v>
                </c:pt>
                <c:pt idx="487">
                  <c:v>1920.19</c:v>
                </c:pt>
                <c:pt idx="488">
                  <c:v>1917.15</c:v>
                </c:pt>
                <c:pt idx="489">
                  <c:v>1914.11</c:v>
                </c:pt>
                <c:pt idx="490">
                  <c:v>1911.07</c:v>
                </c:pt>
                <c:pt idx="491">
                  <c:v>1908.02</c:v>
                </c:pt>
                <c:pt idx="492">
                  <c:v>1904.98</c:v>
                </c:pt>
                <c:pt idx="493">
                  <c:v>1901.94</c:v>
                </c:pt>
                <c:pt idx="494">
                  <c:v>1898.89</c:v>
                </c:pt>
                <c:pt idx="495">
                  <c:v>1895.84</c:v>
                </c:pt>
                <c:pt idx="496">
                  <c:v>1892.79</c:v>
                </c:pt>
                <c:pt idx="497">
                  <c:v>1889.74</c:v>
                </c:pt>
                <c:pt idx="498">
                  <c:v>1886.69</c:v>
                </c:pt>
                <c:pt idx="499">
                  <c:v>1883.64</c:v>
                </c:pt>
                <c:pt idx="500">
                  <c:v>1880.59</c:v>
                </c:pt>
                <c:pt idx="501">
                  <c:v>1877.54</c:v>
                </c:pt>
                <c:pt idx="502">
                  <c:v>1874.48</c:v>
                </c:pt>
                <c:pt idx="503">
                  <c:v>1871.43</c:v>
                </c:pt>
                <c:pt idx="504">
                  <c:v>1868.37</c:v>
                </c:pt>
                <c:pt idx="505">
                  <c:v>1865.31</c:v>
                </c:pt>
                <c:pt idx="506">
                  <c:v>1862.25</c:v>
                </c:pt>
                <c:pt idx="507">
                  <c:v>1859.19</c:v>
                </c:pt>
                <c:pt idx="508">
                  <c:v>1856.13</c:v>
                </c:pt>
                <c:pt idx="509">
                  <c:v>1853.06</c:v>
                </c:pt>
                <c:pt idx="510">
                  <c:v>1850</c:v>
                </c:pt>
                <c:pt idx="511">
                  <c:v>1846.94</c:v>
                </c:pt>
                <c:pt idx="512">
                  <c:v>1843.87</c:v>
                </c:pt>
                <c:pt idx="513">
                  <c:v>1840.8</c:v>
                </c:pt>
                <c:pt idx="514">
                  <c:v>1837.73</c:v>
                </c:pt>
                <c:pt idx="515">
                  <c:v>1834.66</c:v>
                </c:pt>
                <c:pt idx="516">
                  <c:v>1831.59</c:v>
                </c:pt>
                <c:pt idx="517">
                  <c:v>1828.52</c:v>
                </c:pt>
                <c:pt idx="518">
                  <c:v>1825.45</c:v>
                </c:pt>
                <c:pt idx="519">
                  <c:v>1822.37</c:v>
                </c:pt>
                <c:pt idx="520">
                  <c:v>1819.3</c:v>
                </c:pt>
                <c:pt idx="521">
                  <c:v>1816.22</c:v>
                </c:pt>
                <c:pt idx="522">
                  <c:v>1813.14</c:v>
                </c:pt>
                <c:pt idx="523">
                  <c:v>1810.06</c:v>
                </c:pt>
                <c:pt idx="524">
                  <c:v>1806.99</c:v>
                </c:pt>
                <c:pt idx="525">
                  <c:v>1803.9</c:v>
                </c:pt>
                <c:pt idx="526">
                  <c:v>1800.82</c:v>
                </c:pt>
                <c:pt idx="527">
                  <c:v>1797.74</c:v>
                </c:pt>
                <c:pt idx="528">
                  <c:v>1794.65</c:v>
                </c:pt>
                <c:pt idx="529">
                  <c:v>1791.57</c:v>
                </c:pt>
                <c:pt idx="530">
                  <c:v>1788.48</c:v>
                </c:pt>
                <c:pt idx="531">
                  <c:v>1785.39</c:v>
                </c:pt>
                <c:pt idx="532">
                  <c:v>1782.31</c:v>
                </c:pt>
                <c:pt idx="533">
                  <c:v>1779.21</c:v>
                </c:pt>
                <c:pt idx="534">
                  <c:v>1776.12</c:v>
                </c:pt>
                <c:pt idx="535">
                  <c:v>1773.03</c:v>
                </c:pt>
                <c:pt idx="536">
                  <c:v>1769.94</c:v>
                </c:pt>
                <c:pt idx="537">
                  <c:v>1766.84</c:v>
                </c:pt>
                <c:pt idx="538">
                  <c:v>1763.75</c:v>
                </c:pt>
                <c:pt idx="539">
                  <c:v>1760.65</c:v>
                </c:pt>
                <c:pt idx="540">
                  <c:v>1757.55</c:v>
                </c:pt>
                <c:pt idx="541">
                  <c:v>1754.45</c:v>
                </c:pt>
                <c:pt idx="542">
                  <c:v>1751.35</c:v>
                </c:pt>
                <c:pt idx="543">
                  <c:v>1748.25</c:v>
                </c:pt>
                <c:pt idx="544">
                  <c:v>1745.15</c:v>
                </c:pt>
                <c:pt idx="545">
                  <c:v>1742.05</c:v>
                </c:pt>
                <c:pt idx="546">
                  <c:v>1738.94</c:v>
                </c:pt>
                <c:pt idx="547">
                  <c:v>1735.83</c:v>
                </c:pt>
                <c:pt idx="548">
                  <c:v>1732.73</c:v>
                </c:pt>
                <c:pt idx="549">
                  <c:v>1729.62</c:v>
                </c:pt>
                <c:pt idx="550">
                  <c:v>1726.51</c:v>
                </c:pt>
                <c:pt idx="551">
                  <c:v>1723.4</c:v>
                </c:pt>
                <c:pt idx="552">
                  <c:v>1720.29</c:v>
                </c:pt>
                <c:pt idx="553">
                  <c:v>1717.17</c:v>
                </c:pt>
                <c:pt idx="554">
                  <c:v>1714.06</c:v>
                </c:pt>
                <c:pt idx="555">
                  <c:v>1710.94</c:v>
                </c:pt>
                <c:pt idx="556">
                  <c:v>1707.83</c:v>
                </c:pt>
                <c:pt idx="557">
                  <c:v>1704.71</c:v>
                </c:pt>
                <c:pt idx="558">
                  <c:v>1701.59</c:v>
                </c:pt>
                <c:pt idx="559">
                  <c:v>1698.47</c:v>
                </c:pt>
                <c:pt idx="560">
                  <c:v>1695.35</c:v>
                </c:pt>
                <c:pt idx="561">
                  <c:v>1692.23</c:v>
                </c:pt>
                <c:pt idx="562">
                  <c:v>1689.1</c:v>
                </c:pt>
                <c:pt idx="563">
                  <c:v>1685.98</c:v>
                </c:pt>
                <c:pt idx="564">
                  <c:v>1682.85</c:v>
                </c:pt>
                <c:pt idx="565">
                  <c:v>1679.73</c:v>
                </c:pt>
                <c:pt idx="566">
                  <c:v>1676.6</c:v>
                </c:pt>
                <c:pt idx="567">
                  <c:v>1673.47</c:v>
                </c:pt>
                <c:pt idx="568">
                  <c:v>1670.34</c:v>
                </c:pt>
                <c:pt idx="569">
                  <c:v>1667.21</c:v>
                </c:pt>
                <c:pt idx="570">
                  <c:v>1664.07</c:v>
                </c:pt>
                <c:pt idx="571">
                  <c:v>1660.94</c:v>
                </c:pt>
                <c:pt idx="572">
                  <c:v>1657.81</c:v>
                </c:pt>
                <c:pt idx="573">
                  <c:v>1654.67</c:v>
                </c:pt>
                <c:pt idx="574">
                  <c:v>1651.53</c:v>
                </c:pt>
                <c:pt idx="575">
                  <c:v>1648.39</c:v>
                </c:pt>
                <c:pt idx="576">
                  <c:v>1645.25</c:v>
                </c:pt>
                <c:pt idx="577">
                  <c:v>1642.11</c:v>
                </c:pt>
                <c:pt idx="578">
                  <c:v>1638.97</c:v>
                </c:pt>
                <c:pt idx="579">
                  <c:v>1635.83</c:v>
                </c:pt>
                <c:pt idx="580">
                  <c:v>1632.68</c:v>
                </c:pt>
                <c:pt idx="581">
                  <c:v>1629.54</c:v>
                </c:pt>
                <c:pt idx="582">
                  <c:v>1626.39</c:v>
                </c:pt>
                <c:pt idx="583">
                  <c:v>1623.24</c:v>
                </c:pt>
                <c:pt idx="584">
                  <c:v>1620.09</c:v>
                </c:pt>
                <c:pt idx="585">
                  <c:v>1616.94</c:v>
                </c:pt>
                <c:pt idx="586">
                  <c:v>1613.79</c:v>
                </c:pt>
                <c:pt idx="587">
                  <c:v>1610.64</c:v>
                </c:pt>
                <c:pt idx="588">
                  <c:v>1607.48</c:v>
                </c:pt>
                <c:pt idx="589">
                  <c:v>1604.33</c:v>
                </c:pt>
                <c:pt idx="590">
                  <c:v>1601.17</c:v>
                </c:pt>
                <c:pt idx="591">
                  <c:v>1598.02</c:v>
                </c:pt>
                <c:pt idx="592">
                  <c:v>1594.86</c:v>
                </c:pt>
                <c:pt idx="593">
                  <c:v>1591.7</c:v>
                </c:pt>
                <c:pt idx="594">
                  <c:v>1588.54</c:v>
                </c:pt>
                <c:pt idx="595">
                  <c:v>1585.38</c:v>
                </c:pt>
                <c:pt idx="596">
                  <c:v>1582.21</c:v>
                </c:pt>
                <c:pt idx="597">
                  <c:v>1579.05</c:v>
                </c:pt>
                <c:pt idx="598">
                  <c:v>1575.88</c:v>
                </c:pt>
                <c:pt idx="599">
                  <c:v>1572.72</c:v>
                </c:pt>
                <c:pt idx="600">
                  <c:v>1569.55</c:v>
                </c:pt>
                <c:pt idx="601">
                  <c:v>1566.38</c:v>
                </c:pt>
                <c:pt idx="602">
                  <c:v>1563.21</c:v>
                </c:pt>
                <c:pt idx="603">
                  <c:v>1560.04</c:v>
                </c:pt>
                <c:pt idx="604">
                  <c:v>1556.86</c:v>
                </c:pt>
                <c:pt idx="605">
                  <c:v>1553.69</c:v>
                </c:pt>
                <c:pt idx="606">
                  <c:v>1550.51</c:v>
                </c:pt>
                <c:pt idx="607">
                  <c:v>1547.34</c:v>
                </c:pt>
                <c:pt idx="608">
                  <c:v>1544.16</c:v>
                </c:pt>
                <c:pt idx="609">
                  <c:v>1540.98</c:v>
                </c:pt>
                <c:pt idx="610">
                  <c:v>1537.8</c:v>
                </c:pt>
                <c:pt idx="611">
                  <c:v>1534.62</c:v>
                </c:pt>
                <c:pt idx="612">
                  <c:v>1531.44</c:v>
                </c:pt>
                <c:pt idx="613">
                  <c:v>1528.26</c:v>
                </c:pt>
                <c:pt idx="614">
                  <c:v>1525.07</c:v>
                </c:pt>
                <c:pt idx="615">
                  <c:v>1521.89</c:v>
                </c:pt>
                <c:pt idx="616">
                  <c:v>1518.7</c:v>
                </c:pt>
                <c:pt idx="617">
                  <c:v>1515.51</c:v>
                </c:pt>
                <c:pt idx="618">
                  <c:v>1512.32</c:v>
                </c:pt>
                <c:pt idx="619">
                  <c:v>1509.13</c:v>
                </c:pt>
                <c:pt idx="620">
                  <c:v>1505.94</c:v>
                </c:pt>
                <c:pt idx="621">
                  <c:v>1502.75</c:v>
                </c:pt>
                <c:pt idx="622">
                  <c:v>1499.55</c:v>
                </c:pt>
                <c:pt idx="623">
                  <c:v>1496.36</c:v>
                </c:pt>
                <c:pt idx="624">
                  <c:v>1493.16</c:v>
                </c:pt>
                <c:pt idx="625">
                  <c:v>1489.96</c:v>
                </c:pt>
                <c:pt idx="626">
                  <c:v>1486.76</c:v>
                </c:pt>
                <c:pt idx="627">
                  <c:v>1483.56</c:v>
                </c:pt>
                <c:pt idx="628">
                  <c:v>1480.36</c:v>
                </c:pt>
                <c:pt idx="629">
                  <c:v>1477.16</c:v>
                </c:pt>
                <c:pt idx="630">
                  <c:v>1473.96</c:v>
                </c:pt>
                <c:pt idx="631">
                  <c:v>1470.75</c:v>
                </c:pt>
                <c:pt idx="632">
                  <c:v>1467.54</c:v>
                </c:pt>
                <c:pt idx="633">
                  <c:v>1464.34</c:v>
                </c:pt>
                <c:pt idx="634">
                  <c:v>1461.13</c:v>
                </c:pt>
                <c:pt idx="635">
                  <c:v>1457.92</c:v>
                </c:pt>
                <c:pt idx="636">
                  <c:v>1454.71</c:v>
                </c:pt>
                <c:pt idx="637">
                  <c:v>1451.49</c:v>
                </c:pt>
                <c:pt idx="638">
                  <c:v>1448.28</c:v>
                </c:pt>
                <c:pt idx="639">
                  <c:v>1445.07</c:v>
                </c:pt>
                <c:pt idx="640">
                  <c:v>1441.85</c:v>
                </c:pt>
                <c:pt idx="641">
                  <c:v>1438.63</c:v>
                </c:pt>
                <c:pt idx="642">
                  <c:v>1435.41</c:v>
                </c:pt>
                <c:pt idx="643">
                  <c:v>1432.2</c:v>
                </c:pt>
                <c:pt idx="644">
                  <c:v>1428.98</c:v>
                </c:pt>
                <c:pt idx="645">
                  <c:v>1425.75</c:v>
                </c:pt>
                <c:pt idx="646">
                  <c:v>1422.53</c:v>
                </c:pt>
                <c:pt idx="647">
                  <c:v>1419.31</c:v>
                </c:pt>
                <c:pt idx="648">
                  <c:v>1416.08</c:v>
                </c:pt>
                <c:pt idx="649">
                  <c:v>1412.85</c:v>
                </c:pt>
                <c:pt idx="650">
                  <c:v>1409.63</c:v>
                </c:pt>
                <c:pt idx="651">
                  <c:v>1406.4</c:v>
                </c:pt>
                <c:pt idx="652">
                  <c:v>1403.17</c:v>
                </c:pt>
                <c:pt idx="653">
                  <c:v>1399.93</c:v>
                </c:pt>
                <c:pt idx="654">
                  <c:v>1396.7</c:v>
                </c:pt>
                <c:pt idx="655">
                  <c:v>1393.47</c:v>
                </c:pt>
                <c:pt idx="656">
                  <c:v>1390.23</c:v>
                </c:pt>
                <c:pt idx="657">
                  <c:v>1387</c:v>
                </c:pt>
                <c:pt idx="658">
                  <c:v>1383.76</c:v>
                </c:pt>
                <c:pt idx="659">
                  <c:v>1380.52</c:v>
                </c:pt>
                <c:pt idx="660">
                  <c:v>1377.28</c:v>
                </c:pt>
                <c:pt idx="661">
                  <c:v>1374.04</c:v>
                </c:pt>
                <c:pt idx="662">
                  <c:v>1370.8</c:v>
                </c:pt>
                <c:pt idx="663">
                  <c:v>1367.55</c:v>
                </c:pt>
                <c:pt idx="664">
                  <c:v>1364.31</c:v>
                </c:pt>
                <c:pt idx="665">
                  <c:v>1361.06</c:v>
                </c:pt>
                <c:pt idx="666">
                  <c:v>1357.81</c:v>
                </c:pt>
                <c:pt idx="667">
                  <c:v>1354.56</c:v>
                </c:pt>
                <c:pt idx="668">
                  <c:v>1351.31</c:v>
                </c:pt>
                <c:pt idx="669">
                  <c:v>1348.06</c:v>
                </c:pt>
                <c:pt idx="670">
                  <c:v>1344.81</c:v>
                </c:pt>
                <c:pt idx="671">
                  <c:v>1341.56</c:v>
                </c:pt>
                <c:pt idx="672">
                  <c:v>1338.3</c:v>
                </c:pt>
                <c:pt idx="673">
                  <c:v>1335.04</c:v>
                </c:pt>
                <c:pt idx="674">
                  <c:v>1331.79</c:v>
                </c:pt>
                <c:pt idx="675">
                  <c:v>1328.53</c:v>
                </c:pt>
                <c:pt idx="676">
                  <c:v>1325.27</c:v>
                </c:pt>
                <c:pt idx="677">
                  <c:v>1322.01</c:v>
                </c:pt>
                <c:pt idx="678">
                  <c:v>1318.75</c:v>
                </c:pt>
                <c:pt idx="679">
                  <c:v>1315.48</c:v>
                </c:pt>
                <c:pt idx="680">
                  <c:v>1312.22</c:v>
                </c:pt>
                <c:pt idx="681">
                  <c:v>1308.95</c:v>
                </c:pt>
                <c:pt idx="682">
                  <c:v>1305.68</c:v>
                </c:pt>
                <c:pt idx="683">
                  <c:v>1302.4100000000001</c:v>
                </c:pt>
                <c:pt idx="684">
                  <c:v>1299.1500000000001</c:v>
                </c:pt>
                <c:pt idx="685">
                  <c:v>1295.8800000000001</c:v>
                </c:pt>
                <c:pt idx="686">
                  <c:v>1292.5999999999999</c:v>
                </c:pt>
                <c:pt idx="687">
                  <c:v>1289.33</c:v>
                </c:pt>
                <c:pt idx="688">
                  <c:v>1286.06</c:v>
                </c:pt>
                <c:pt idx="689">
                  <c:v>1282.78</c:v>
                </c:pt>
                <c:pt idx="690">
                  <c:v>1279.5</c:v>
                </c:pt>
                <c:pt idx="691">
                  <c:v>1276.22</c:v>
                </c:pt>
                <c:pt idx="692">
                  <c:v>1272.94</c:v>
                </c:pt>
                <c:pt idx="693">
                  <c:v>1269.6600000000001</c:v>
                </c:pt>
                <c:pt idx="694">
                  <c:v>1266.3800000000001</c:v>
                </c:pt>
                <c:pt idx="695">
                  <c:v>1263.0999999999999</c:v>
                </c:pt>
                <c:pt idx="696">
                  <c:v>1259.81</c:v>
                </c:pt>
                <c:pt idx="697">
                  <c:v>1256.53</c:v>
                </c:pt>
                <c:pt idx="698">
                  <c:v>1253.24</c:v>
                </c:pt>
                <c:pt idx="699">
                  <c:v>1249.95</c:v>
                </c:pt>
                <c:pt idx="700">
                  <c:v>1246.6600000000001</c:v>
                </c:pt>
                <c:pt idx="701">
                  <c:v>1243.3699999999999</c:v>
                </c:pt>
                <c:pt idx="702">
                  <c:v>1240.08</c:v>
                </c:pt>
                <c:pt idx="703">
                  <c:v>1236.78</c:v>
                </c:pt>
                <c:pt idx="704">
                  <c:v>1233.49</c:v>
                </c:pt>
                <c:pt idx="705">
                  <c:v>1230.19</c:v>
                </c:pt>
                <c:pt idx="706">
                  <c:v>1226.9000000000001</c:v>
                </c:pt>
                <c:pt idx="707">
                  <c:v>1223.5999999999999</c:v>
                </c:pt>
                <c:pt idx="708">
                  <c:v>1220.3</c:v>
                </c:pt>
                <c:pt idx="709">
                  <c:v>1217</c:v>
                </c:pt>
                <c:pt idx="710">
                  <c:v>1213.69</c:v>
                </c:pt>
                <c:pt idx="711">
                  <c:v>1210.3900000000001</c:v>
                </c:pt>
                <c:pt idx="712">
                  <c:v>1207.0899999999999</c:v>
                </c:pt>
                <c:pt idx="713">
                  <c:v>1203.78</c:v>
                </c:pt>
                <c:pt idx="714">
                  <c:v>1200.47</c:v>
                </c:pt>
                <c:pt idx="715">
                  <c:v>1197.1600000000001</c:v>
                </c:pt>
                <c:pt idx="716">
                  <c:v>1193.8599999999999</c:v>
                </c:pt>
                <c:pt idx="717">
                  <c:v>1190.54</c:v>
                </c:pt>
                <c:pt idx="718">
                  <c:v>1187.23</c:v>
                </c:pt>
                <c:pt idx="719">
                  <c:v>1183.92</c:v>
                </c:pt>
                <c:pt idx="720">
                  <c:v>1180.5999999999999</c:v>
                </c:pt>
                <c:pt idx="721">
                  <c:v>1177.29</c:v>
                </c:pt>
                <c:pt idx="722">
                  <c:v>1173.97</c:v>
                </c:pt>
                <c:pt idx="723">
                  <c:v>1170.6500000000001</c:v>
                </c:pt>
                <c:pt idx="724">
                  <c:v>1167.33</c:v>
                </c:pt>
                <c:pt idx="725">
                  <c:v>1164.01</c:v>
                </c:pt>
                <c:pt idx="726">
                  <c:v>1160.69</c:v>
                </c:pt>
                <c:pt idx="727">
                  <c:v>1157.3599999999999</c:v>
                </c:pt>
                <c:pt idx="728">
                  <c:v>1154.04</c:v>
                </c:pt>
                <c:pt idx="729">
                  <c:v>1150.71</c:v>
                </c:pt>
                <c:pt idx="730">
                  <c:v>1147.3800000000001</c:v>
                </c:pt>
                <c:pt idx="731">
                  <c:v>1144.06</c:v>
                </c:pt>
                <c:pt idx="732">
                  <c:v>1140.73</c:v>
                </c:pt>
                <c:pt idx="733">
                  <c:v>1137.4000000000001</c:v>
                </c:pt>
                <c:pt idx="734">
                  <c:v>1134.06</c:v>
                </c:pt>
                <c:pt idx="735">
                  <c:v>1130.73</c:v>
                </c:pt>
                <c:pt idx="736">
                  <c:v>1127.3900000000001</c:v>
                </c:pt>
                <c:pt idx="737">
                  <c:v>1124.06</c:v>
                </c:pt>
                <c:pt idx="738">
                  <c:v>1120.72</c:v>
                </c:pt>
                <c:pt idx="739">
                  <c:v>1117.3800000000001</c:v>
                </c:pt>
                <c:pt idx="740">
                  <c:v>1114.04</c:v>
                </c:pt>
                <c:pt idx="741">
                  <c:v>1110.7</c:v>
                </c:pt>
                <c:pt idx="742">
                  <c:v>1107.3499999999999</c:v>
                </c:pt>
                <c:pt idx="743">
                  <c:v>1104.01</c:v>
                </c:pt>
                <c:pt idx="744">
                  <c:v>1100.67</c:v>
                </c:pt>
                <c:pt idx="745">
                  <c:v>1097.32</c:v>
                </c:pt>
                <c:pt idx="746">
                  <c:v>1093.97</c:v>
                </c:pt>
                <c:pt idx="747">
                  <c:v>1090.6199999999999</c:v>
                </c:pt>
                <c:pt idx="748">
                  <c:v>1087.27</c:v>
                </c:pt>
                <c:pt idx="749">
                  <c:v>1083.92</c:v>
                </c:pt>
                <c:pt idx="750">
                  <c:v>1080.57</c:v>
                </c:pt>
                <c:pt idx="751">
                  <c:v>1077.21</c:v>
                </c:pt>
                <c:pt idx="752">
                  <c:v>1073.8599999999999</c:v>
                </c:pt>
                <c:pt idx="753">
                  <c:v>1070.5</c:v>
                </c:pt>
                <c:pt idx="754">
                  <c:v>1067.1400000000001</c:v>
                </c:pt>
                <c:pt idx="755">
                  <c:v>1063.78</c:v>
                </c:pt>
                <c:pt idx="756">
                  <c:v>1060.42</c:v>
                </c:pt>
                <c:pt idx="757">
                  <c:v>1057.06</c:v>
                </c:pt>
                <c:pt idx="758">
                  <c:v>1053.69</c:v>
                </c:pt>
                <c:pt idx="759">
                  <c:v>1050.33</c:v>
                </c:pt>
                <c:pt idx="760">
                  <c:v>1046.96</c:v>
                </c:pt>
                <c:pt idx="761">
                  <c:v>1043.5999999999999</c:v>
                </c:pt>
                <c:pt idx="762">
                  <c:v>1040.23</c:v>
                </c:pt>
                <c:pt idx="763">
                  <c:v>1036.8599999999999</c:v>
                </c:pt>
                <c:pt idx="764">
                  <c:v>1033.49</c:v>
                </c:pt>
                <c:pt idx="765">
                  <c:v>1030.1099999999999</c:v>
                </c:pt>
                <c:pt idx="766">
                  <c:v>1026.74</c:v>
                </c:pt>
                <c:pt idx="767">
                  <c:v>1023.36</c:v>
                </c:pt>
                <c:pt idx="768">
                  <c:v>1019.99</c:v>
                </c:pt>
                <c:pt idx="769">
                  <c:v>1016.61</c:v>
                </c:pt>
                <c:pt idx="770">
                  <c:v>1013.23</c:v>
                </c:pt>
                <c:pt idx="771">
                  <c:v>1009.85</c:v>
                </c:pt>
                <c:pt idx="772">
                  <c:v>1006.47</c:v>
                </c:pt>
                <c:pt idx="773">
                  <c:v>1003.09</c:v>
                </c:pt>
                <c:pt idx="774">
                  <c:v>999.70100000000002</c:v>
                </c:pt>
                <c:pt idx="775">
                  <c:v>996.31500000000005</c:v>
                </c:pt>
                <c:pt idx="776">
                  <c:v>992.92899999999997</c:v>
                </c:pt>
                <c:pt idx="777">
                  <c:v>989.54</c:v>
                </c:pt>
                <c:pt idx="778">
                  <c:v>986.15200000000004</c:v>
                </c:pt>
                <c:pt idx="779">
                  <c:v>982.76</c:v>
                </c:pt>
                <c:pt idx="780">
                  <c:v>979.36800000000005</c:v>
                </c:pt>
                <c:pt idx="781">
                  <c:v>975.976</c:v>
                </c:pt>
                <c:pt idx="782">
                  <c:v>972.58</c:v>
                </c:pt>
                <c:pt idx="783">
                  <c:v>969.18299999999999</c:v>
                </c:pt>
                <c:pt idx="784">
                  <c:v>965.78700000000003</c:v>
                </c:pt>
                <c:pt idx="785">
                  <c:v>962.38800000000003</c:v>
                </c:pt>
                <c:pt idx="786">
                  <c:v>958.98800000000006</c:v>
                </c:pt>
                <c:pt idx="787">
                  <c:v>955.58799999999997</c:v>
                </c:pt>
                <c:pt idx="788">
                  <c:v>952.18499999999995</c:v>
                </c:pt>
                <c:pt idx="789">
                  <c:v>948.78</c:v>
                </c:pt>
                <c:pt idx="790">
                  <c:v>945.37400000000002</c:v>
                </c:pt>
                <c:pt idx="791">
                  <c:v>941.96900000000005</c:v>
                </c:pt>
                <c:pt idx="792">
                  <c:v>938.56100000000004</c:v>
                </c:pt>
                <c:pt idx="793">
                  <c:v>935.15099999999995</c:v>
                </c:pt>
                <c:pt idx="794">
                  <c:v>931.74</c:v>
                </c:pt>
                <c:pt idx="795">
                  <c:v>928.33</c:v>
                </c:pt>
                <c:pt idx="796">
                  <c:v>924.91600000000005</c:v>
                </c:pt>
                <c:pt idx="797">
                  <c:v>921.50099999999998</c:v>
                </c:pt>
                <c:pt idx="798">
                  <c:v>918.08500000000004</c:v>
                </c:pt>
                <c:pt idx="799">
                  <c:v>914.66800000000001</c:v>
                </c:pt>
                <c:pt idx="800">
                  <c:v>911.25099999999998</c:v>
                </c:pt>
                <c:pt idx="801">
                  <c:v>907.83100000000002</c:v>
                </c:pt>
                <c:pt idx="802">
                  <c:v>904.40899999999999</c:v>
                </c:pt>
                <c:pt idx="803">
                  <c:v>900.98699999999997</c:v>
                </c:pt>
                <c:pt idx="804">
                  <c:v>897.56299999999999</c:v>
                </c:pt>
                <c:pt idx="805">
                  <c:v>894.13699999999994</c:v>
                </c:pt>
                <c:pt idx="806">
                  <c:v>890.71299999999997</c:v>
                </c:pt>
                <c:pt idx="807">
                  <c:v>887.28499999999997</c:v>
                </c:pt>
                <c:pt idx="808">
                  <c:v>883.85500000000002</c:v>
                </c:pt>
                <c:pt idx="809">
                  <c:v>880.42499999999995</c:v>
                </c:pt>
                <c:pt idx="810">
                  <c:v>876.99300000000005</c:v>
                </c:pt>
                <c:pt idx="811">
                  <c:v>873.56</c:v>
                </c:pt>
                <c:pt idx="812">
                  <c:v>870.125</c:v>
                </c:pt>
                <c:pt idx="813">
                  <c:v>866.68899999999996</c:v>
                </c:pt>
                <c:pt idx="814">
                  <c:v>863.25199999999995</c:v>
                </c:pt>
                <c:pt idx="815">
                  <c:v>859.81299999999999</c:v>
                </c:pt>
                <c:pt idx="816">
                  <c:v>856.37400000000002</c:v>
                </c:pt>
                <c:pt idx="817">
                  <c:v>852.93299999999999</c:v>
                </c:pt>
                <c:pt idx="818">
                  <c:v>849.49</c:v>
                </c:pt>
                <c:pt idx="819">
                  <c:v>846.04600000000005</c:v>
                </c:pt>
                <c:pt idx="820">
                  <c:v>842.601</c:v>
                </c:pt>
                <c:pt idx="821">
                  <c:v>839.15499999999997</c:v>
                </c:pt>
                <c:pt idx="822">
                  <c:v>835.70699999999999</c:v>
                </c:pt>
                <c:pt idx="823">
                  <c:v>832.25800000000004</c:v>
                </c:pt>
                <c:pt idx="824">
                  <c:v>828.80799999999999</c:v>
                </c:pt>
                <c:pt idx="825">
                  <c:v>825.35599999999999</c:v>
                </c:pt>
                <c:pt idx="826">
                  <c:v>821.90300000000002</c:v>
                </c:pt>
                <c:pt idx="827">
                  <c:v>818.44799999999998</c:v>
                </c:pt>
                <c:pt idx="828">
                  <c:v>814.99300000000005</c:v>
                </c:pt>
                <c:pt idx="829">
                  <c:v>811.53599999999994</c:v>
                </c:pt>
                <c:pt idx="830">
                  <c:v>808.077</c:v>
                </c:pt>
                <c:pt idx="831">
                  <c:v>804.61800000000005</c:v>
                </c:pt>
                <c:pt idx="832">
                  <c:v>801.15700000000004</c:v>
                </c:pt>
                <c:pt idx="833">
                  <c:v>797.69399999999996</c:v>
                </c:pt>
                <c:pt idx="834">
                  <c:v>794.22900000000004</c:v>
                </c:pt>
                <c:pt idx="835">
                  <c:v>790.76400000000001</c:v>
                </c:pt>
                <c:pt idx="836">
                  <c:v>787.29700000000003</c:v>
                </c:pt>
                <c:pt idx="837">
                  <c:v>783.83</c:v>
                </c:pt>
                <c:pt idx="838">
                  <c:v>780.36099999999999</c:v>
                </c:pt>
                <c:pt idx="839">
                  <c:v>776.89</c:v>
                </c:pt>
                <c:pt idx="840">
                  <c:v>773.41899999999998</c:v>
                </c:pt>
                <c:pt idx="841">
                  <c:v>769.94299999999998</c:v>
                </c:pt>
                <c:pt idx="842">
                  <c:v>766.46900000000005</c:v>
                </c:pt>
                <c:pt idx="843">
                  <c:v>762.99300000000005</c:v>
                </c:pt>
                <c:pt idx="844">
                  <c:v>759.51599999999996</c:v>
                </c:pt>
                <c:pt idx="845">
                  <c:v>756.03800000000001</c:v>
                </c:pt>
                <c:pt idx="846">
                  <c:v>752.55600000000004</c:v>
                </c:pt>
                <c:pt idx="847">
                  <c:v>749.07500000000005</c:v>
                </c:pt>
                <c:pt idx="848">
                  <c:v>745.59299999999996</c:v>
                </c:pt>
                <c:pt idx="849">
                  <c:v>742.10900000000004</c:v>
                </c:pt>
                <c:pt idx="850">
                  <c:v>738.62199999999996</c:v>
                </c:pt>
                <c:pt idx="851">
                  <c:v>735.13499999999999</c:v>
                </c:pt>
                <c:pt idx="852">
                  <c:v>731.64800000000002</c:v>
                </c:pt>
                <c:pt idx="853">
                  <c:v>728.15599999999995</c:v>
                </c:pt>
                <c:pt idx="854">
                  <c:v>724.66600000000005</c:v>
                </c:pt>
                <c:pt idx="855">
                  <c:v>721.17399999999998</c:v>
                </c:pt>
                <c:pt idx="856">
                  <c:v>717.68100000000004</c:v>
                </c:pt>
                <c:pt idx="857">
                  <c:v>714.18399999999997</c:v>
                </c:pt>
                <c:pt idx="858">
                  <c:v>710.68799999999999</c:v>
                </c:pt>
                <c:pt idx="859">
                  <c:v>707.19100000000003</c:v>
                </c:pt>
                <c:pt idx="860">
                  <c:v>703.69</c:v>
                </c:pt>
                <c:pt idx="861">
                  <c:v>700.19100000000003</c:v>
                </c:pt>
                <c:pt idx="862">
                  <c:v>696.68700000000001</c:v>
                </c:pt>
                <c:pt idx="863">
                  <c:v>693.18499999999995</c:v>
                </c:pt>
                <c:pt idx="864">
                  <c:v>689.68</c:v>
                </c:pt>
                <c:pt idx="865">
                  <c:v>686.173</c:v>
                </c:pt>
                <c:pt idx="866">
                  <c:v>682.66600000000005</c:v>
                </c:pt>
                <c:pt idx="867">
                  <c:v>679.15800000000002</c:v>
                </c:pt>
                <c:pt idx="868">
                  <c:v>675.64700000000005</c:v>
                </c:pt>
                <c:pt idx="869">
                  <c:v>672.13599999999997</c:v>
                </c:pt>
                <c:pt idx="870">
                  <c:v>668.62199999999996</c:v>
                </c:pt>
                <c:pt idx="871">
                  <c:v>665.10799999999995</c:v>
                </c:pt>
                <c:pt idx="872">
                  <c:v>661.59100000000001</c:v>
                </c:pt>
                <c:pt idx="873">
                  <c:v>658.07500000000005</c:v>
                </c:pt>
                <c:pt idx="874">
                  <c:v>654.55499999999995</c:v>
                </c:pt>
                <c:pt idx="875">
                  <c:v>651.03599999999994</c:v>
                </c:pt>
                <c:pt idx="876">
                  <c:v>647.51400000000001</c:v>
                </c:pt>
                <c:pt idx="877">
                  <c:v>643.99199999999996</c:v>
                </c:pt>
                <c:pt idx="878">
                  <c:v>640.46699999999998</c:v>
                </c:pt>
                <c:pt idx="879">
                  <c:v>636.94299999999998</c:v>
                </c:pt>
                <c:pt idx="880">
                  <c:v>633.41499999999996</c:v>
                </c:pt>
                <c:pt idx="881">
                  <c:v>629.88800000000003</c:v>
                </c:pt>
                <c:pt idx="882">
                  <c:v>626.35699999999997</c:v>
                </c:pt>
                <c:pt idx="883">
                  <c:v>622.827</c:v>
                </c:pt>
                <c:pt idx="884">
                  <c:v>619.29399999999998</c:v>
                </c:pt>
                <c:pt idx="885">
                  <c:v>615.76099999999997</c:v>
                </c:pt>
                <c:pt idx="886">
                  <c:v>612.22500000000002</c:v>
                </c:pt>
                <c:pt idx="887">
                  <c:v>608.68899999999996</c:v>
                </c:pt>
                <c:pt idx="888">
                  <c:v>605.15099999999995</c:v>
                </c:pt>
                <c:pt idx="889">
                  <c:v>601.61</c:v>
                </c:pt>
                <c:pt idx="890">
                  <c:v>598.07100000000003</c:v>
                </c:pt>
                <c:pt idx="891">
                  <c:v>594.52800000000002</c:v>
                </c:pt>
                <c:pt idx="892">
                  <c:v>590.98299999999995</c:v>
                </c:pt>
                <c:pt idx="893">
                  <c:v>587.44000000000005</c:v>
                </c:pt>
                <c:pt idx="894">
                  <c:v>583.89200000000005</c:v>
                </c:pt>
                <c:pt idx="895">
                  <c:v>580.346</c:v>
                </c:pt>
                <c:pt idx="896">
                  <c:v>576.79600000000005</c:v>
                </c:pt>
                <c:pt idx="897">
                  <c:v>573.245</c:v>
                </c:pt>
                <c:pt idx="898">
                  <c:v>569.69399999999996</c:v>
                </c:pt>
                <c:pt idx="899">
                  <c:v>566.14</c:v>
                </c:pt>
                <c:pt idx="900">
                  <c:v>562.58500000000004</c:v>
                </c:pt>
                <c:pt idx="901">
                  <c:v>559.03</c:v>
                </c:pt>
                <c:pt idx="902">
                  <c:v>555.47199999999998</c:v>
                </c:pt>
                <c:pt idx="903">
                  <c:v>551.91200000000003</c:v>
                </c:pt>
                <c:pt idx="904">
                  <c:v>548.351</c:v>
                </c:pt>
                <c:pt idx="905">
                  <c:v>544.79100000000005</c:v>
                </c:pt>
                <c:pt idx="906">
                  <c:v>541.22699999999998</c:v>
                </c:pt>
                <c:pt idx="907">
                  <c:v>537.66200000000003</c:v>
                </c:pt>
                <c:pt idx="908">
                  <c:v>534.09500000000003</c:v>
                </c:pt>
                <c:pt idx="909">
                  <c:v>530.529</c:v>
                </c:pt>
                <c:pt idx="910">
                  <c:v>526.96</c:v>
                </c:pt>
                <c:pt idx="911">
                  <c:v>523.38900000000001</c:v>
                </c:pt>
                <c:pt idx="912">
                  <c:v>519.81700000000001</c:v>
                </c:pt>
                <c:pt idx="913">
                  <c:v>516.24400000000003</c:v>
                </c:pt>
                <c:pt idx="914">
                  <c:v>512.67100000000005</c:v>
                </c:pt>
                <c:pt idx="915">
                  <c:v>509.09399999999999</c:v>
                </c:pt>
                <c:pt idx="916">
                  <c:v>505.517</c:v>
                </c:pt>
                <c:pt idx="917">
                  <c:v>501.93799999999999</c:v>
                </c:pt>
                <c:pt idx="918">
                  <c:v>498.35700000000003</c:v>
                </c:pt>
                <c:pt idx="919">
                  <c:v>494.77499999999998</c:v>
                </c:pt>
                <c:pt idx="920">
                  <c:v>491.19400000000002</c:v>
                </c:pt>
                <c:pt idx="921">
                  <c:v>487.60899999999998</c:v>
                </c:pt>
                <c:pt idx="922">
                  <c:v>484.02300000000002</c:v>
                </c:pt>
                <c:pt idx="923">
                  <c:v>480.435</c:v>
                </c:pt>
                <c:pt idx="924">
                  <c:v>476.84699999999998</c:v>
                </c:pt>
                <c:pt idx="925">
                  <c:v>473.25599999999997</c:v>
                </c:pt>
                <c:pt idx="926">
                  <c:v>469.66399999999999</c:v>
                </c:pt>
                <c:pt idx="927">
                  <c:v>466.07100000000003</c:v>
                </c:pt>
                <c:pt idx="928">
                  <c:v>462.47699999999998</c:v>
                </c:pt>
                <c:pt idx="929">
                  <c:v>458.88299999999998</c:v>
                </c:pt>
                <c:pt idx="930">
                  <c:v>455.28500000000003</c:v>
                </c:pt>
                <c:pt idx="931">
                  <c:v>451.68599999999998</c:v>
                </c:pt>
                <c:pt idx="932">
                  <c:v>448.08600000000001</c:v>
                </c:pt>
                <c:pt idx="933">
                  <c:v>444.48500000000001</c:v>
                </c:pt>
                <c:pt idx="934">
                  <c:v>440.88200000000001</c:v>
                </c:pt>
                <c:pt idx="935">
                  <c:v>437.27699999999999</c:v>
                </c:pt>
                <c:pt idx="936">
                  <c:v>433.67099999999999</c:v>
                </c:pt>
                <c:pt idx="937">
                  <c:v>430.06400000000002</c:v>
                </c:pt>
                <c:pt idx="938">
                  <c:v>426.45499999999998</c:v>
                </c:pt>
                <c:pt idx="939">
                  <c:v>422.84500000000003</c:v>
                </c:pt>
                <c:pt idx="940">
                  <c:v>419.233</c:v>
                </c:pt>
                <c:pt idx="941">
                  <c:v>415.62099999999998</c:v>
                </c:pt>
                <c:pt idx="942">
                  <c:v>412.00599999999997</c:v>
                </c:pt>
                <c:pt idx="943">
                  <c:v>408.39</c:v>
                </c:pt>
                <c:pt idx="944">
                  <c:v>404.77300000000002</c:v>
                </c:pt>
                <c:pt idx="945">
                  <c:v>401.154</c:v>
                </c:pt>
                <c:pt idx="946">
                  <c:v>397.53199999999998</c:v>
                </c:pt>
                <c:pt idx="947">
                  <c:v>393.911</c:v>
                </c:pt>
                <c:pt idx="948">
                  <c:v>390.28800000000001</c:v>
                </c:pt>
                <c:pt idx="949">
                  <c:v>386.66300000000001</c:v>
                </c:pt>
                <c:pt idx="950">
                  <c:v>383.03800000000001</c:v>
                </c:pt>
                <c:pt idx="951">
                  <c:v>379.41</c:v>
                </c:pt>
                <c:pt idx="952">
                  <c:v>375.78199999999998</c:v>
                </c:pt>
                <c:pt idx="953">
                  <c:v>372.15199999999999</c:v>
                </c:pt>
                <c:pt idx="954">
                  <c:v>368.52</c:v>
                </c:pt>
                <c:pt idx="955">
                  <c:v>364.88499999999999</c:v>
                </c:pt>
                <c:pt idx="956">
                  <c:v>361.25099999999998</c:v>
                </c:pt>
                <c:pt idx="957">
                  <c:v>357.61500000000001</c:v>
                </c:pt>
                <c:pt idx="958">
                  <c:v>353.97800000000001</c:v>
                </c:pt>
                <c:pt idx="959">
                  <c:v>350.339</c:v>
                </c:pt>
                <c:pt idx="960">
                  <c:v>346.69900000000001</c:v>
                </c:pt>
                <c:pt idx="961">
                  <c:v>343.05500000000001</c:v>
                </c:pt>
                <c:pt idx="962">
                  <c:v>339.41199999999998</c:v>
                </c:pt>
                <c:pt idx="963">
                  <c:v>335.76799999999997</c:v>
                </c:pt>
                <c:pt idx="964">
                  <c:v>332.12200000000001</c:v>
                </c:pt>
                <c:pt idx="965">
                  <c:v>328.47399999999999</c:v>
                </c:pt>
                <c:pt idx="966">
                  <c:v>324.82400000000001</c:v>
                </c:pt>
                <c:pt idx="967">
                  <c:v>321.173</c:v>
                </c:pt>
                <c:pt idx="968">
                  <c:v>317.52199999999999</c:v>
                </c:pt>
                <c:pt idx="969">
                  <c:v>313.86900000000003</c:v>
                </c:pt>
                <c:pt idx="970">
                  <c:v>310.21199999999999</c:v>
                </c:pt>
                <c:pt idx="971">
                  <c:v>306.55599999999998</c:v>
                </c:pt>
                <c:pt idx="972">
                  <c:v>302.899</c:v>
                </c:pt>
                <c:pt idx="973">
                  <c:v>299.238</c:v>
                </c:pt>
                <c:pt idx="974">
                  <c:v>295.577</c:v>
                </c:pt>
                <c:pt idx="975">
                  <c:v>291.916</c:v>
                </c:pt>
                <c:pt idx="976">
                  <c:v>288.25200000000001</c:v>
                </c:pt>
                <c:pt idx="977">
                  <c:v>284.58600000000001</c:v>
                </c:pt>
                <c:pt idx="978">
                  <c:v>280.91899999999998</c:v>
                </c:pt>
                <c:pt idx="979">
                  <c:v>277.25200000000001</c:v>
                </c:pt>
                <c:pt idx="980">
                  <c:v>273.58100000000002</c:v>
                </c:pt>
                <c:pt idx="981">
                  <c:v>269.91000000000003</c:v>
                </c:pt>
                <c:pt idx="982">
                  <c:v>266.23599999999999</c:v>
                </c:pt>
                <c:pt idx="983">
                  <c:v>262.56299999999999</c:v>
                </c:pt>
                <c:pt idx="984">
                  <c:v>258.88799999999998</c:v>
                </c:pt>
                <c:pt idx="985">
                  <c:v>255.21</c:v>
                </c:pt>
                <c:pt idx="986">
                  <c:v>251.53200000000001</c:v>
                </c:pt>
                <c:pt idx="987">
                  <c:v>247.852</c:v>
                </c:pt>
                <c:pt idx="988">
                  <c:v>244.17</c:v>
                </c:pt>
                <c:pt idx="989">
                  <c:v>240.488</c:v>
                </c:pt>
                <c:pt idx="990">
                  <c:v>236.80199999999999</c:v>
                </c:pt>
                <c:pt idx="991">
                  <c:v>233.11699999999999</c:v>
                </c:pt>
                <c:pt idx="992">
                  <c:v>229.428</c:v>
                </c:pt>
                <c:pt idx="993">
                  <c:v>225.74</c:v>
                </c:pt>
                <c:pt idx="994">
                  <c:v>222.05099999999999</c:v>
                </c:pt>
                <c:pt idx="995">
                  <c:v>218.358</c:v>
                </c:pt>
                <c:pt idx="996">
                  <c:v>214.66499999999999</c:v>
                </c:pt>
                <c:pt idx="997">
                  <c:v>210.96899999999999</c:v>
                </c:pt>
                <c:pt idx="998">
                  <c:v>207.274</c:v>
                </c:pt>
                <c:pt idx="999">
                  <c:v>203.57499999999999</c:v>
                </c:pt>
                <c:pt idx="1000">
                  <c:v>199.87700000000001</c:v>
                </c:pt>
                <c:pt idx="1001">
                  <c:v>196.17500000000001</c:v>
                </c:pt>
                <c:pt idx="1002">
                  <c:v>192.47300000000001</c:v>
                </c:pt>
                <c:pt idx="1003">
                  <c:v>188.76900000000001</c:v>
                </c:pt>
                <c:pt idx="1004">
                  <c:v>185.06399999999999</c:v>
                </c:pt>
                <c:pt idx="1005">
                  <c:v>181.357</c:v>
                </c:pt>
                <c:pt idx="1006">
                  <c:v>177.64699999999999</c:v>
                </c:pt>
                <c:pt idx="1007">
                  <c:v>173.93899999999999</c:v>
                </c:pt>
                <c:pt idx="1008">
                  <c:v>170.227</c:v>
                </c:pt>
                <c:pt idx="1009">
                  <c:v>166.51499999999999</c:v>
                </c:pt>
                <c:pt idx="1010">
                  <c:v>162.80000000000001</c:v>
                </c:pt>
                <c:pt idx="1011">
                  <c:v>159.08500000000001</c:v>
                </c:pt>
                <c:pt idx="1012">
                  <c:v>155.36699999999999</c:v>
                </c:pt>
                <c:pt idx="1013">
                  <c:v>151.64699999999999</c:v>
                </c:pt>
                <c:pt idx="1014">
                  <c:v>147.928</c:v>
                </c:pt>
                <c:pt idx="1015">
                  <c:v>144.20599999999999</c:v>
                </c:pt>
                <c:pt idx="1016">
                  <c:v>140.482</c:v>
                </c:pt>
                <c:pt idx="1017">
                  <c:v>136.75800000000001</c:v>
                </c:pt>
                <c:pt idx="1018">
                  <c:v>133.03100000000001</c:v>
                </c:pt>
                <c:pt idx="1019">
                  <c:v>129.30500000000001</c:v>
                </c:pt>
                <c:pt idx="1020">
                  <c:v>125.575</c:v>
                </c:pt>
                <c:pt idx="1021">
                  <c:v>121.843</c:v>
                </c:pt>
                <c:pt idx="1022">
                  <c:v>118.11199999999999</c:v>
                </c:pt>
                <c:pt idx="1023">
                  <c:v>114.378</c:v>
                </c:pt>
              </c:numCache>
            </c:numRef>
          </c:xVal>
          <c:yVal>
            <c:numRef>
              <c:f>Sheet1!$E$3:$E$1026</c:f>
              <c:numCache>
                <c:formatCode>General</c:formatCode>
                <c:ptCount val="1024"/>
                <c:pt idx="0">
                  <c:v>12087.8</c:v>
                </c:pt>
                <c:pt idx="1">
                  <c:v>12229.8</c:v>
                </c:pt>
                <c:pt idx="2">
                  <c:v>12106</c:v>
                </c:pt>
                <c:pt idx="3">
                  <c:v>11977</c:v>
                </c:pt>
                <c:pt idx="4">
                  <c:v>12097.5</c:v>
                </c:pt>
                <c:pt idx="5">
                  <c:v>12181</c:v>
                </c:pt>
                <c:pt idx="6">
                  <c:v>11964.8</c:v>
                </c:pt>
                <c:pt idx="7">
                  <c:v>12152.8</c:v>
                </c:pt>
                <c:pt idx="8">
                  <c:v>12228.5</c:v>
                </c:pt>
                <c:pt idx="9">
                  <c:v>12087.5</c:v>
                </c:pt>
                <c:pt idx="10">
                  <c:v>12080</c:v>
                </c:pt>
                <c:pt idx="11">
                  <c:v>12255.8</c:v>
                </c:pt>
                <c:pt idx="12">
                  <c:v>12116.5</c:v>
                </c:pt>
                <c:pt idx="13">
                  <c:v>11991.5</c:v>
                </c:pt>
                <c:pt idx="14">
                  <c:v>12247.5</c:v>
                </c:pt>
                <c:pt idx="15">
                  <c:v>12376</c:v>
                </c:pt>
                <c:pt idx="16">
                  <c:v>12153.5</c:v>
                </c:pt>
                <c:pt idx="17">
                  <c:v>12212</c:v>
                </c:pt>
                <c:pt idx="18">
                  <c:v>12414.8</c:v>
                </c:pt>
                <c:pt idx="19">
                  <c:v>12312.5</c:v>
                </c:pt>
                <c:pt idx="20">
                  <c:v>12310</c:v>
                </c:pt>
                <c:pt idx="21">
                  <c:v>12395</c:v>
                </c:pt>
                <c:pt idx="22">
                  <c:v>12448.5</c:v>
                </c:pt>
                <c:pt idx="23">
                  <c:v>12382.5</c:v>
                </c:pt>
                <c:pt idx="24">
                  <c:v>12537.5</c:v>
                </c:pt>
                <c:pt idx="25">
                  <c:v>12650</c:v>
                </c:pt>
                <c:pt idx="26">
                  <c:v>12534.5</c:v>
                </c:pt>
                <c:pt idx="27">
                  <c:v>12573.3</c:v>
                </c:pt>
                <c:pt idx="28">
                  <c:v>12965.5</c:v>
                </c:pt>
                <c:pt idx="29">
                  <c:v>12765.5</c:v>
                </c:pt>
                <c:pt idx="30">
                  <c:v>12694</c:v>
                </c:pt>
                <c:pt idx="31">
                  <c:v>12929.3</c:v>
                </c:pt>
                <c:pt idx="32">
                  <c:v>13091.8</c:v>
                </c:pt>
                <c:pt idx="33">
                  <c:v>13025.3</c:v>
                </c:pt>
                <c:pt idx="34">
                  <c:v>13024.5</c:v>
                </c:pt>
                <c:pt idx="35">
                  <c:v>13245</c:v>
                </c:pt>
                <c:pt idx="36">
                  <c:v>13197.3</c:v>
                </c:pt>
                <c:pt idx="37">
                  <c:v>13145.5</c:v>
                </c:pt>
                <c:pt idx="38">
                  <c:v>13445.3</c:v>
                </c:pt>
                <c:pt idx="39">
                  <c:v>13588.8</c:v>
                </c:pt>
                <c:pt idx="40">
                  <c:v>13437</c:v>
                </c:pt>
                <c:pt idx="41">
                  <c:v>13580</c:v>
                </c:pt>
                <c:pt idx="42">
                  <c:v>13769.5</c:v>
                </c:pt>
                <c:pt idx="43">
                  <c:v>13686.8</c:v>
                </c:pt>
                <c:pt idx="44">
                  <c:v>13546</c:v>
                </c:pt>
                <c:pt idx="45">
                  <c:v>13831.5</c:v>
                </c:pt>
                <c:pt idx="46">
                  <c:v>13974.3</c:v>
                </c:pt>
                <c:pt idx="47">
                  <c:v>13713.8</c:v>
                </c:pt>
                <c:pt idx="48">
                  <c:v>13851.8</c:v>
                </c:pt>
                <c:pt idx="49">
                  <c:v>13951</c:v>
                </c:pt>
                <c:pt idx="50">
                  <c:v>13858.3</c:v>
                </c:pt>
                <c:pt idx="51">
                  <c:v>13822.8</c:v>
                </c:pt>
                <c:pt idx="52">
                  <c:v>14053.5</c:v>
                </c:pt>
                <c:pt idx="53">
                  <c:v>14209.8</c:v>
                </c:pt>
                <c:pt idx="54">
                  <c:v>13892.8</c:v>
                </c:pt>
                <c:pt idx="55">
                  <c:v>13932.3</c:v>
                </c:pt>
                <c:pt idx="56">
                  <c:v>14236</c:v>
                </c:pt>
                <c:pt idx="57">
                  <c:v>13982</c:v>
                </c:pt>
                <c:pt idx="58">
                  <c:v>13959</c:v>
                </c:pt>
                <c:pt idx="59">
                  <c:v>14090</c:v>
                </c:pt>
                <c:pt idx="60">
                  <c:v>14182.3</c:v>
                </c:pt>
                <c:pt idx="61">
                  <c:v>13898</c:v>
                </c:pt>
                <c:pt idx="62">
                  <c:v>14026.5</c:v>
                </c:pt>
                <c:pt idx="63">
                  <c:v>14270.8</c:v>
                </c:pt>
                <c:pt idx="64">
                  <c:v>13996.5</c:v>
                </c:pt>
                <c:pt idx="65">
                  <c:v>13947.5</c:v>
                </c:pt>
                <c:pt idx="66">
                  <c:v>14074.8</c:v>
                </c:pt>
                <c:pt idx="67">
                  <c:v>14197.3</c:v>
                </c:pt>
                <c:pt idx="68">
                  <c:v>13901.3</c:v>
                </c:pt>
                <c:pt idx="69">
                  <c:v>13958.5</c:v>
                </c:pt>
                <c:pt idx="70">
                  <c:v>14223</c:v>
                </c:pt>
                <c:pt idx="71">
                  <c:v>14143.5</c:v>
                </c:pt>
                <c:pt idx="72">
                  <c:v>14024.8</c:v>
                </c:pt>
                <c:pt idx="73">
                  <c:v>14229.8</c:v>
                </c:pt>
                <c:pt idx="74">
                  <c:v>14322.5</c:v>
                </c:pt>
                <c:pt idx="75">
                  <c:v>14074</c:v>
                </c:pt>
                <c:pt idx="76">
                  <c:v>14024.3</c:v>
                </c:pt>
                <c:pt idx="77">
                  <c:v>14350</c:v>
                </c:pt>
                <c:pt idx="78">
                  <c:v>14307.8</c:v>
                </c:pt>
                <c:pt idx="79">
                  <c:v>14128.8</c:v>
                </c:pt>
                <c:pt idx="80">
                  <c:v>14215.5</c:v>
                </c:pt>
                <c:pt idx="81">
                  <c:v>14492</c:v>
                </c:pt>
                <c:pt idx="82">
                  <c:v>14200</c:v>
                </c:pt>
                <c:pt idx="83">
                  <c:v>14199.8</c:v>
                </c:pt>
                <c:pt idx="84">
                  <c:v>14526.3</c:v>
                </c:pt>
                <c:pt idx="85">
                  <c:v>14534.5</c:v>
                </c:pt>
                <c:pt idx="86">
                  <c:v>14431</c:v>
                </c:pt>
                <c:pt idx="87">
                  <c:v>14630.3</c:v>
                </c:pt>
                <c:pt idx="88">
                  <c:v>14859</c:v>
                </c:pt>
                <c:pt idx="89">
                  <c:v>14944.8</c:v>
                </c:pt>
                <c:pt idx="90">
                  <c:v>14941</c:v>
                </c:pt>
                <c:pt idx="91">
                  <c:v>15175</c:v>
                </c:pt>
                <c:pt idx="92">
                  <c:v>15448</c:v>
                </c:pt>
                <c:pt idx="93">
                  <c:v>15224.3</c:v>
                </c:pt>
                <c:pt idx="94">
                  <c:v>15416.5</c:v>
                </c:pt>
                <c:pt idx="95">
                  <c:v>15801.8</c:v>
                </c:pt>
                <c:pt idx="96">
                  <c:v>16194.5</c:v>
                </c:pt>
                <c:pt idx="97">
                  <c:v>16215</c:v>
                </c:pt>
                <c:pt idx="98">
                  <c:v>16693</c:v>
                </c:pt>
                <c:pt idx="99">
                  <c:v>16913.3</c:v>
                </c:pt>
                <c:pt idx="100">
                  <c:v>16985</c:v>
                </c:pt>
                <c:pt idx="101">
                  <c:v>16661.8</c:v>
                </c:pt>
                <c:pt idx="102">
                  <c:v>17009.3</c:v>
                </c:pt>
                <c:pt idx="103">
                  <c:v>17007.5</c:v>
                </c:pt>
                <c:pt idx="104">
                  <c:v>16584.3</c:v>
                </c:pt>
                <c:pt idx="105">
                  <c:v>16576.8</c:v>
                </c:pt>
                <c:pt idx="106">
                  <c:v>16528.3</c:v>
                </c:pt>
                <c:pt idx="107">
                  <c:v>16495.3</c:v>
                </c:pt>
                <c:pt idx="108">
                  <c:v>16229</c:v>
                </c:pt>
                <c:pt idx="109">
                  <c:v>16277</c:v>
                </c:pt>
                <c:pt idx="110">
                  <c:v>16395</c:v>
                </c:pt>
                <c:pt idx="111">
                  <c:v>16246.5</c:v>
                </c:pt>
                <c:pt idx="112">
                  <c:v>16091.5</c:v>
                </c:pt>
                <c:pt idx="113">
                  <c:v>16462.8</c:v>
                </c:pt>
                <c:pt idx="114">
                  <c:v>16425.8</c:v>
                </c:pt>
                <c:pt idx="115">
                  <c:v>16299</c:v>
                </c:pt>
                <c:pt idx="116">
                  <c:v>16121.8</c:v>
                </c:pt>
                <c:pt idx="117">
                  <c:v>16500.5</c:v>
                </c:pt>
                <c:pt idx="118">
                  <c:v>16502.5</c:v>
                </c:pt>
                <c:pt idx="119">
                  <c:v>16165.8</c:v>
                </c:pt>
                <c:pt idx="120">
                  <c:v>16123.8</c:v>
                </c:pt>
                <c:pt idx="121">
                  <c:v>16417.3</c:v>
                </c:pt>
                <c:pt idx="122">
                  <c:v>16235.3</c:v>
                </c:pt>
                <c:pt idx="123">
                  <c:v>16058.5</c:v>
                </c:pt>
                <c:pt idx="124">
                  <c:v>16151.5</c:v>
                </c:pt>
                <c:pt idx="125">
                  <c:v>16283.8</c:v>
                </c:pt>
                <c:pt idx="126">
                  <c:v>16065.5</c:v>
                </c:pt>
                <c:pt idx="127">
                  <c:v>15819</c:v>
                </c:pt>
                <c:pt idx="128">
                  <c:v>16129</c:v>
                </c:pt>
                <c:pt idx="129">
                  <c:v>15999.5</c:v>
                </c:pt>
                <c:pt idx="130">
                  <c:v>15975</c:v>
                </c:pt>
                <c:pt idx="131">
                  <c:v>15840</c:v>
                </c:pt>
                <c:pt idx="132">
                  <c:v>16071</c:v>
                </c:pt>
                <c:pt idx="133">
                  <c:v>16008.3</c:v>
                </c:pt>
                <c:pt idx="134">
                  <c:v>15670.5</c:v>
                </c:pt>
                <c:pt idx="135">
                  <c:v>15786</c:v>
                </c:pt>
                <c:pt idx="136">
                  <c:v>15916.3</c:v>
                </c:pt>
                <c:pt idx="137">
                  <c:v>15842.3</c:v>
                </c:pt>
                <c:pt idx="138">
                  <c:v>15778.3</c:v>
                </c:pt>
                <c:pt idx="139">
                  <c:v>15720.8</c:v>
                </c:pt>
                <c:pt idx="140">
                  <c:v>15854.3</c:v>
                </c:pt>
                <c:pt idx="141">
                  <c:v>15726.3</c:v>
                </c:pt>
                <c:pt idx="142">
                  <c:v>15680</c:v>
                </c:pt>
                <c:pt idx="143">
                  <c:v>15908.3</c:v>
                </c:pt>
                <c:pt idx="144">
                  <c:v>16026</c:v>
                </c:pt>
                <c:pt idx="145">
                  <c:v>15783.8</c:v>
                </c:pt>
                <c:pt idx="146">
                  <c:v>15745.3</c:v>
                </c:pt>
                <c:pt idx="147">
                  <c:v>16092.5</c:v>
                </c:pt>
                <c:pt idx="148">
                  <c:v>16036</c:v>
                </c:pt>
                <c:pt idx="149">
                  <c:v>15770.5</c:v>
                </c:pt>
                <c:pt idx="150">
                  <c:v>15962.8</c:v>
                </c:pt>
                <c:pt idx="151">
                  <c:v>16124.3</c:v>
                </c:pt>
                <c:pt idx="152">
                  <c:v>16101</c:v>
                </c:pt>
                <c:pt idx="153">
                  <c:v>15916.8</c:v>
                </c:pt>
                <c:pt idx="154">
                  <c:v>15993.3</c:v>
                </c:pt>
                <c:pt idx="155">
                  <c:v>16170.8</c:v>
                </c:pt>
                <c:pt idx="156">
                  <c:v>16170.5</c:v>
                </c:pt>
                <c:pt idx="157">
                  <c:v>15997.8</c:v>
                </c:pt>
                <c:pt idx="158">
                  <c:v>16071</c:v>
                </c:pt>
                <c:pt idx="159">
                  <c:v>16327</c:v>
                </c:pt>
                <c:pt idx="160">
                  <c:v>16277.5</c:v>
                </c:pt>
                <c:pt idx="161">
                  <c:v>16127.5</c:v>
                </c:pt>
                <c:pt idx="162">
                  <c:v>16236.3</c:v>
                </c:pt>
                <c:pt idx="163">
                  <c:v>16473.8</c:v>
                </c:pt>
                <c:pt idx="164">
                  <c:v>16360.3</c:v>
                </c:pt>
                <c:pt idx="165">
                  <c:v>16143</c:v>
                </c:pt>
                <c:pt idx="166">
                  <c:v>16397.5</c:v>
                </c:pt>
                <c:pt idx="167">
                  <c:v>16483</c:v>
                </c:pt>
                <c:pt idx="168">
                  <c:v>16333.5</c:v>
                </c:pt>
                <c:pt idx="169">
                  <c:v>16255.8</c:v>
                </c:pt>
                <c:pt idx="170">
                  <c:v>16387.3</c:v>
                </c:pt>
                <c:pt idx="171">
                  <c:v>16488.5</c:v>
                </c:pt>
                <c:pt idx="172">
                  <c:v>16290.8</c:v>
                </c:pt>
                <c:pt idx="173">
                  <c:v>16296.8</c:v>
                </c:pt>
                <c:pt idx="174">
                  <c:v>16410</c:v>
                </c:pt>
                <c:pt idx="175">
                  <c:v>16520.5</c:v>
                </c:pt>
                <c:pt idx="176">
                  <c:v>16397.3</c:v>
                </c:pt>
                <c:pt idx="177">
                  <c:v>16266.3</c:v>
                </c:pt>
                <c:pt idx="178">
                  <c:v>16554.5</c:v>
                </c:pt>
                <c:pt idx="179">
                  <c:v>16524</c:v>
                </c:pt>
                <c:pt idx="180">
                  <c:v>16285.5</c:v>
                </c:pt>
                <c:pt idx="181">
                  <c:v>16297.3</c:v>
                </c:pt>
                <c:pt idx="182">
                  <c:v>16623</c:v>
                </c:pt>
                <c:pt idx="183">
                  <c:v>16577</c:v>
                </c:pt>
                <c:pt idx="184">
                  <c:v>16510.8</c:v>
                </c:pt>
                <c:pt idx="185">
                  <c:v>16534.5</c:v>
                </c:pt>
                <c:pt idx="186">
                  <c:v>16685.5</c:v>
                </c:pt>
                <c:pt idx="187">
                  <c:v>16788.5</c:v>
                </c:pt>
                <c:pt idx="188">
                  <c:v>16525.5</c:v>
                </c:pt>
                <c:pt idx="189">
                  <c:v>16544.3</c:v>
                </c:pt>
                <c:pt idx="190">
                  <c:v>16886</c:v>
                </c:pt>
                <c:pt idx="191">
                  <c:v>16871</c:v>
                </c:pt>
                <c:pt idx="192">
                  <c:v>16556.3</c:v>
                </c:pt>
                <c:pt idx="193">
                  <c:v>16520</c:v>
                </c:pt>
                <c:pt idx="194">
                  <c:v>16749.8</c:v>
                </c:pt>
                <c:pt idx="195">
                  <c:v>16612.8</c:v>
                </c:pt>
                <c:pt idx="196">
                  <c:v>16530.8</c:v>
                </c:pt>
                <c:pt idx="197">
                  <c:v>16466</c:v>
                </c:pt>
                <c:pt idx="198">
                  <c:v>16497</c:v>
                </c:pt>
                <c:pt idx="199">
                  <c:v>16582.5</c:v>
                </c:pt>
                <c:pt idx="200">
                  <c:v>16479.3</c:v>
                </c:pt>
                <c:pt idx="201">
                  <c:v>16424.8</c:v>
                </c:pt>
                <c:pt idx="202">
                  <c:v>16586.8</c:v>
                </c:pt>
                <c:pt idx="203">
                  <c:v>16732.5</c:v>
                </c:pt>
                <c:pt idx="204">
                  <c:v>16741.8</c:v>
                </c:pt>
                <c:pt idx="205">
                  <c:v>16572.3</c:v>
                </c:pt>
                <c:pt idx="206">
                  <c:v>16846.8</c:v>
                </c:pt>
                <c:pt idx="207">
                  <c:v>17037.3</c:v>
                </c:pt>
                <c:pt idx="208">
                  <c:v>16905.3</c:v>
                </c:pt>
                <c:pt idx="209">
                  <c:v>16844.8</c:v>
                </c:pt>
                <c:pt idx="210">
                  <c:v>17035.3</c:v>
                </c:pt>
                <c:pt idx="211">
                  <c:v>17208</c:v>
                </c:pt>
                <c:pt idx="212">
                  <c:v>17144.5</c:v>
                </c:pt>
                <c:pt idx="213">
                  <c:v>17039.5</c:v>
                </c:pt>
                <c:pt idx="214">
                  <c:v>17311.8</c:v>
                </c:pt>
                <c:pt idx="215">
                  <c:v>17567.3</c:v>
                </c:pt>
                <c:pt idx="216">
                  <c:v>17513.3</c:v>
                </c:pt>
                <c:pt idx="217">
                  <c:v>17455</c:v>
                </c:pt>
                <c:pt idx="218">
                  <c:v>17531.8</c:v>
                </c:pt>
                <c:pt idx="219">
                  <c:v>17814.5</c:v>
                </c:pt>
                <c:pt idx="220">
                  <c:v>17791</c:v>
                </c:pt>
                <c:pt idx="221">
                  <c:v>17785</c:v>
                </c:pt>
                <c:pt idx="222">
                  <c:v>18004.8</c:v>
                </c:pt>
                <c:pt idx="223">
                  <c:v>18258.8</c:v>
                </c:pt>
                <c:pt idx="224">
                  <c:v>18325.5</c:v>
                </c:pt>
                <c:pt idx="225">
                  <c:v>18246</c:v>
                </c:pt>
                <c:pt idx="226">
                  <c:v>18626</c:v>
                </c:pt>
                <c:pt idx="227">
                  <c:v>19245.3</c:v>
                </c:pt>
                <c:pt idx="228">
                  <c:v>19823.8</c:v>
                </c:pt>
                <c:pt idx="229">
                  <c:v>20074</c:v>
                </c:pt>
                <c:pt idx="230">
                  <c:v>20739.3</c:v>
                </c:pt>
                <c:pt idx="231">
                  <c:v>21341.8</c:v>
                </c:pt>
                <c:pt idx="232">
                  <c:v>21802.799999999999</c:v>
                </c:pt>
                <c:pt idx="233">
                  <c:v>21869.3</c:v>
                </c:pt>
                <c:pt idx="234">
                  <c:v>21787.3</c:v>
                </c:pt>
                <c:pt idx="235">
                  <c:v>21730.3</c:v>
                </c:pt>
                <c:pt idx="236">
                  <c:v>21647.5</c:v>
                </c:pt>
                <c:pt idx="237">
                  <c:v>20984.5</c:v>
                </c:pt>
                <c:pt idx="238">
                  <c:v>20536.3</c:v>
                </c:pt>
                <c:pt idx="239">
                  <c:v>20402.8</c:v>
                </c:pt>
                <c:pt idx="240">
                  <c:v>20101.8</c:v>
                </c:pt>
                <c:pt idx="241">
                  <c:v>19695.8</c:v>
                </c:pt>
                <c:pt idx="242">
                  <c:v>19409</c:v>
                </c:pt>
                <c:pt idx="243">
                  <c:v>19231.8</c:v>
                </c:pt>
                <c:pt idx="244">
                  <c:v>19105.8</c:v>
                </c:pt>
                <c:pt idx="245">
                  <c:v>18778.5</c:v>
                </c:pt>
                <c:pt idx="246">
                  <c:v>18589.3</c:v>
                </c:pt>
                <c:pt idx="247">
                  <c:v>18303</c:v>
                </c:pt>
                <c:pt idx="248">
                  <c:v>18399.3</c:v>
                </c:pt>
                <c:pt idx="249">
                  <c:v>18265</c:v>
                </c:pt>
                <c:pt idx="250">
                  <c:v>18075.3</c:v>
                </c:pt>
                <c:pt idx="251">
                  <c:v>17856.5</c:v>
                </c:pt>
                <c:pt idx="252">
                  <c:v>18169.5</c:v>
                </c:pt>
                <c:pt idx="253">
                  <c:v>18102.8</c:v>
                </c:pt>
                <c:pt idx="254">
                  <c:v>17803</c:v>
                </c:pt>
                <c:pt idx="255">
                  <c:v>17613.5</c:v>
                </c:pt>
                <c:pt idx="256">
                  <c:v>17805.5</c:v>
                </c:pt>
                <c:pt idx="257">
                  <c:v>17896.3</c:v>
                </c:pt>
                <c:pt idx="258">
                  <c:v>17796</c:v>
                </c:pt>
                <c:pt idx="259">
                  <c:v>17457</c:v>
                </c:pt>
                <c:pt idx="260">
                  <c:v>17497.8</c:v>
                </c:pt>
                <c:pt idx="261">
                  <c:v>17630</c:v>
                </c:pt>
                <c:pt idx="262">
                  <c:v>17489.8</c:v>
                </c:pt>
                <c:pt idx="263">
                  <c:v>17277.3</c:v>
                </c:pt>
                <c:pt idx="264">
                  <c:v>17248.8</c:v>
                </c:pt>
                <c:pt idx="265">
                  <c:v>17229.5</c:v>
                </c:pt>
                <c:pt idx="266">
                  <c:v>17309.8</c:v>
                </c:pt>
                <c:pt idx="267">
                  <c:v>17005</c:v>
                </c:pt>
                <c:pt idx="268">
                  <c:v>16977.8</c:v>
                </c:pt>
                <c:pt idx="269">
                  <c:v>17072.8</c:v>
                </c:pt>
                <c:pt idx="270">
                  <c:v>17195</c:v>
                </c:pt>
                <c:pt idx="271">
                  <c:v>16938</c:v>
                </c:pt>
                <c:pt idx="272">
                  <c:v>16937.5</c:v>
                </c:pt>
                <c:pt idx="273">
                  <c:v>16989.8</c:v>
                </c:pt>
                <c:pt idx="274">
                  <c:v>17015.3</c:v>
                </c:pt>
                <c:pt idx="275">
                  <c:v>17246</c:v>
                </c:pt>
                <c:pt idx="276">
                  <c:v>17161.3</c:v>
                </c:pt>
                <c:pt idx="277">
                  <c:v>17146.5</c:v>
                </c:pt>
                <c:pt idx="278">
                  <c:v>17455</c:v>
                </c:pt>
                <c:pt idx="279">
                  <c:v>17580.3</c:v>
                </c:pt>
                <c:pt idx="280">
                  <c:v>17574.5</c:v>
                </c:pt>
                <c:pt idx="281">
                  <c:v>17778.5</c:v>
                </c:pt>
                <c:pt idx="282">
                  <c:v>17991.3</c:v>
                </c:pt>
                <c:pt idx="283">
                  <c:v>18233.8</c:v>
                </c:pt>
                <c:pt idx="284">
                  <c:v>18343.3</c:v>
                </c:pt>
                <c:pt idx="285">
                  <c:v>18056.8</c:v>
                </c:pt>
                <c:pt idx="286">
                  <c:v>18107</c:v>
                </c:pt>
                <c:pt idx="287">
                  <c:v>18248.8</c:v>
                </c:pt>
                <c:pt idx="288">
                  <c:v>18108.3</c:v>
                </c:pt>
                <c:pt idx="289">
                  <c:v>17859.8</c:v>
                </c:pt>
                <c:pt idx="290">
                  <c:v>17441.8</c:v>
                </c:pt>
                <c:pt idx="291">
                  <c:v>17518.8</c:v>
                </c:pt>
                <c:pt idx="292">
                  <c:v>17405.8</c:v>
                </c:pt>
                <c:pt idx="293">
                  <c:v>17270.8</c:v>
                </c:pt>
                <c:pt idx="294">
                  <c:v>17182.5</c:v>
                </c:pt>
                <c:pt idx="295">
                  <c:v>16958</c:v>
                </c:pt>
                <c:pt idx="296">
                  <c:v>17025.8</c:v>
                </c:pt>
                <c:pt idx="297">
                  <c:v>17127.8</c:v>
                </c:pt>
                <c:pt idx="298">
                  <c:v>17105.3</c:v>
                </c:pt>
                <c:pt idx="299">
                  <c:v>16915</c:v>
                </c:pt>
                <c:pt idx="300">
                  <c:v>17090</c:v>
                </c:pt>
                <c:pt idx="301">
                  <c:v>17218</c:v>
                </c:pt>
                <c:pt idx="302">
                  <c:v>17246</c:v>
                </c:pt>
                <c:pt idx="303">
                  <c:v>17075.3</c:v>
                </c:pt>
                <c:pt idx="304">
                  <c:v>17030.8</c:v>
                </c:pt>
                <c:pt idx="305">
                  <c:v>17118.3</c:v>
                </c:pt>
                <c:pt idx="306">
                  <c:v>17250</c:v>
                </c:pt>
                <c:pt idx="307">
                  <c:v>17121</c:v>
                </c:pt>
                <c:pt idx="308">
                  <c:v>17222.5</c:v>
                </c:pt>
                <c:pt idx="309">
                  <c:v>17096.8</c:v>
                </c:pt>
                <c:pt idx="310">
                  <c:v>17272</c:v>
                </c:pt>
                <c:pt idx="311">
                  <c:v>17294.5</c:v>
                </c:pt>
                <c:pt idx="312">
                  <c:v>17027.5</c:v>
                </c:pt>
                <c:pt idx="313">
                  <c:v>17059.8</c:v>
                </c:pt>
                <c:pt idx="314">
                  <c:v>17095.3</c:v>
                </c:pt>
                <c:pt idx="315">
                  <c:v>17284.5</c:v>
                </c:pt>
                <c:pt idx="316">
                  <c:v>17312.3</c:v>
                </c:pt>
                <c:pt idx="317">
                  <c:v>17128.8</c:v>
                </c:pt>
                <c:pt idx="318">
                  <c:v>17154.3</c:v>
                </c:pt>
                <c:pt idx="319">
                  <c:v>17325.8</c:v>
                </c:pt>
                <c:pt idx="320">
                  <c:v>17358</c:v>
                </c:pt>
                <c:pt idx="321">
                  <c:v>17211</c:v>
                </c:pt>
                <c:pt idx="322">
                  <c:v>17108.5</c:v>
                </c:pt>
                <c:pt idx="323">
                  <c:v>17100</c:v>
                </c:pt>
                <c:pt idx="324">
                  <c:v>17187</c:v>
                </c:pt>
                <c:pt idx="325">
                  <c:v>17209.8</c:v>
                </c:pt>
                <c:pt idx="326">
                  <c:v>17025.8</c:v>
                </c:pt>
                <c:pt idx="327">
                  <c:v>16987</c:v>
                </c:pt>
                <c:pt idx="328">
                  <c:v>17039.5</c:v>
                </c:pt>
                <c:pt idx="329">
                  <c:v>17103.8</c:v>
                </c:pt>
                <c:pt idx="330">
                  <c:v>17202.5</c:v>
                </c:pt>
                <c:pt idx="331">
                  <c:v>16887.5</c:v>
                </c:pt>
                <c:pt idx="332">
                  <c:v>17041.8</c:v>
                </c:pt>
                <c:pt idx="333">
                  <c:v>17124.3</c:v>
                </c:pt>
                <c:pt idx="334">
                  <c:v>17145.3</c:v>
                </c:pt>
                <c:pt idx="335">
                  <c:v>17090.3</c:v>
                </c:pt>
                <c:pt idx="336">
                  <c:v>17118.8</c:v>
                </c:pt>
                <c:pt idx="337">
                  <c:v>17089.5</c:v>
                </c:pt>
                <c:pt idx="338">
                  <c:v>17278.8</c:v>
                </c:pt>
                <c:pt idx="339">
                  <c:v>17367.8</c:v>
                </c:pt>
                <c:pt idx="340">
                  <c:v>17254.3</c:v>
                </c:pt>
                <c:pt idx="341">
                  <c:v>17194.5</c:v>
                </c:pt>
                <c:pt idx="342">
                  <c:v>17231.8</c:v>
                </c:pt>
                <c:pt idx="343">
                  <c:v>17257.3</c:v>
                </c:pt>
                <c:pt idx="344">
                  <c:v>17347</c:v>
                </c:pt>
                <c:pt idx="345">
                  <c:v>17376.8</c:v>
                </c:pt>
                <c:pt idx="346">
                  <c:v>17339.5</c:v>
                </c:pt>
                <c:pt idx="347">
                  <c:v>17529.8</c:v>
                </c:pt>
                <c:pt idx="348">
                  <c:v>17559</c:v>
                </c:pt>
                <c:pt idx="349">
                  <c:v>17508.5</c:v>
                </c:pt>
                <c:pt idx="350">
                  <c:v>17431.8</c:v>
                </c:pt>
                <c:pt idx="351">
                  <c:v>17505</c:v>
                </c:pt>
                <c:pt idx="352">
                  <c:v>17709</c:v>
                </c:pt>
                <c:pt idx="353">
                  <c:v>17984</c:v>
                </c:pt>
                <c:pt idx="354">
                  <c:v>18039.5</c:v>
                </c:pt>
                <c:pt idx="355">
                  <c:v>18132.5</c:v>
                </c:pt>
                <c:pt idx="356">
                  <c:v>18600.8</c:v>
                </c:pt>
                <c:pt idx="357">
                  <c:v>18963</c:v>
                </c:pt>
                <c:pt idx="358">
                  <c:v>19412</c:v>
                </c:pt>
                <c:pt idx="359">
                  <c:v>19537</c:v>
                </c:pt>
                <c:pt idx="360">
                  <c:v>19394.3</c:v>
                </c:pt>
                <c:pt idx="361">
                  <c:v>19261.8</c:v>
                </c:pt>
                <c:pt idx="362">
                  <c:v>19238</c:v>
                </c:pt>
                <c:pt idx="363">
                  <c:v>18970</c:v>
                </c:pt>
                <c:pt idx="364">
                  <c:v>18796.8</c:v>
                </c:pt>
                <c:pt idx="365">
                  <c:v>18469.3</c:v>
                </c:pt>
                <c:pt idx="366">
                  <c:v>18390.3</c:v>
                </c:pt>
                <c:pt idx="367">
                  <c:v>18404.8</c:v>
                </c:pt>
                <c:pt idx="368">
                  <c:v>18360.5</c:v>
                </c:pt>
                <c:pt idx="369">
                  <c:v>18278.3</c:v>
                </c:pt>
                <c:pt idx="370">
                  <c:v>18056.3</c:v>
                </c:pt>
                <c:pt idx="371">
                  <c:v>18090</c:v>
                </c:pt>
                <c:pt idx="372">
                  <c:v>18187.8</c:v>
                </c:pt>
                <c:pt idx="373">
                  <c:v>18237</c:v>
                </c:pt>
                <c:pt idx="374">
                  <c:v>18118.8</c:v>
                </c:pt>
                <c:pt idx="375">
                  <c:v>18012.8</c:v>
                </c:pt>
                <c:pt idx="376">
                  <c:v>17910.8</c:v>
                </c:pt>
                <c:pt idx="377">
                  <c:v>18029.3</c:v>
                </c:pt>
                <c:pt idx="378">
                  <c:v>18217</c:v>
                </c:pt>
                <c:pt idx="379">
                  <c:v>18063.8</c:v>
                </c:pt>
                <c:pt idx="380">
                  <c:v>17919</c:v>
                </c:pt>
                <c:pt idx="381">
                  <c:v>17960.8</c:v>
                </c:pt>
                <c:pt idx="382">
                  <c:v>18193</c:v>
                </c:pt>
                <c:pt idx="383">
                  <c:v>18192.3</c:v>
                </c:pt>
                <c:pt idx="384">
                  <c:v>18015.5</c:v>
                </c:pt>
                <c:pt idx="385">
                  <c:v>17953.3</c:v>
                </c:pt>
                <c:pt idx="386">
                  <c:v>17983.3</c:v>
                </c:pt>
                <c:pt idx="387">
                  <c:v>18181.3</c:v>
                </c:pt>
                <c:pt idx="388">
                  <c:v>18080.8</c:v>
                </c:pt>
                <c:pt idx="389">
                  <c:v>18133.5</c:v>
                </c:pt>
                <c:pt idx="390">
                  <c:v>18082.8</c:v>
                </c:pt>
                <c:pt idx="391">
                  <c:v>18181</c:v>
                </c:pt>
                <c:pt idx="392">
                  <c:v>18223</c:v>
                </c:pt>
                <c:pt idx="393">
                  <c:v>18232.3</c:v>
                </c:pt>
                <c:pt idx="394">
                  <c:v>18383.3</c:v>
                </c:pt>
                <c:pt idx="395">
                  <c:v>18223.5</c:v>
                </c:pt>
                <c:pt idx="396">
                  <c:v>18288</c:v>
                </c:pt>
                <c:pt idx="397">
                  <c:v>18202.5</c:v>
                </c:pt>
                <c:pt idx="398">
                  <c:v>18434.3</c:v>
                </c:pt>
                <c:pt idx="399">
                  <c:v>18533.8</c:v>
                </c:pt>
                <c:pt idx="400">
                  <c:v>18436.8</c:v>
                </c:pt>
                <c:pt idx="401">
                  <c:v>18505.3</c:v>
                </c:pt>
                <c:pt idx="402">
                  <c:v>18710</c:v>
                </c:pt>
                <c:pt idx="403">
                  <c:v>18888.5</c:v>
                </c:pt>
                <c:pt idx="404">
                  <c:v>19191.8</c:v>
                </c:pt>
                <c:pt idx="405">
                  <c:v>19210.5</c:v>
                </c:pt>
                <c:pt idx="406">
                  <c:v>19301.8</c:v>
                </c:pt>
                <c:pt idx="407">
                  <c:v>19496.3</c:v>
                </c:pt>
                <c:pt idx="408">
                  <c:v>19784.3</c:v>
                </c:pt>
                <c:pt idx="409">
                  <c:v>19990</c:v>
                </c:pt>
                <c:pt idx="410">
                  <c:v>19816</c:v>
                </c:pt>
                <c:pt idx="411">
                  <c:v>19509</c:v>
                </c:pt>
                <c:pt idx="412">
                  <c:v>19394.3</c:v>
                </c:pt>
                <c:pt idx="413">
                  <c:v>19463.3</c:v>
                </c:pt>
                <c:pt idx="414">
                  <c:v>19494</c:v>
                </c:pt>
                <c:pt idx="415">
                  <c:v>19263.5</c:v>
                </c:pt>
                <c:pt idx="416">
                  <c:v>19157.5</c:v>
                </c:pt>
                <c:pt idx="417">
                  <c:v>18935.5</c:v>
                </c:pt>
                <c:pt idx="418">
                  <c:v>18992.5</c:v>
                </c:pt>
                <c:pt idx="419">
                  <c:v>19136.3</c:v>
                </c:pt>
                <c:pt idx="420">
                  <c:v>19261.5</c:v>
                </c:pt>
                <c:pt idx="421">
                  <c:v>19203.3</c:v>
                </c:pt>
                <c:pt idx="422">
                  <c:v>18981.5</c:v>
                </c:pt>
                <c:pt idx="423">
                  <c:v>19045.5</c:v>
                </c:pt>
                <c:pt idx="424">
                  <c:v>19153</c:v>
                </c:pt>
                <c:pt idx="425">
                  <c:v>19110.3</c:v>
                </c:pt>
                <c:pt idx="426">
                  <c:v>19162.3</c:v>
                </c:pt>
                <c:pt idx="427">
                  <c:v>19160.8</c:v>
                </c:pt>
                <c:pt idx="428">
                  <c:v>19055.3</c:v>
                </c:pt>
                <c:pt idx="429">
                  <c:v>19073.5</c:v>
                </c:pt>
                <c:pt idx="430">
                  <c:v>19113.5</c:v>
                </c:pt>
                <c:pt idx="431">
                  <c:v>19189.3</c:v>
                </c:pt>
                <c:pt idx="432">
                  <c:v>19157.8</c:v>
                </c:pt>
                <c:pt idx="433">
                  <c:v>19036.5</c:v>
                </c:pt>
                <c:pt idx="434">
                  <c:v>19058.8</c:v>
                </c:pt>
                <c:pt idx="435">
                  <c:v>19094.5</c:v>
                </c:pt>
                <c:pt idx="436">
                  <c:v>19179</c:v>
                </c:pt>
                <c:pt idx="437">
                  <c:v>19163</c:v>
                </c:pt>
                <c:pt idx="438">
                  <c:v>19118.3</c:v>
                </c:pt>
                <c:pt idx="439">
                  <c:v>19007.5</c:v>
                </c:pt>
                <c:pt idx="440">
                  <c:v>19050.8</c:v>
                </c:pt>
                <c:pt idx="441">
                  <c:v>19254.5</c:v>
                </c:pt>
                <c:pt idx="442">
                  <c:v>19111.8</c:v>
                </c:pt>
                <c:pt idx="443">
                  <c:v>19107</c:v>
                </c:pt>
                <c:pt idx="444">
                  <c:v>19011.5</c:v>
                </c:pt>
                <c:pt idx="445">
                  <c:v>19039</c:v>
                </c:pt>
                <c:pt idx="446">
                  <c:v>19082</c:v>
                </c:pt>
                <c:pt idx="447">
                  <c:v>19184</c:v>
                </c:pt>
                <c:pt idx="448">
                  <c:v>19395.8</c:v>
                </c:pt>
                <c:pt idx="449">
                  <c:v>19355.5</c:v>
                </c:pt>
                <c:pt idx="450">
                  <c:v>19213.3</c:v>
                </c:pt>
                <c:pt idx="451">
                  <c:v>19259.8</c:v>
                </c:pt>
                <c:pt idx="452">
                  <c:v>19367.8</c:v>
                </c:pt>
                <c:pt idx="453">
                  <c:v>19604</c:v>
                </c:pt>
                <c:pt idx="454">
                  <c:v>19741.3</c:v>
                </c:pt>
                <c:pt idx="455">
                  <c:v>19635.8</c:v>
                </c:pt>
                <c:pt idx="456">
                  <c:v>19587</c:v>
                </c:pt>
                <c:pt idx="457">
                  <c:v>19725.5</c:v>
                </c:pt>
                <c:pt idx="458">
                  <c:v>19691</c:v>
                </c:pt>
                <c:pt idx="459">
                  <c:v>19842</c:v>
                </c:pt>
                <c:pt idx="460">
                  <c:v>19831</c:v>
                </c:pt>
                <c:pt idx="461">
                  <c:v>19745.5</c:v>
                </c:pt>
                <c:pt idx="462">
                  <c:v>19757.5</c:v>
                </c:pt>
                <c:pt idx="463">
                  <c:v>19737</c:v>
                </c:pt>
                <c:pt idx="464">
                  <c:v>19891.3</c:v>
                </c:pt>
                <c:pt idx="465">
                  <c:v>20060.8</c:v>
                </c:pt>
                <c:pt idx="466">
                  <c:v>19973.5</c:v>
                </c:pt>
                <c:pt idx="467">
                  <c:v>19819.3</c:v>
                </c:pt>
                <c:pt idx="468">
                  <c:v>19653.3</c:v>
                </c:pt>
                <c:pt idx="469">
                  <c:v>19984.5</c:v>
                </c:pt>
                <c:pt idx="470">
                  <c:v>19996</c:v>
                </c:pt>
                <c:pt idx="471">
                  <c:v>20108.5</c:v>
                </c:pt>
                <c:pt idx="472">
                  <c:v>20220.8</c:v>
                </c:pt>
                <c:pt idx="473">
                  <c:v>20009.3</c:v>
                </c:pt>
                <c:pt idx="474">
                  <c:v>20080</c:v>
                </c:pt>
                <c:pt idx="475">
                  <c:v>20236.3</c:v>
                </c:pt>
                <c:pt idx="476">
                  <c:v>20545.3</c:v>
                </c:pt>
                <c:pt idx="477">
                  <c:v>20604.5</c:v>
                </c:pt>
                <c:pt idx="478">
                  <c:v>20546.5</c:v>
                </c:pt>
                <c:pt idx="479">
                  <c:v>20485</c:v>
                </c:pt>
                <c:pt idx="480">
                  <c:v>20532.8</c:v>
                </c:pt>
                <c:pt idx="481">
                  <c:v>20781.5</c:v>
                </c:pt>
                <c:pt idx="482">
                  <c:v>20905.8</c:v>
                </c:pt>
                <c:pt idx="483">
                  <c:v>20883.5</c:v>
                </c:pt>
                <c:pt idx="484">
                  <c:v>21000</c:v>
                </c:pt>
                <c:pt idx="485">
                  <c:v>20743</c:v>
                </c:pt>
                <c:pt idx="486">
                  <c:v>20778.3</c:v>
                </c:pt>
                <c:pt idx="487">
                  <c:v>20923</c:v>
                </c:pt>
                <c:pt idx="488">
                  <c:v>21138.799999999999</c:v>
                </c:pt>
                <c:pt idx="489">
                  <c:v>21190.799999999999</c:v>
                </c:pt>
                <c:pt idx="490">
                  <c:v>21222.799999999999</c:v>
                </c:pt>
                <c:pt idx="491">
                  <c:v>21105</c:v>
                </c:pt>
                <c:pt idx="492">
                  <c:v>20965</c:v>
                </c:pt>
                <c:pt idx="493">
                  <c:v>21219.3</c:v>
                </c:pt>
                <c:pt idx="494">
                  <c:v>21268.5</c:v>
                </c:pt>
                <c:pt idx="495">
                  <c:v>21440.5</c:v>
                </c:pt>
                <c:pt idx="496">
                  <c:v>21394</c:v>
                </c:pt>
                <c:pt idx="497">
                  <c:v>21359.5</c:v>
                </c:pt>
                <c:pt idx="498">
                  <c:v>21310.5</c:v>
                </c:pt>
                <c:pt idx="499">
                  <c:v>21222.3</c:v>
                </c:pt>
                <c:pt idx="500">
                  <c:v>21261.3</c:v>
                </c:pt>
                <c:pt idx="501">
                  <c:v>21426.799999999999</c:v>
                </c:pt>
                <c:pt idx="502">
                  <c:v>21411.8</c:v>
                </c:pt>
                <c:pt idx="503">
                  <c:v>21377.8</c:v>
                </c:pt>
                <c:pt idx="504">
                  <c:v>21419.5</c:v>
                </c:pt>
                <c:pt idx="505">
                  <c:v>21134.3</c:v>
                </c:pt>
                <c:pt idx="506">
                  <c:v>21303.3</c:v>
                </c:pt>
                <c:pt idx="507">
                  <c:v>21399.5</c:v>
                </c:pt>
                <c:pt idx="508">
                  <c:v>21411.5</c:v>
                </c:pt>
                <c:pt idx="509">
                  <c:v>21338.799999999999</c:v>
                </c:pt>
                <c:pt idx="510">
                  <c:v>21145.5</c:v>
                </c:pt>
                <c:pt idx="511">
                  <c:v>21123.5</c:v>
                </c:pt>
                <c:pt idx="512">
                  <c:v>21169</c:v>
                </c:pt>
                <c:pt idx="513">
                  <c:v>21376</c:v>
                </c:pt>
                <c:pt idx="514">
                  <c:v>21361.8</c:v>
                </c:pt>
                <c:pt idx="515">
                  <c:v>21287</c:v>
                </c:pt>
                <c:pt idx="516">
                  <c:v>21289.8</c:v>
                </c:pt>
                <c:pt idx="517">
                  <c:v>21342</c:v>
                </c:pt>
                <c:pt idx="518">
                  <c:v>21163.5</c:v>
                </c:pt>
                <c:pt idx="519">
                  <c:v>21483.5</c:v>
                </c:pt>
                <c:pt idx="520">
                  <c:v>21505</c:v>
                </c:pt>
                <c:pt idx="521">
                  <c:v>21559.5</c:v>
                </c:pt>
                <c:pt idx="522">
                  <c:v>21479.5</c:v>
                </c:pt>
                <c:pt idx="523">
                  <c:v>21509.5</c:v>
                </c:pt>
                <c:pt idx="524">
                  <c:v>21502.799999999999</c:v>
                </c:pt>
                <c:pt idx="525">
                  <c:v>21788.5</c:v>
                </c:pt>
                <c:pt idx="526">
                  <c:v>21702.5</c:v>
                </c:pt>
                <c:pt idx="527">
                  <c:v>21949.8</c:v>
                </c:pt>
                <c:pt idx="528">
                  <c:v>21926.5</c:v>
                </c:pt>
                <c:pt idx="529">
                  <c:v>21948</c:v>
                </c:pt>
                <c:pt idx="530">
                  <c:v>21791.3</c:v>
                </c:pt>
                <c:pt idx="531">
                  <c:v>21659.8</c:v>
                </c:pt>
                <c:pt idx="532">
                  <c:v>21821</c:v>
                </c:pt>
                <c:pt idx="533">
                  <c:v>21897.5</c:v>
                </c:pt>
                <c:pt idx="534">
                  <c:v>22025.8</c:v>
                </c:pt>
                <c:pt idx="535">
                  <c:v>21970.799999999999</c:v>
                </c:pt>
                <c:pt idx="536">
                  <c:v>21815.8</c:v>
                </c:pt>
                <c:pt idx="537">
                  <c:v>21741.8</c:v>
                </c:pt>
                <c:pt idx="538">
                  <c:v>21829.8</c:v>
                </c:pt>
                <c:pt idx="539">
                  <c:v>21941</c:v>
                </c:pt>
                <c:pt idx="540">
                  <c:v>21926.5</c:v>
                </c:pt>
                <c:pt idx="541">
                  <c:v>21941.5</c:v>
                </c:pt>
                <c:pt idx="542">
                  <c:v>21807.8</c:v>
                </c:pt>
                <c:pt idx="543">
                  <c:v>21805.8</c:v>
                </c:pt>
                <c:pt idx="544">
                  <c:v>21691</c:v>
                </c:pt>
                <c:pt idx="545">
                  <c:v>21770.3</c:v>
                </c:pt>
                <c:pt idx="546">
                  <c:v>21748</c:v>
                </c:pt>
                <c:pt idx="547">
                  <c:v>21757.8</c:v>
                </c:pt>
                <c:pt idx="548">
                  <c:v>21647.3</c:v>
                </c:pt>
                <c:pt idx="549">
                  <c:v>21537</c:v>
                </c:pt>
                <c:pt idx="550">
                  <c:v>21535</c:v>
                </c:pt>
                <c:pt idx="551">
                  <c:v>21309</c:v>
                </c:pt>
                <c:pt idx="552">
                  <c:v>21345.3</c:v>
                </c:pt>
                <c:pt idx="553">
                  <c:v>21288</c:v>
                </c:pt>
                <c:pt idx="554">
                  <c:v>21418.5</c:v>
                </c:pt>
                <c:pt idx="555">
                  <c:v>21381.3</c:v>
                </c:pt>
                <c:pt idx="556">
                  <c:v>21142.5</c:v>
                </c:pt>
                <c:pt idx="557">
                  <c:v>21108</c:v>
                </c:pt>
                <c:pt idx="558">
                  <c:v>21117</c:v>
                </c:pt>
                <c:pt idx="559">
                  <c:v>21200</c:v>
                </c:pt>
                <c:pt idx="560">
                  <c:v>21118</c:v>
                </c:pt>
                <c:pt idx="561">
                  <c:v>21175.8</c:v>
                </c:pt>
                <c:pt idx="562">
                  <c:v>21125.8</c:v>
                </c:pt>
                <c:pt idx="563">
                  <c:v>21025.5</c:v>
                </c:pt>
                <c:pt idx="564">
                  <c:v>21109</c:v>
                </c:pt>
                <c:pt idx="565">
                  <c:v>21034.5</c:v>
                </c:pt>
                <c:pt idx="566">
                  <c:v>21063</c:v>
                </c:pt>
                <c:pt idx="567">
                  <c:v>21142.799999999999</c:v>
                </c:pt>
                <c:pt idx="568">
                  <c:v>21277</c:v>
                </c:pt>
                <c:pt idx="569">
                  <c:v>21300.5</c:v>
                </c:pt>
                <c:pt idx="570">
                  <c:v>21115.5</c:v>
                </c:pt>
                <c:pt idx="571">
                  <c:v>21184.5</c:v>
                </c:pt>
                <c:pt idx="572">
                  <c:v>21170</c:v>
                </c:pt>
                <c:pt idx="573">
                  <c:v>21364</c:v>
                </c:pt>
                <c:pt idx="574">
                  <c:v>21619.3</c:v>
                </c:pt>
                <c:pt idx="575">
                  <c:v>21612.3</c:v>
                </c:pt>
                <c:pt idx="576">
                  <c:v>21626.5</c:v>
                </c:pt>
                <c:pt idx="577">
                  <c:v>21597</c:v>
                </c:pt>
                <c:pt idx="578">
                  <c:v>21592.799999999999</c:v>
                </c:pt>
                <c:pt idx="579">
                  <c:v>21404.799999999999</c:v>
                </c:pt>
                <c:pt idx="580">
                  <c:v>21527.3</c:v>
                </c:pt>
                <c:pt idx="581">
                  <c:v>21454.3</c:v>
                </c:pt>
                <c:pt idx="582">
                  <c:v>21313</c:v>
                </c:pt>
                <c:pt idx="583">
                  <c:v>21286.799999999999</c:v>
                </c:pt>
                <c:pt idx="584">
                  <c:v>21331</c:v>
                </c:pt>
                <c:pt idx="585">
                  <c:v>21327.3</c:v>
                </c:pt>
                <c:pt idx="586">
                  <c:v>21253.3</c:v>
                </c:pt>
                <c:pt idx="587">
                  <c:v>21202.799999999999</c:v>
                </c:pt>
                <c:pt idx="588">
                  <c:v>21046.3</c:v>
                </c:pt>
                <c:pt idx="589">
                  <c:v>21180.5</c:v>
                </c:pt>
                <c:pt idx="590">
                  <c:v>21233</c:v>
                </c:pt>
                <c:pt idx="591">
                  <c:v>21128</c:v>
                </c:pt>
                <c:pt idx="592">
                  <c:v>21140.5</c:v>
                </c:pt>
                <c:pt idx="593">
                  <c:v>21186.3</c:v>
                </c:pt>
                <c:pt idx="594">
                  <c:v>21304.5</c:v>
                </c:pt>
                <c:pt idx="595">
                  <c:v>21270.5</c:v>
                </c:pt>
                <c:pt idx="596">
                  <c:v>21387.3</c:v>
                </c:pt>
                <c:pt idx="597">
                  <c:v>21591.3</c:v>
                </c:pt>
                <c:pt idx="598">
                  <c:v>21562.799999999999</c:v>
                </c:pt>
                <c:pt idx="599">
                  <c:v>21645</c:v>
                </c:pt>
                <c:pt idx="600">
                  <c:v>21606.5</c:v>
                </c:pt>
                <c:pt idx="601">
                  <c:v>21604</c:v>
                </c:pt>
                <c:pt idx="602">
                  <c:v>21417.5</c:v>
                </c:pt>
                <c:pt idx="603">
                  <c:v>21393</c:v>
                </c:pt>
                <c:pt idx="604">
                  <c:v>21297.5</c:v>
                </c:pt>
                <c:pt idx="605">
                  <c:v>21424.799999999999</c:v>
                </c:pt>
                <c:pt idx="606">
                  <c:v>21348.3</c:v>
                </c:pt>
                <c:pt idx="607">
                  <c:v>21406.3</c:v>
                </c:pt>
                <c:pt idx="608">
                  <c:v>21389.5</c:v>
                </c:pt>
                <c:pt idx="609">
                  <c:v>21421.8</c:v>
                </c:pt>
                <c:pt idx="610">
                  <c:v>21319.3</c:v>
                </c:pt>
                <c:pt idx="611">
                  <c:v>21468.799999999999</c:v>
                </c:pt>
                <c:pt idx="612">
                  <c:v>21782.799999999999</c:v>
                </c:pt>
                <c:pt idx="613">
                  <c:v>22318.3</c:v>
                </c:pt>
                <c:pt idx="614">
                  <c:v>23313.5</c:v>
                </c:pt>
                <c:pt idx="615">
                  <c:v>24898.3</c:v>
                </c:pt>
                <c:pt idx="616">
                  <c:v>27820.799999999999</c:v>
                </c:pt>
                <c:pt idx="617">
                  <c:v>31633.5</c:v>
                </c:pt>
                <c:pt idx="618">
                  <c:v>35574.300000000003</c:v>
                </c:pt>
                <c:pt idx="619">
                  <c:v>38408.5</c:v>
                </c:pt>
                <c:pt idx="620">
                  <c:v>41130.300000000003</c:v>
                </c:pt>
                <c:pt idx="621">
                  <c:v>40720.5</c:v>
                </c:pt>
                <c:pt idx="622">
                  <c:v>37425</c:v>
                </c:pt>
                <c:pt idx="623">
                  <c:v>32521.8</c:v>
                </c:pt>
                <c:pt idx="624">
                  <c:v>28367.8</c:v>
                </c:pt>
                <c:pt idx="625">
                  <c:v>25396</c:v>
                </c:pt>
                <c:pt idx="626">
                  <c:v>23612.3</c:v>
                </c:pt>
                <c:pt idx="627">
                  <c:v>22411.5</c:v>
                </c:pt>
                <c:pt idx="628">
                  <c:v>21576.799999999999</c:v>
                </c:pt>
                <c:pt idx="629">
                  <c:v>21087</c:v>
                </c:pt>
                <c:pt idx="630">
                  <c:v>20563.5</c:v>
                </c:pt>
                <c:pt idx="631">
                  <c:v>20284.8</c:v>
                </c:pt>
                <c:pt idx="632">
                  <c:v>19979</c:v>
                </c:pt>
                <c:pt idx="633">
                  <c:v>19761.3</c:v>
                </c:pt>
                <c:pt idx="634">
                  <c:v>19537</c:v>
                </c:pt>
                <c:pt idx="635">
                  <c:v>19261.5</c:v>
                </c:pt>
                <c:pt idx="636">
                  <c:v>19083.3</c:v>
                </c:pt>
                <c:pt idx="637">
                  <c:v>19173.5</c:v>
                </c:pt>
                <c:pt idx="638">
                  <c:v>18865</c:v>
                </c:pt>
                <c:pt idx="639">
                  <c:v>19033.8</c:v>
                </c:pt>
                <c:pt idx="640">
                  <c:v>19071</c:v>
                </c:pt>
                <c:pt idx="641">
                  <c:v>18831.5</c:v>
                </c:pt>
                <c:pt idx="642">
                  <c:v>19031</c:v>
                </c:pt>
                <c:pt idx="643">
                  <c:v>18842.3</c:v>
                </c:pt>
                <c:pt idx="644">
                  <c:v>18515.8</c:v>
                </c:pt>
                <c:pt idx="645">
                  <c:v>18258.5</c:v>
                </c:pt>
                <c:pt idx="646">
                  <c:v>18168.8</c:v>
                </c:pt>
                <c:pt idx="647">
                  <c:v>18115.8</c:v>
                </c:pt>
                <c:pt idx="648">
                  <c:v>17949.8</c:v>
                </c:pt>
                <c:pt idx="649">
                  <c:v>17881.8</c:v>
                </c:pt>
                <c:pt idx="650">
                  <c:v>17742.5</c:v>
                </c:pt>
                <c:pt idx="651">
                  <c:v>17593.8</c:v>
                </c:pt>
                <c:pt idx="652">
                  <c:v>17489.8</c:v>
                </c:pt>
                <c:pt idx="653">
                  <c:v>17434</c:v>
                </c:pt>
                <c:pt idx="654">
                  <c:v>17450</c:v>
                </c:pt>
                <c:pt idx="655">
                  <c:v>17511</c:v>
                </c:pt>
                <c:pt idx="656">
                  <c:v>17514.8</c:v>
                </c:pt>
                <c:pt idx="657">
                  <c:v>17636</c:v>
                </c:pt>
                <c:pt idx="658">
                  <c:v>17370.5</c:v>
                </c:pt>
                <c:pt idx="659">
                  <c:v>17384.8</c:v>
                </c:pt>
                <c:pt idx="660">
                  <c:v>17147.3</c:v>
                </c:pt>
                <c:pt idx="661">
                  <c:v>16887.8</c:v>
                </c:pt>
                <c:pt idx="662">
                  <c:v>16784.5</c:v>
                </c:pt>
                <c:pt idx="663">
                  <c:v>16650.5</c:v>
                </c:pt>
                <c:pt idx="664">
                  <c:v>16600.3</c:v>
                </c:pt>
                <c:pt idx="665">
                  <c:v>16444</c:v>
                </c:pt>
                <c:pt idx="666">
                  <c:v>16274</c:v>
                </c:pt>
                <c:pt idx="667">
                  <c:v>16255.5</c:v>
                </c:pt>
                <c:pt idx="668">
                  <c:v>16198.8</c:v>
                </c:pt>
                <c:pt idx="669">
                  <c:v>16167.5</c:v>
                </c:pt>
                <c:pt idx="670">
                  <c:v>16006.3</c:v>
                </c:pt>
                <c:pt idx="671">
                  <c:v>15960.5</c:v>
                </c:pt>
                <c:pt idx="672">
                  <c:v>15655</c:v>
                </c:pt>
                <c:pt idx="673">
                  <c:v>15417</c:v>
                </c:pt>
                <c:pt idx="674">
                  <c:v>15289.8</c:v>
                </c:pt>
                <c:pt idx="675">
                  <c:v>15302.5</c:v>
                </c:pt>
                <c:pt idx="676">
                  <c:v>15077</c:v>
                </c:pt>
                <c:pt idx="677">
                  <c:v>14982.5</c:v>
                </c:pt>
                <c:pt idx="678">
                  <c:v>15052.5</c:v>
                </c:pt>
                <c:pt idx="679">
                  <c:v>14890</c:v>
                </c:pt>
                <c:pt idx="680">
                  <c:v>14861.5</c:v>
                </c:pt>
                <c:pt idx="681">
                  <c:v>14840.3</c:v>
                </c:pt>
                <c:pt idx="682">
                  <c:v>14786.3</c:v>
                </c:pt>
                <c:pt idx="683">
                  <c:v>14833.8</c:v>
                </c:pt>
                <c:pt idx="684">
                  <c:v>14853.5</c:v>
                </c:pt>
                <c:pt idx="685">
                  <c:v>14792.5</c:v>
                </c:pt>
                <c:pt idx="686">
                  <c:v>14740.3</c:v>
                </c:pt>
                <c:pt idx="687">
                  <c:v>14627.5</c:v>
                </c:pt>
                <c:pt idx="688">
                  <c:v>14530.8</c:v>
                </c:pt>
                <c:pt idx="689">
                  <c:v>14572.8</c:v>
                </c:pt>
                <c:pt idx="690">
                  <c:v>14372.5</c:v>
                </c:pt>
                <c:pt idx="691">
                  <c:v>14522.3</c:v>
                </c:pt>
                <c:pt idx="692">
                  <c:v>14656.5</c:v>
                </c:pt>
                <c:pt idx="693">
                  <c:v>14806</c:v>
                </c:pt>
                <c:pt idx="694">
                  <c:v>14815</c:v>
                </c:pt>
                <c:pt idx="695">
                  <c:v>14968.3</c:v>
                </c:pt>
                <c:pt idx="696">
                  <c:v>15156.8</c:v>
                </c:pt>
                <c:pt idx="697">
                  <c:v>14889</c:v>
                </c:pt>
                <c:pt idx="698">
                  <c:v>14351.3</c:v>
                </c:pt>
                <c:pt idx="699">
                  <c:v>14084.5</c:v>
                </c:pt>
                <c:pt idx="700">
                  <c:v>14065</c:v>
                </c:pt>
                <c:pt idx="701">
                  <c:v>13816</c:v>
                </c:pt>
                <c:pt idx="702">
                  <c:v>13617</c:v>
                </c:pt>
                <c:pt idx="703">
                  <c:v>13393</c:v>
                </c:pt>
                <c:pt idx="704">
                  <c:v>13476.3</c:v>
                </c:pt>
                <c:pt idx="705">
                  <c:v>13346</c:v>
                </c:pt>
                <c:pt idx="706">
                  <c:v>13442.3</c:v>
                </c:pt>
                <c:pt idx="707">
                  <c:v>13315</c:v>
                </c:pt>
                <c:pt idx="708">
                  <c:v>13377.5</c:v>
                </c:pt>
                <c:pt idx="709">
                  <c:v>13464</c:v>
                </c:pt>
                <c:pt idx="710">
                  <c:v>13530</c:v>
                </c:pt>
                <c:pt idx="711">
                  <c:v>13662.8</c:v>
                </c:pt>
                <c:pt idx="712">
                  <c:v>14235</c:v>
                </c:pt>
                <c:pt idx="713">
                  <c:v>14770.3</c:v>
                </c:pt>
                <c:pt idx="714">
                  <c:v>14897</c:v>
                </c:pt>
                <c:pt idx="715">
                  <c:v>14483.8</c:v>
                </c:pt>
                <c:pt idx="716">
                  <c:v>14082.8</c:v>
                </c:pt>
                <c:pt idx="717">
                  <c:v>13943.5</c:v>
                </c:pt>
                <c:pt idx="718">
                  <c:v>14400.8</c:v>
                </c:pt>
                <c:pt idx="719">
                  <c:v>15088</c:v>
                </c:pt>
                <c:pt idx="720">
                  <c:v>15443.5</c:v>
                </c:pt>
                <c:pt idx="721">
                  <c:v>15184</c:v>
                </c:pt>
                <c:pt idx="722">
                  <c:v>14698.3</c:v>
                </c:pt>
                <c:pt idx="723">
                  <c:v>14390.8</c:v>
                </c:pt>
                <c:pt idx="724">
                  <c:v>14270</c:v>
                </c:pt>
                <c:pt idx="725">
                  <c:v>14701.8</c:v>
                </c:pt>
                <c:pt idx="726">
                  <c:v>15397.3</c:v>
                </c:pt>
                <c:pt idx="727">
                  <c:v>16544.5</c:v>
                </c:pt>
                <c:pt idx="728">
                  <c:v>19219.8</c:v>
                </c:pt>
                <c:pt idx="729">
                  <c:v>23893</c:v>
                </c:pt>
                <c:pt idx="730">
                  <c:v>28414.799999999999</c:v>
                </c:pt>
                <c:pt idx="731">
                  <c:v>28019.5</c:v>
                </c:pt>
                <c:pt idx="732">
                  <c:v>23411.8</c:v>
                </c:pt>
                <c:pt idx="733">
                  <c:v>19213.8</c:v>
                </c:pt>
                <c:pt idx="734">
                  <c:v>16563</c:v>
                </c:pt>
                <c:pt idx="735">
                  <c:v>15150</c:v>
                </c:pt>
                <c:pt idx="736">
                  <c:v>13964.8</c:v>
                </c:pt>
                <c:pt idx="737">
                  <c:v>13240.8</c:v>
                </c:pt>
                <c:pt idx="738">
                  <c:v>12768.8</c:v>
                </c:pt>
                <c:pt idx="739">
                  <c:v>12383</c:v>
                </c:pt>
                <c:pt idx="740">
                  <c:v>12085.3</c:v>
                </c:pt>
                <c:pt idx="741">
                  <c:v>11561.8</c:v>
                </c:pt>
                <c:pt idx="742">
                  <c:v>11322.5</c:v>
                </c:pt>
                <c:pt idx="743">
                  <c:v>11007.8</c:v>
                </c:pt>
                <c:pt idx="744">
                  <c:v>10797</c:v>
                </c:pt>
                <c:pt idx="745">
                  <c:v>10595.5</c:v>
                </c:pt>
                <c:pt idx="746">
                  <c:v>10425.299999999999</c:v>
                </c:pt>
                <c:pt idx="747">
                  <c:v>10284.299999999999</c:v>
                </c:pt>
                <c:pt idx="748">
                  <c:v>10219</c:v>
                </c:pt>
                <c:pt idx="749">
                  <c:v>10006.799999999999</c:v>
                </c:pt>
                <c:pt idx="750">
                  <c:v>9917</c:v>
                </c:pt>
                <c:pt idx="751">
                  <c:v>9843.25</c:v>
                </c:pt>
                <c:pt idx="752">
                  <c:v>9685.75</c:v>
                </c:pt>
                <c:pt idx="753">
                  <c:v>9586.75</c:v>
                </c:pt>
                <c:pt idx="754">
                  <c:v>9541</c:v>
                </c:pt>
                <c:pt idx="755">
                  <c:v>9562</c:v>
                </c:pt>
                <c:pt idx="756">
                  <c:v>9387.25</c:v>
                </c:pt>
                <c:pt idx="757">
                  <c:v>9428.5</c:v>
                </c:pt>
                <c:pt idx="758">
                  <c:v>9399.75</c:v>
                </c:pt>
                <c:pt idx="759">
                  <c:v>9461.25</c:v>
                </c:pt>
                <c:pt idx="760">
                  <c:v>9295.75</c:v>
                </c:pt>
                <c:pt idx="761">
                  <c:v>9278.5</c:v>
                </c:pt>
                <c:pt idx="762">
                  <c:v>9298.5</c:v>
                </c:pt>
                <c:pt idx="763">
                  <c:v>9227.5</c:v>
                </c:pt>
                <c:pt idx="764">
                  <c:v>9252.75</c:v>
                </c:pt>
                <c:pt idx="765">
                  <c:v>9260.25</c:v>
                </c:pt>
                <c:pt idx="766">
                  <c:v>9279.5</c:v>
                </c:pt>
                <c:pt idx="767">
                  <c:v>9364.75</c:v>
                </c:pt>
                <c:pt idx="768">
                  <c:v>9607</c:v>
                </c:pt>
                <c:pt idx="769">
                  <c:v>9884.25</c:v>
                </c:pt>
                <c:pt idx="770">
                  <c:v>10307.5</c:v>
                </c:pt>
                <c:pt idx="771">
                  <c:v>10706.8</c:v>
                </c:pt>
                <c:pt idx="772">
                  <c:v>11036.5</c:v>
                </c:pt>
                <c:pt idx="773">
                  <c:v>11392.5</c:v>
                </c:pt>
                <c:pt idx="774">
                  <c:v>12112.3</c:v>
                </c:pt>
                <c:pt idx="775">
                  <c:v>12078.3</c:v>
                </c:pt>
                <c:pt idx="776">
                  <c:v>11261</c:v>
                </c:pt>
                <c:pt idx="777">
                  <c:v>10373</c:v>
                </c:pt>
                <c:pt idx="778">
                  <c:v>9566.5</c:v>
                </c:pt>
                <c:pt idx="779">
                  <c:v>9022</c:v>
                </c:pt>
                <c:pt idx="780">
                  <c:v>8700</c:v>
                </c:pt>
                <c:pt idx="781">
                  <c:v>8325.25</c:v>
                </c:pt>
                <c:pt idx="782">
                  <c:v>8144.25</c:v>
                </c:pt>
                <c:pt idx="783">
                  <c:v>8072</c:v>
                </c:pt>
                <c:pt idx="784">
                  <c:v>7846.5</c:v>
                </c:pt>
                <c:pt idx="785">
                  <c:v>7784</c:v>
                </c:pt>
                <c:pt idx="786">
                  <c:v>7652</c:v>
                </c:pt>
                <c:pt idx="787">
                  <c:v>7596</c:v>
                </c:pt>
                <c:pt idx="788">
                  <c:v>7528</c:v>
                </c:pt>
                <c:pt idx="789">
                  <c:v>7361.5</c:v>
                </c:pt>
                <c:pt idx="790">
                  <c:v>7307</c:v>
                </c:pt>
                <c:pt idx="791">
                  <c:v>7128</c:v>
                </c:pt>
                <c:pt idx="792">
                  <c:v>7149</c:v>
                </c:pt>
                <c:pt idx="793">
                  <c:v>7021</c:v>
                </c:pt>
                <c:pt idx="794">
                  <c:v>6962.25</c:v>
                </c:pt>
                <c:pt idx="795">
                  <c:v>6909.25</c:v>
                </c:pt>
                <c:pt idx="796">
                  <c:v>6915.5</c:v>
                </c:pt>
                <c:pt idx="797">
                  <c:v>6793.5</c:v>
                </c:pt>
                <c:pt idx="798">
                  <c:v>6760.25</c:v>
                </c:pt>
                <c:pt idx="799">
                  <c:v>6792.5</c:v>
                </c:pt>
                <c:pt idx="800">
                  <c:v>6728</c:v>
                </c:pt>
                <c:pt idx="801">
                  <c:v>6653.75</c:v>
                </c:pt>
                <c:pt idx="802">
                  <c:v>6537.25</c:v>
                </c:pt>
                <c:pt idx="803">
                  <c:v>6640.75</c:v>
                </c:pt>
                <c:pt idx="804">
                  <c:v>6572.75</c:v>
                </c:pt>
                <c:pt idx="805">
                  <c:v>6527.5</c:v>
                </c:pt>
                <c:pt idx="806">
                  <c:v>6513.75</c:v>
                </c:pt>
                <c:pt idx="807">
                  <c:v>6402.5</c:v>
                </c:pt>
                <c:pt idx="808">
                  <c:v>6532</c:v>
                </c:pt>
                <c:pt idx="809">
                  <c:v>6479.75</c:v>
                </c:pt>
                <c:pt idx="810">
                  <c:v>6483.75</c:v>
                </c:pt>
                <c:pt idx="811">
                  <c:v>6451.75</c:v>
                </c:pt>
                <c:pt idx="812">
                  <c:v>6384.75</c:v>
                </c:pt>
                <c:pt idx="813">
                  <c:v>6480.25</c:v>
                </c:pt>
                <c:pt idx="814">
                  <c:v>6509.5</c:v>
                </c:pt>
                <c:pt idx="815">
                  <c:v>6628.25</c:v>
                </c:pt>
                <c:pt idx="816">
                  <c:v>6545.5</c:v>
                </c:pt>
                <c:pt idx="817">
                  <c:v>6378.5</c:v>
                </c:pt>
                <c:pt idx="818">
                  <c:v>6222.5</c:v>
                </c:pt>
                <c:pt idx="819">
                  <c:v>6172.75</c:v>
                </c:pt>
                <c:pt idx="820">
                  <c:v>6139.75</c:v>
                </c:pt>
                <c:pt idx="821">
                  <c:v>5949.75</c:v>
                </c:pt>
                <c:pt idx="822">
                  <c:v>5970.25</c:v>
                </c:pt>
                <c:pt idx="823">
                  <c:v>5895.25</c:v>
                </c:pt>
                <c:pt idx="824">
                  <c:v>5820</c:v>
                </c:pt>
                <c:pt idx="825">
                  <c:v>5789</c:v>
                </c:pt>
                <c:pt idx="826">
                  <c:v>5807</c:v>
                </c:pt>
                <c:pt idx="827">
                  <c:v>5779.25</c:v>
                </c:pt>
                <c:pt idx="828">
                  <c:v>5723.5</c:v>
                </c:pt>
                <c:pt idx="829">
                  <c:v>5650.75</c:v>
                </c:pt>
                <c:pt idx="830">
                  <c:v>5639.75</c:v>
                </c:pt>
                <c:pt idx="831">
                  <c:v>5660.25</c:v>
                </c:pt>
                <c:pt idx="832">
                  <c:v>5563</c:v>
                </c:pt>
                <c:pt idx="833">
                  <c:v>5649</c:v>
                </c:pt>
                <c:pt idx="834">
                  <c:v>5609</c:v>
                </c:pt>
                <c:pt idx="835">
                  <c:v>5514.25</c:v>
                </c:pt>
                <c:pt idx="836">
                  <c:v>5535.25</c:v>
                </c:pt>
                <c:pt idx="837">
                  <c:v>5570.5</c:v>
                </c:pt>
                <c:pt idx="838">
                  <c:v>5583.25</c:v>
                </c:pt>
                <c:pt idx="839">
                  <c:v>5511.25</c:v>
                </c:pt>
                <c:pt idx="840">
                  <c:v>5489.25</c:v>
                </c:pt>
                <c:pt idx="841">
                  <c:v>5446.5</c:v>
                </c:pt>
                <c:pt idx="842">
                  <c:v>5447.5</c:v>
                </c:pt>
                <c:pt idx="843">
                  <c:v>5358.5</c:v>
                </c:pt>
                <c:pt idx="844">
                  <c:v>5386.5</c:v>
                </c:pt>
                <c:pt idx="845">
                  <c:v>5299.75</c:v>
                </c:pt>
                <c:pt idx="846">
                  <c:v>5240.5</c:v>
                </c:pt>
                <c:pt idx="847">
                  <c:v>5276.5</c:v>
                </c:pt>
                <c:pt idx="848">
                  <c:v>5218.5</c:v>
                </c:pt>
                <c:pt idx="849">
                  <c:v>5214.25</c:v>
                </c:pt>
                <c:pt idx="850">
                  <c:v>5150.75</c:v>
                </c:pt>
                <c:pt idx="851">
                  <c:v>5072.25</c:v>
                </c:pt>
                <c:pt idx="852">
                  <c:v>5125.75</c:v>
                </c:pt>
                <c:pt idx="853">
                  <c:v>5074</c:v>
                </c:pt>
                <c:pt idx="854">
                  <c:v>4999</c:v>
                </c:pt>
                <c:pt idx="855">
                  <c:v>5012</c:v>
                </c:pt>
                <c:pt idx="856">
                  <c:v>4978.75</c:v>
                </c:pt>
                <c:pt idx="857">
                  <c:v>4947.5</c:v>
                </c:pt>
                <c:pt idx="858">
                  <c:v>4917.75</c:v>
                </c:pt>
                <c:pt idx="859">
                  <c:v>4923.25</c:v>
                </c:pt>
                <c:pt idx="860">
                  <c:v>4911</c:v>
                </c:pt>
                <c:pt idx="861">
                  <c:v>4850</c:v>
                </c:pt>
                <c:pt idx="862">
                  <c:v>4782.25</c:v>
                </c:pt>
                <c:pt idx="863">
                  <c:v>4742.75</c:v>
                </c:pt>
                <c:pt idx="864">
                  <c:v>4712.5</c:v>
                </c:pt>
                <c:pt idx="865">
                  <c:v>4724</c:v>
                </c:pt>
                <c:pt idx="866">
                  <c:v>4628</c:v>
                </c:pt>
                <c:pt idx="867">
                  <c:v>4652.25</c:v>
                </c:pt>
                <c:pt idx="868">
                  <c:v>4639.5</c:v>
                </c:pt>
                <c:pt idx="869">
                  <c:v>4627.5</c:v>
                </c:pt>
                <c:pt idx="870">
                  <c:v>4597.75</c:v>
                </c:pt>
                <c:pt idx="871">
                  <c:v>4636.5</c:v>
                </c:pt>
                <c:pt idx="872">
                  <c:v>4535</c:v>
                </c:pt>
                <c:pt idx="873">
                  <c:v>4633.5</c:v>
                </c:pt>
                <c:pt idx="874">
                  <c:v>4541.25</c:v>
                </c:pt>
                <c:pt idx="875">
                  <c:v>4637.5</c:v>
                </c:pt>
                <c:pt idx="876">
                  <c:v>4601</c:v>
                </c:pt>
                <c:pt idx="877">
                  <c:v>4582.5</c:v>
                </c:pt>
                <c:pt idx="878">
                  <c:v>4617.75</c:v>
                </c:pt>
                <c:pt idx="879">
                  <c:v>4562.75</c:v>
                </c:pt>
                <c:pt idx="880">
                  <c:v>4541.25</c:v>
                </c:pt>
                <c:pt idx="881">
                  <c:v>4496.5</c:v>
                </c:pt>
                <c:pt idx="882">
                  <c:v>4458</c:v>
                </c:pt>
                <c:pt idx="883">
                  <c:v>4515.5</c:v>
                </c:pt>
                <c:pt idx="884">
                  <c:v>4460.5</c:v>
                </c:pt>
                <c:pt idx="885">
                  <c:v>4489.25</c:v>
                </c:pt>
                <c:pt idx="886">
                  <c:v>4468.75</c:v>
                </c:pt>
                <c:pt idx="887">
                  <c:v>4441.25</c:v>
                </c:pt>
                <c:pt idx="888">
                  <c:v>4427.5</c:v>
                </c:pt>
                <c:pt idx="889">
                  <c:v>4421.75</c:v>
                </c:pt>
                <c:pt idx="890">
                  <c:v>4344.75</c:v>
                </c:pt>
                <c:pt idx="891">
                  <c:v>4360.25</c:v>
                </c:pt>
                <c:pt idx="892">
                  <c:v>4277.75</c:v>
                </c:pt>
                <c:pt idx="893">
                  <c:v>4283</c:v>
                </c:pt>
                <c:pt idx="894">
                  <c:v>4282.75</c:v>
                </c:pt>
                <c:pt idx="895">
                  <c:v>4255.5</c:v>
                </c:pt>
                <c:pt idx="896">
                  <c:v>4236</c:v>
                </c:pt>
                <c:pt idx="897">
                  <c:v>4196</c:v>
                </c:pt>
                <c:pt idx="898">
                  <c:v>4123.5</c:v>
                </c:pt>
                <c:pt idx="899">
                  <c:v>4149</c:v>
                </c:pt>
                <c:pt idx="900">
                  <c:v>4133</c:v>
                </c:pt>
                <c:pt idx="901">
                  <c:v>4104.5</c:v>
                </c:pt>
                <c:pt idx="902">
                  <c:v>4088.25</c:v>
                </c:pt>
                <c:pt idx="903">
                  <c:v>4104</c:v>
                </c:pt>
                <c:pt idx="904">
                  <c:v>4073.25</c:v>
                </c:pt>
                <c:pt idx="905">
                  <c:v>4020.25</c:v>
                </c:pt>
                <c:pt idx="906">
                  <c:v>4052.5</c:v>
                </c:pt>
                <c:pt idx="907">
                  <c:v>4029</c:v>
                </c:pt>
                <c:pt idx="908">
                  <c:v>4001.25</c:v>
                </c:pt>
                <c:pt idx="909">
                  <c:v>4034.75</c:v>
                </c:pt>
                <c:pt idx="910">
                  <c:v>4016.25</c:v>
                </c:pt>
                <c:pt idx="911">
                  <c:v>3944.25</c:v>
                </c:pt>
                <c:pt idx="912">
                  <c:v>3956.5</c:v>
                </c:pt>
                <c:pt idx="913">
                  <c:v>3924</c:v>
                </c:pt>
                <c:pt idx="914">
                  <c:v>3899.5</c:v>
                </c:pt>
                <c:pt idx="915">
                  <c:v>3900.25</c:v>
                </c:pt>
                <c:pt idx="916">
                  <c:v>3951.75</c:v>
                </c:pt>
                <c:pt idx="917">
                  <c:v>3840</c:v>
                </c:pt>
                <c:pt idx="918">
                  <c:v>3830</c:v>
                </c:pt>
                <c:pt idx="919">
                  <c:v>3798</c:v>
                </c:pt>
                <c:pt idx="920">
                  <c:v>3798</c:v>
                </c:pt>
                <c:pt idx="921">
                  <c:v>3769.5</c:v>
                </c:pt>
                <c:pt idx="922">
                  <c:v>3750.25</c:v>
                </c:pt>
                <c:pt idx="923">
                  <c:v>3810.75</c:v>
                </c:pt>
                <c:pt idx="924">
                  <c:v>3738.5</c:v>
                </c:pt>
                <c:pt idx="925">
                  <c:v>3736</c:v>
                </c:pt>
                <c:pt idx="926">
                  <c:v>3787</c:v>
                </c:pt>
                <c:pt idx="927">
                  <c:v>3688.75</c:v>
                </c:pt>
                <c:pt idx="928">
                  <c:v>3717.25</c:v>
                </c:pt>
                <c:pt idx="929">
                  <c:v>3700.5</c:v>
                </c:pt>
                <c:pt idx="930">
                  <c:v>3592.5</c:v>
                </c:pt>
                <c:pt idx="931">
                  <c:v>3646.25</c:v>
                </c:pt>
                <c:pt idx="932">
                  <c:v>3607.5</c:v>
                </c:pt>
                <c:pt idx="933">
                  <c:v>3597.75</c:v>
                </c:pt>
                <c:pt idx="934">
                  <c:v>3539.75</c:v>
                </c:pt>
                <c:pt idx="935">
                  <c:v>3587.5</c:v>
                </c:pt>
                <c:pt idx="936">
                  <c:v>3551</c:v>
                </c:pt>
                <c:pt idx="937">
                  <c:v>3550.75</c:v>
                </c:pt>
                <c:pt idx="938">
                  <c:v>3497.75</c:v>
                </c:pt>
                <c:pt idx="939">
                  <c:v>3487</c:v>
                </c:pt>
                <c:pt idx="940">
                  <c:v>3446.75</c:v>
                </c:pt>
                <c:pt idx="941">
                  <c:v>3470.25</c:v>
                </c:pt>
                <c:pt idx="942">
                  <c:v>3429.5</c:v>
                </c:pt>
                <c:pt idx="943">
                  <c:v>3380.75</c:v>
                </c:pt>
                <c:pt idx="944">
                  <c:v>3341</c:v>
                </c:pt>
                <c:pt idx="945">
                  <c:v>3351</c:v>
                </c:pt>
                <c:pt idx="946">
                  <c:v>3289.75</c:v>
                </c:pt>
                <c:pt idx="947">
                  <c:v>3223.5</c:v>
                </c:pt>
                <c:pt idx="948">
                  <c:v>3222.75</c:v>
                </c:pt>
                <c:pt idx="949">
                  <c:v>3199.25</c:v>
                </c:pt>
                <c:pt idx="950">
                  <c:v>3182.25</c:v>
                </c:pt>
                <c:pt idx="951">
                  <c:v>3149</c:v>
                </c:pt>
                <c:pt idx="952">
                  <c:v>3149</c:v>
                </c:pt>
                <c:pt idx="953">
                  <c:v>3154.75</c:v>
                </c:pt>
                <c:pt idx="954">
                  <c:v>3121.25</c:v>
                </c:pt>
                <c:pt idx="955">
                  <c:v>3122.75</c:v>
                </c:pt>
                <c:pt idx="956">
                  <c:v>3125.25</c:v>
                </c:pt>
                <c:pt idx="957">
                  <c:v>3113</c:v>
                </c:pt>
                <c:pt idx="958">
                  <c:v>3064.25</c:v>
                </c:pt>
                <c:pt idx="959">
                  <c:v>3106.5</c:v>
                </c:pt>
                <c:pt idx="960">
                  <c:v>3050.5</c:v>
                </c:pt>
                <c:pt idx="961">
                  <c:v>3031.75</c:v>
                </c:pt>
                <c:pt idx="962">
                  <c:v>3018.5</c:v>
                </c:pt>
                <c:pt idx="963">
                  <c:v>3020</c:v>
                </c:pt>
                <c:pt idx="964">
                  <c:v>3013.5</c:v>
                </c:pt>
                <c:pt idx="965">
                  <c:v>2944.25</c:v>
                </c:pt>
                <c:pt idx="966">
                  <c:v>2918.5</c:v>
                </c:pt>
                <c:pt idx="967">
                  <c:v>2915</c:v>
                </c:pt>
                <c:pt idx="968">
                  <c:v>2855.25</c:v>
                </c:pt>
                <c:pt idx="969">
                  <c:v>2871.5</c:v>
                </c:pt>
                <c:pt idx="970">
                  <c:v>2858</c:v>
                </c:pt>
                <c:pt idx="971">
                  <c:v>2848</c:v>
                </c:pt>
                <c:pt idx="972">
                  <c:v>2840</c:v>
                </c:pt>
                <c:pt idx="973">
                  <c:v>2804.75</c:v>
                </c:pt>
                <c:pt idx="974">
                  <c:v>2826.75</c:v>
                </c:pt>
                <c:pt idx="975">
                  <c:v>2759.75</c:v>
                </c:pt>
                <c:pt idx="976">
                  <c:v>2700</c:v>
                </c:pt>
                <c:pt idx="977">
                  <c:v>2776</c:v>
                </c:pt>
                <c:pt idx="978">
                  <c:v>2794.75</c:v>
                </c:pt>
                <c:pt idx="979">
                  <c:v>2794.75</c:v>
                </c:pt>
                <c:pt idx="980">
                  <c:v>2805.5</c:v>
                </c:pt>
                <c:pt idx="981">
                  <c:v>2736</c:v>
                </c:pt>
                <c:pt idx="982">
                  <c:v>2670.5</c:v>
                </c:pt>
                <c:pt idx="983">
                  <c:v>2653.5</c:v>
                </c:pt>
                <c:pt idx="984">
                  <c:v>2668.25</c:v>
                </c:pt>
                <c:pt idx="985">
                  <c:v>2605.25</c:v>
                </c:pt>
                <c:pt idx="986">
                  <c:v>2586.5</c:v>
                </c:pt>
                <c:pt idx="987">
                  <c:v>2622.5</c:v>
                </c:pt>
                <c:pt idx="988">
                  <c:v>2600.5</c:v>
                </c:pt>
                <c:pt idx="989">
                  <c:v>2531.5</c:v>
                </c:pt>
                <c:pt idx="990">
                  <c:v>2577.25</c:v>
                </c:pt>
                <c:pt idx="991">
                  <c:v>2547.25</c:v>
                </c:pt>
                <c:pt idx="992">
                  <c:v>2543.75</c:v>
                </c:pt>
                <c:pt idx="993">
                  <c:v>2497</c:v>
                </c:pt>
                <c:pt idx="994">
                  <c:v>2485</c:v>
                </c:pt>
                <c:pt idx="995">
                  <c:v>2454.25</c:v>
                </c:pt>
                <c:pt idx="996">
                  <c:v>2406.5</c:v>
                </c:pt>
                <c:pt idx="997">
                  <c:v>2362.25</c:v>
                </c:pt>
                <c:pt idx="998">
                  <c:v>2311.5</c:v>
                </c:pt>
                <c:pt idx="999">
                  <c:v>2358.75</c:v>
                </c:pt>
                <c:pt idx="1000">
                  <c:v>2316</c:v>
                </c:pt>
                <c:pt idx="1001">
                  <c:v>2307.25</c:v>
                </c:pt>
                <c:pt idx="1002">
                  <c:v>2203</c:v>
                </c:pt>
                <c:pt idx="1003">
                  <c:v>2297.75</c:v>
                </c:pt>
                <c:pt idx="1004">
                  <c:v>2224</c:v>
                </c:pt>
                <c:pt idx="1005">
                  <c:v>2262.75</c:v>
                </c:pt>
                <c:pt idx="1006">
                  <c:v>2222</c:v>
                </c:pt>
                <c:pt idx="1007">
                  <c:v>2244.75</c:v>
                </c:pt>
                <c:pt idx="1008">
                  <c:v>2214.75</c:v>
                </c:pt>
                <c:pt idx="1009">
                  <c:v>2195.5</c:v>
                </c:pt>
                <c:pt idx="1010">
                  <c:v>2178.25</c:v>
                </c:pt>
                <c:pt idx="1011">
                  <c:v>2161.75</c:v>
                </c:pt>
                <c:pt idx="1012">
                  <c:v>2163</c:v>
                </c:pt>
                <c:pt idx="1013">
                  <c:v>2131.5</c:v>
                </c:pt>
                <c:pt idx="1014">
                  <c:v>2183.25</c:v>
                </c:pt>
                <c:pt idx="1015">
                  <c:v>2147.75</c:v>
                </c:pt>
                <c:pt idx="1016">
                  <c:v>2186.25</c:v>
                </c:pt>
                <c:pt idx="1017">
                  <c:v>2148.5</c:v>
                </c:pt>
                <c:pt idx="1018">
                  <c:v>2166.25</c:v>
                </c:pt>
                <c:pt idx="1019">
                  <c:v>2171.75</c:v>
                </c:pt>
                <c:pt idx="1020">
                  <c:v>2156.75</c:v>
                </c:pt>
                <c:pt idx="1021">
                  <c:v>2110</c:v>
                </c:pt>
                <c:pt idx="1022">
                  <c:v>2069.5</c:v>
                </c:pt>
                <c:pt idx="1023">
                  <c:v>2020.25</c:v>
                </c:pt>
              </c:numCache>
            </c:numRef>
          </c:yVal>
          <c:smooth val="0"/>
          <c:extLst>
            <c:ext xmlns:c16="http://schemas.microsoft.com/office/drawing/2014/chart" uri="{C3380CC4-5D6E-409C-BE32-E72D297353CC}">
              <c16:uniqueId val="{00000000-C08E-44B8-8CF0-34D165864CFA}"/>
            </c:ext>
          </c:extLst>
        </c:ser>
        <c:dLbls>
          <c:showLegendKey val="0"/>
          <c:showVal val="0"/>
          <c:showCatName val="0"/>
          <c:showSerName val="0"/>
          <c:showPercent val="0"/>
          <c:showBubbleSize val="0"/>
        </c:dLbls>
        <c:axId val="332645664"/>
        <c:axId val="332645992"/>
      </c:scatterChart>
      <c:valAx>
        <c:axId val="332645664"/>
        <c:scaling>
          <c:orientation val="minMax"/>
          <c:max val="1600"/>
          <c:min val="60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2645992"/>
        <c:crosses val="autoZero"/>
        <c:crossBetween val="midCat"/>
      </c:valAx>
      <c:valAx>
        <c:axId val="3326459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264566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Sheet1!$E$1</c:f>
              <c:strCache>
                <c:ptCount val="1"/>
              </c:strCache>
            </c:strRef>
          </c:tx>
          <c:spPr>
            <a:ln w="19050" cap="rnd">
              <a:solidFill>
                <a:schemeClr val="accent1"/>
              </a:solidFill>
              <a:round/>
            </a:ln>
            <a:effectLst/>
          </c:spPr>
          <c:marker>
            <c:symbol val="none"/>
          </c:marker>
          <c:xVal>
            <c:numRef>
              <c:f>Sheet1!$A$3:$A$1026</c:f>
              <c:numCache>
                <c:formatCode>General</c:formatCode>
                <c:ptCount val="1024"/>
                <c:pt idx="0">
                  <c:v>3278.74</c:v>
                </c:pt>
                <c:pt idx="1">
                  <c:v>3276.18</c:v>
                </c:pt>
                <c:pt idx="2">
                  <c:v>3273.61</c:v>
                </c:pt>
                <c:pt idx="3">
                  <c:v>3271.05</c:v>
                </c:pt>
                <c:pt idx="4">
                  <c:v>3268.49</c:v>
                </c:pt>
                <c:pt idx="5">
                  <c:v>3265.92</c:v>
                </c:pt>
                <c:pt idx="6">
                  <c:v>3263.36</c:v>
                </c:pt>
                <c:pt idx="7">
                  <c:v>3260.79</c:v>
                </c:pt>
                <c:pt idx="8">
                  <c:v>3258.22</c:v>
                </c:pt>
                <c:pt idx="9">
                  <c:v>3255.66</c:v>
                </c:pt>
                <c:pt idx="10">
                  <c:v>3253.09</c:v>
                </c:pt>
                <c:pt idx="11">
                  <c:v>3250.52</c:v>
                </c:pt>
                <c:pt idx="12">
                  <c:v>3247.95</c:v>
                </c:pt>
                <c:pt idx="13">
                  <c:v>3245.38</c:v>
                </c:pt>
                <c:pt idx="14">
                  <c:v>3242.8</c:v>
                </c:pt>
                <c:pt idx="15">
                  <c:v>3240.23</c:v>
                </c:pt>
                <c:pt idx="16">
                  <c:v>3237.66</c:v>
                </c:pt>
                <c:pt idx="17">
                  <c:v>3235.08</c:v>
                </c:pt>
                <c:pt idx="18">
                  <c:v>3232.51</c:v>
                </c:pt>
                <c:pt idx="19">
                  <c:v>3229.93</c:v>
                </c:pt>
                <c:pt idx="20">
                  <c:v>3227.35</c:v>
                </c:pt>
                <c:pt idx="21">
                  <c:v>3224.77</c:v>
                </c:pt>
                <c:pt idx="22">
                  <c:v>3222.19</c:v>
                </c:pt>
                <c:pt idx="23">
                  <c:v>3219.61</c:v>
                </c:pt>
                <c:pt idx="24">
                  <c:v>3217.03</c:v>
                </c:pt>
                <c:pt idx="25">
                  <c:v>3214.45</c:v>
                </c:pt>
                <c:pt idx="26">
                  <c:v>3211.87</c:v>
                </c:pt>
                <c:pt idx="27">
                  <c:v>3209.28</c:v>
                </c:pt>
                <c:pt idx="28">
                  <c:v>3206.7</c:v>
                </c:pt>
                <c:pt idx="29">
                  <c:v>3204.12</c:v>
                </c:pt>
                <c:pt idx="30">
                  <c:v>3201.53</c:v>
                </c:pt>
                <c:pt idx="31">
                  <c:v>3198.94</c:v>
                </c:pt>
                <c:pt idx="32">
                  <c:v>3196.35</c:v>
                </c:pt>
                <c:pt idx="33">
                  <c:v>3193.77</c:v>
                </c:pt>
                <c:pt idx="34">
                  <c:v>3191.18</c:v>
                </c:pt>
                <c:pt idx="35">
                  <c:v>3188.58</c:v>
                </c:pt>
                <c:pt idx="36">
                  <c:v>3185.99</c:v>
                </c:pt>
                <c:pt idx="37">
                  <c:v>3183.4</c:v>
                </c:pt>
                <c:pt idx="38">
                  <c:v>3180.81</c:v>
                </c:pt>
                <c:pt idx="39">
                  <c:v>3178.21</c:v>
                </c:pt>
                <c:pt idx="40">
                  <c:v>3175.62</c:v>
                </c:pt>
                <c:pt idx="41">
                  <c:v>3173.02</c:v>
                </c:pt>
                <c:pt idx="42">
                  <c:v>3170.43</c:v>
                </c:pt>
                <c:pt idx="43">
                  <c:v>3167.83</c:v>
                </c:pt>
                <c:pt idx="44">
                  <c:v>3165.23</c:v>
                </c:pt>
                <c:pt idx="45">
                  <c:v>3162.63</c:v>
                </c:pt>
                <c:pt idx="46">
                  <c:v>3160.03</c:v>
                </c:pt>
                <c:pt idx="47">
                  <c:v>3157.43</c:v>
                </c:pt>
                <c:pt idx="48">
                  <c:v>3154.83</c:v>
                </c:pt>
                <c:pt idx="49">
                  <c:v>3152.22</c:v>
                </c:pt>
                <c:pt idx="50">
                  <c:v>3149.62</c:v>
                </c:pt>
                <c:pt idx="51">
                  <c:v>3147.01</c:v>
                </c:pt>
                <c:pt idx="52">
                  <c:v>3144.41</c:v>
                </c:pt>
                <c:pt idx="53">
                  <c:v>3141.8</c:v>
                </c:pt>
                <c:pt idx="54">
                  <c:v>3139.2</c:v>
                </c:pt>
                <c:pt idx="55">
                  <c:v>3136.59</c:v>
                </c:pt>
                <c:pt idx="56">
                  <c:v>3133.98</c:v>
                </c:pt>
                <c:pt idx="57">
                  <c:v>3131.37</c:v>
                </c:pt>
                <c:pt idx="58">
                  <c:v>3128.76</c:v>
                </c:pt>
                <c:pt idx="59">
                  <c:v>3126.14</c:v>
                </c:pt>
                <c:pt idx="60">
                  <c:v>3123.53</c:v>
                </c:pt>
                <c:pt idx="61">
                  <c:v>3120.92</c:v>
                </c:pt>
                <c:pt idx="62">
                  <c:v>3118.3</c:v>
                </c:pt>
                <c:pt idx="63">
                  <c:v>3115.69</c:v>
                </c:pt>
                <c:pt idx="64">
                  <c:v>3113.07</c:v>
                </c:pt>
                <c:pt idx="65">
                  <c:v>3110.45</c:v>
                </c:pt>
                <c:pt idx="66">
                  <c:v>3107.84</c:v>
                </c:pt>
                <c:pt idx="67">
                  <c:v>3105.22</c:v>
                </c:pt>
                <c:pt idx="68">
                  <c:v>3102.6</c:v>
                </c:pt>
                <c:pt idx="69">
                  <c:v>3099.98</c:v>
                </c:pt>
                <c:pt idx="70">
                  <c:v>3097.36</c:v>
                </c:pt>
                <c:pt idx="71">
                  <c:v>3094.73</c:v>
                </c:pt>
                <c:pt idx="72">
                  <c:v>3092.11</c:v>
                </c:pt>
                <c:pt idx="73">
                  <c:v>3089.48</c:v>
                </c:pt>
                <c:pt idx="74">
                  <c:v>3086.86</c:v>
                </c:pt>
                <c:pt idx="75">
                  <c:v>3084.23</c:v>
                </c:pt>
                <c:pt idx="76">
                  <c:v>3081.61</c:v>
                </c:pt>
                <c:pt idx="77">
                  <c:v>3078.98</c:v>
                </c:pt>
                <c:pt idx="78">
                  <c:v>3076.35</c:v>
                </c:pt>
                <c:pt idx="79">
                  <c:v>3073.72</c:v>
                </c:pt>
                <c:pt idx="80">
                  <c:v>3071.09</c:v>
                </c:pt>
                <c:pt idx="81">
                  <c:v>3068.46</c:v>
                </c:pt>
                <c:pt idx="82">
                  <c:v>3065.82</c:v>
                </c:pt>
                <c:pt idx="83">
                  <c:v>3063.19</c:v>
                </c:pt>
                <c:pt idx="84">
                  <c:v>3060.56</c:v>
                </c:pt>
                <c:pt idx="85">
                  <c:v>3057.92</c:v>
                </c:pt>
                <c:pt idx="86">
                  <c:v>3055.29</c:v>
                </c:pt>
                <c:pt idx="87">
                  <c:v>3052.65</c:v>
                </c:pt>
                <c:pt idx="88">
                  <c:v>3050.01</c:v>
                </c:pt>
                <c:pt idx="89">
                  <c:v>3047.37</c:v>
                </c:pt>
                <c:pt idx="90">
                  <c:v>3044.73</c:v>
                </c:pt>
                <c:pt idx="91">
                  <c:v>3042.09</c:v>
                </c:pt>
                <c:pt idx="92">
                  <c:v>3039.45</c:v>
                </c:pt>
                <c:pt idx="93">
                  <c:v>3036.81</c:v>
                </c:pt>
                <c:pt idx="94">
                  <c:v>3034.16</c:v>
                </c:pt>
                <c:pt idx="95">
                  <c:v>3031.52</c:v>
                </c:pt>
                <c:pt idx="96">
                  <c:v>3028.88</c:v>
                </c:pt>
                <c:pt idx="97">
                  <c:v>3026.23</c:v>
                </c:pt>
                <c:pt idx="98">
                  <c:v>3023.58</c:v>
                </c:pt>
                <c:pt idx="99">
                  <c:v>3020.93</c:v>
                </c:pt>
                <c:pt idx="100">
                  <c:v>3018.29</c:v>
                </c:pt>
                <c:pt idx="101">
                  <c:v>3015.64</c:v>
                </c:pt>
                <c:pt idx="102">
                  <c:v>3012.99</c:v>
                </c:pt>
                <c:pt idx="103">
                  <c:v>3010.33</c:v>
                </c:pt>
                <c:pt idx="104">
                  <c:v>3007.68</c:v>
                </c:pt>
                <c:pt idx="105">
                  <c:v>3005.03</c:v>
                </c:pt>
                <c:pt idx="106">
                  <c:v>3002.37</c:v>
                </c:pt>
                <c:pt idx="107">
                  <c:v>2999.72</c:v>
                </c:pt>
                <c:pt idx="108">
                  <c:v>2997.06</c:v>
                </c:pt>
                <c:pt idx="109">
                  <c:v>2994.41</c:v>
                </c:pt>
                <c:pt idx="110">
                  <c:v>2991.75</c:v>
                </c:pt>
                <c:pt idx="111">
                  <c:v>2989.09</c:v>
                </c:pt>
                <c:pt idx="112">
                  <c:v>2986.43</c:v>
                </c:pt>
                <c:pt idx="113">
                  <c:v>2983.77</c:v>
                </c:pt>
                <c:pt idx="114">
                  <c:v>2981.11</c:v>
                </c:pt>
                <c:pt idx="115">
                  <c:v>2978.44</c:v>
                </c:pt>
                <c:pt idx="116">
                  <c:v>2975.78</c:v>
                </c:pt>
                <c:pt idx="117">
                  <c:v>2973.12</c:v>
                </c:pt>
                <c:pt idx="118">
                  <c:v>2970.45</c:v>
                </c:pt>
                <c:pt idx="119">
                  <c:v>2967.78</c:v>
                </c:pt>
                <c:pt idx="120">
                  <c:v>2965.12</c:v>
                </c:pt>
                <c:pt idx="121">
                  <c:v>2962.45</c:v>
                </c:pt>
                <c:pt idx="122">
                  <c:v>2959.78</c:v>
                </c:pt>
                <c:pt idx="123">
                  <c:v>2957.11</c:v>
                </c:pt>
                <c:pt idx="124">
                  <c:v>2954.44</c:v>
                </c:pt>
                <c:pt idx="125">
                  <c:v>2951.77</c:v>
                </c:pt>
                <c:pt idx="126">
                  <c:v>2949.1</c:v>
                </c:pt>
                <c:pt idx="127">
                  <c:v>2946.42</c:v>
                </c:pt>
                <c:pt idx="128">
                  <c:v>2943.75</c:v>
                </c:pt>
                <c:pt idx="129">
                  <c:v>2941.07</c:v>
                </c:pt>
                <c:pt idx="130">
                  <c:v>2938.4</c:v>
                </c:pt>
                <c:pt idx="131">
                  <c:v>2935.72</c:v>
                </c:pt>
                <c:pt idx="132">
                  <c:v>2933.04</c:v>
                </c:pt>
                <c:pt idx="133">
                  <c:v>2930.36</c:v>
                </c:pt>
                <c:pt idx="134">
                  <c:v>2927.68</c:v>
                </c:pt>
                <c:pt idx="135">
                  <c:v>2925</c:v>
                </c:pt>
                <c:pt idx="136">
                  <c:v>2922.32</c:v>
                </c:pt>
                <c:pt idx="137">
                  <c:v>2919.64</c:v>
                </c:pt>
                <c:pt idx="138">
                  <c:v>2916.95</c:v>
                </c:pt>
                <c:pt idx="139">
                  <c:v>2914.27</c:v>
                </c:pt>
                <c:pt idx="140">
                  <c:v>2911.58</c:v>
                </c:pt>
                <c:pt idx="141">
                  <c:v>2908.9</c:v>
                </c:pt>
                <c:pt idx="142">
                  <c:v>2906.21</c:v>
                </c:pt>
                <c:pt idx="143">
                  <c:v>2903.52</c:v>
                </c:pt>
                <c:pt idx="144">
                  <c:v>2900.83</c:v>
                </c:pt>
                <c:pt idx="145">
                  <c:v>2898.14</c:v>
                </c:pt>
                <c:pt idx="146">
                  <c:v>2895.45</c:v>
                </c:pt>
                <c:pt idx="147">
                  <c:v>2892.76</c:v>
                </c:pt>
                <c:pt idx="148">
                  <c:v>2890.07</c:v>
                </c:pt>
                <c:pt idx="149">
                  <c:v>2887.37</c:v>
                </c:pt>
                <c:pt idx="150">
                  <c:v>2884.68</c:v>
                </c:pt>
                <c:pt idx="151">
                  <c:v>2881.98</c:v>
                </c:pt>
                <c:pt idx="152">
                  <c:v>2879.28</c:v>
                </c:pt>
                <c:pt idx="153">
                  <c:v>2876.59</c:v>
                </c:pt>
                <c:pt idx="154">
                  <c:v>2873.89</c:v>
                </c:pt>
                <c:pt idx="155">
                  <c:v>2871.19</c:v>
                </c:pt>
                <c:pt idx="156">
                  <c:v>2868.49</c:v>
                </c:pt>
                <c:pt idx="157">
                  <c:v>2865.79</c:v>
                </c:pt>
                <c:pt idx="158">
                  <c:v>2863.09</c:v>
                </c:pt>
                <c:pt idx="159">
                  <c:v>2860.38</c:v>
                </c:pt>
                <c:pt idx="160">
                  <c:v>2857.68</c:v>
                </c:pt>
                <c:pt idx="161">
                  <c:v>2854.97</c:v>
                </c:pt>
                <c:pt idx="162">
                  <c:v>2852.27</c:v>
                </c:pt>
                <c:pt idx="163">
                  <c:v>2849.56</c:v>
                </c:pt>
                <c:pt idx="164">
                  <c:v>2846.85</c:v>
                </c:pt>
                <c:pt idx="165">
                  <c:v>2844.14</c:v>
                </c:pt>
                <c:pt idx="166">
                  <c:v>2841.43</c:v>
                </c:pt>
                <c:pt idx="167">
                  <c:v>2838.72</c:v>
                </c:pt>
                <c:pt idx="168">
                  <c:v>2836.01</c:v>
                </c:pt>
                <c:pt idx="169">
                  <c:v>2833.3</c:v>
                </c:pt>
                <c:pt idx="170">
                  <c:v>2830.58</c:v>
                </c:pt>
                <c:pt idx="171">
                  <c:v>2827.87</c:v>
                </c:pt>
                <c:pt idx="172">
                  <c:v>2825.15</c:v>
                </c:pt>
                <c:pt idx="173">
                  <c:v>2822.44</c:v>
                </c:pt>
                <c:pt idx="174">
                  <c:v>2819.72</c:v>
                </c:pt>
                <c:pt idx="175">
                  <c:v>2817</c:v>
                </c:pt>
                <c:pt idx="176">
                  <c:v>2814.28</c:v>
                </c:pt>
                <c:pt idx="177">
                  <c:v>2811.56</c:v>
                </c:pt>
                <c:pt idx="178">
                  <c:v>2808.84</c:v>
                </c:pt>
                <c:pt idx="179">
                  <c:v>2806.12</c:v>
                </c:pt>
                <c:pt idx="180">
                  <c:v>2803.4</c:v>
                </c:pt>
                <c:pt idx="181">
                  <c:v>2800.67</c:v>
                </c:pt>
                <c:pt idx="182">
                  <c:v>2797.95</c:v>
                </c:pt>
                <c:pt idx="183">
                  <c:v>2795.22</c:v>
                </c:pt>
                <c:pt idx="184">
                  <c:v>2792.5</c:v>
                </c:pt>
                <c:pt idx="185">
                  <c:v>2789.77</c:v>
                </c:pt>
                <c:pt idx="186">
                  <c:v>2787.04</c:v>
                </c:pt>
                <c:pt idx="187">
                  <c:v>2784.31</c:v>
                </c:pt>
                <c:pt idx="188">
                  <c:v>2781.58</c:v>
                </c:pt>
                <c:pt idx="189">
                  <c:v>2778.85</c:v>
                </c:pt>
                <c:pt idx="190">
                  <c:v>2776.12</c:v>
                </c:pt>
                <c:pt idx="191">
                  <c:v>2773.38</c:v>
                </c:pt>
                <c:pt idx="192">
                  <c:v>2770.65</c:v>
                </c:pt>
                <c:pt idx="193">
                  <c:v>2767.91</c:v>
                </c:pt>
                <c:pt idx="194">
                  <c:v>2765.18</c:v>
                </c:pt>
                <c:pt idx="195">
                  <c:v>2762.44</c:v>
                </c:pt>
                <c:pt idx="196">
                  <c:v>2759.7</c:v>
                </c:pt>
                <c:pt idx="197">
                  <c:v>2756.96</c:v>
                </c:pt>
                <c:pt idx="198">
                  <c:v>2754.22</c:v>
                </c:pt>
                <c:pt idx="199">
                  <c:v>2751.48</c:v>
                </c:pt>
                <c:pt idx="200">
                  <c:v>2748.74</c:v>
                </c:pt>
                <c:pt idx="201">
                  <c:v>2745.99</c:v>
                </c:pt>
                <c:pt idx="202">
                  <c:v>2743.25</c:v>
                </c:pt>
                <c:pt idx="203">
                  <c:v>2740.51</c:v>
                </c:pt>
                <c:pt idx="204">
                  <c:v>2737.76</c:v>
                </c:pt>
                <c:pt idx="205">
                  <c:v>2735.01</c:v>
                </c:pt>
                <c:pt idx="206">
                  <c:v>2732.27</c:v>
                </c:pt>
                <c:pt idx="207">
                  <c:v>2729.52</c:v>
                </c:pt>
                <c:pt idx="208">
                  <c:v>2726.77</c:v>
                </c:pt>
                <c:pt idx="209">
                  <c:v>2724.02</c:v>
                </c:pt>
                <c:pt idx="210">
                  <c:v>2721.27</c:v>
                </c:pt>
                <c:pt idx="211">
                  <c:v>2718.51</c:v>
                </c:pt>
                <c:pt idx="212">
                  <c:v>2715.76</c:v>
                </c:pt>
                <c:pt idx="213">
                  <c:v>2713</c:v>
                </c:pt>
                <c:pt idx="214">
                  <c:v>2710.25</c:v>
                </c:pt>
                <c:pt idx="215">
                  <c:v>2707.49</c:v>
                </c:pt>
                <c:pt idx="216">
                  <c:v>2704.73</c:v>
                </c:pt>
                <c:pt idx="217">
                  <c:v>2701.98</c:v>
                </c:pt>
                <c:pt idx="218">
                  <c:v>2699.22</c:v>
                </c:pt>
                <c:pt idx="219">
                  <c:v>2696.46</c:v>
                </c:pt>
                <c:pt idx="220">
                  <c:v>2693.7</c:v>
                </c:pt>
                <c:pt idx="221">
                  <c:v>2690.93</c:v>
                </c:pt>
                <c:pt idx="222">
                  <c:v>2688.17</c:v>
                </c:pt>
                <c:pt idx="223">
                  <c:v>2685.41</c:v>
                </c:pt>
                <c:pt idx="224">
                  <c:v>2682.64</c:v>
                </c:pt>
                <c:pt idx="225">
                  <c:v>2679.87</c:v>
                </c:pt>
                <c:pt idx="226">
                  <c:v>2677.11</c:v>
                </c:pt>
                <c:pt idx="227">
                  <c:v>2674.34</c:v>
                </c:pt>
                <c:pt idx="228">
                  <c:v>2671.57</c:v>
                </c:pt>
                <c:pt idx="229">
                  <c:v>2668.8</c:v>
                </c:pt>
                <c:pt idx="230">
                  <c:v>2666.03</c:v>
                </c:pt>
                <c:pt idx="231">
                  <c:v>2663.26</c:v>
                </c:pt>
                <c:pt idx="232">
                  <c:v>2660.48</c:v>
                </c:pt>
                <c:pt idx="233">
                  <c:v>2657.71</c:v>
                </c:pt>
                <c:pt idx="234">
                  <c:v>2654.94</c:v>
                </c:pt>
                <c:pt idx="235">
                  <c:v>2652.16</c:v>
                </c:pt>
                <c:pt idx="236">
                  <c:v>2649.38</c:v>
                </c:pt>
                <c:pt idx="237">
                  <c:v>2646.61</c:v>
                </c:pt>
                <c:pt idx="238">
                  <c:v>2643.83</c:v>
                </c:pt>
                <c:pt idx="239">
                  <c:v>2641.05</c:v>
                </c:pt>
                <c:pt idx="240">
                  <c:v>2638.27</c:v>
                </c:pt>
                <c:pt idx="241">
                  <c:v>2635.49</c:v>
                </c:pt>
                <c:pt idx="242">
                  <c:v>2632.7</c:v>
                </c:pt>
                <c:pt idx="243">
                  <c:v>2629.92</c:v>
                </c:pt>
                <c:pt idx="244">
                  <c:v>2627.13</c:v>
                </c:pt>
                <c:pt idx="245">
                  <c:v>2624.35</c:v>
                </c:pt>
                <c:pt idx="246">
                  <c:v>2621.56</c:v>
                </c:pt>
                <c:pt idx="247">
                  <c:v>2618.77</c:v>
                </c:pt>
                <c:pt idx="248">
                  <c:v>2615.9899999999998</c:v>
                </c:pt>
                <c:pt idx="249">
                  <c:v>2613.1999999999998</c:v>
                </c:pt>
                <c:pt idx="250">
                  <c:v>2610.41</c:v>
                </c:pt>
                <c:pt idx="251">
                  <c:v>2607.61</c:v>
                </c:pt>
                <c:pt idx="252">
                  <c:v>2604.8200000000002</c:v>
                </c:pt>
                <c:pt idx="253">
                  <c:v>2602.0300000000002</c:v>
                </c:pt>
                <c:pt idx="254">
                  <c:v>2599.23</c:v>
                </c:pt>
                <c:pt idx="255">
                  <c:v>2596.44</c:v>
                </c:pt>
                <c:pt idx="256">
                  <c:v>2593.64</c:v>
                </c:pt>
                <c:pt idx="257">
                  <c:v>2590.84</c:v>
                </c:pt>
                <c:pt idx="258">
                  <c:v>2588.0500000000002</c:v>
                </c:pt>
                <c:pt idx="259">
                  <c:v>2585.25</c:v>
                </c:pt>
                <c:pt idx="260">
                  <c:v>2582.4499999999998</c:v>
                </c:pt>
                <c:pt idx="261">
                  <c:v>2579.65</c:v>
                </c:pt>
                <c:pt idx="262">
                  <c:v>2576.84</c:v>
                </c:pt>
                <c:pt idx="263">
                  <c:v>2574.04</c:v>
                </c:pt>
                <c:pt idx="264">
                  <c:v>2571.2399999999998</c:v>
                </c:pt>
                <c:pt idx="265">
                  <c:v>2568.4299999999998</c:v>
                </c:pt>
                <c:pt idx="266">
                  <c:v>2565.62</c:v>
                </c:pt>
                <c:pt idx="267">
                  <c:v>2562.8200000000002</c:v>
                </c:pt>
                <c:pt idx="268">
                  <c:v>2560.0100000000002</c:v>
                </c:pt>
                <c:pt idx="269">
                  <c:v>2557.1999999999998</c:v>
                </c:pt>
                <c:pt idx="270">
                  <c:v>2554.39</c:v>
                </c:pt>
                <c:pt idx="271">
                  <c:v>2551.58</c:v>
                </c:pt>
                <c:pt idx="272">
                  <c:v>2548.77</c:v>
                </c:pt>
                <c:pt idx="273">
                  <c:v>2545.9499999999998</c:v>
                </c:pt>
                <c:pt idx="274">
                  <c:v>2543.14</c:v>
                </c:pt>
                <c:pt idx="275">
                  <c:v>2540.3200000000002</c:v>
                </c:pt>
                <c:pt idx="276">
                  <c:v>2537.5100000000002</c:v>
                </c:pt>
                <c:pt idx="277">
                  <c:v>2534.69</c:v>
                </c:pt>
                <c:pt idx="278">
                  <c:v>2531.87</c:v>
                </c:pt>
                <c:pt idx="279">
                  <c:v>2529.0500000000002</c:v>
                </c:pt>
                <c:pt idx="280">
                  <c:v>2526.23</c:v>
                </c:pt>
                <c:pt idx="281">
                  <c:v>2523.41</c:v>
                </c:pt>
                <c:pt idx="282">
                  <c:v>2520.59</c:v>
                </c:pt>
                <c:pt idx="283">
                  <c:v>2517.77</c:v>
                </c:pt>
                <c:pt idx="284">
                  <c:v>2514.94</c:v>
                </c:pt>
                <c:pt idx="285">
                  <c:v>2512.12</c:v>
                </c:pt>
                <c:pt idx="286">
                  <c:v>2509.29</c:v>
                </c:pt>
                <c:pt idx="287">
                  <c:v>2506.46</c:v>
                </c:pt>
                <c:pt idx="288">
                  <c:v>2503.63</c:v>
                </c:pt>
                <c:pt idx="289">
                  <c:v>2500.81</c:v>
                </c:pt>
                <c:pt idx="290">
                  <c:v>2497.98</c:v>
                </c:pt>
                <c:pt idx="291">
                  <c:v>2495.15</c:v>
                </c:pt>
                <c:pt idx="292">
                  <c:v>2492.31</c:v>
                </c:pt>
                <c:pt idx="293">
                  <c:v>2489.48</c:v>
                </c:pt>
                <c:pt idx="294">
                  <c:v>2486.65</c:v>
                </c:pt>
                <c:pt idx="295">
                  <c:v>2483.81</c:v>
                </c:pt>
                <c:pt idx="296">
                  <c:v>2480.9699999999998</c:v>
                </c:pt>
                <c:pt idx="297">
                  <c:v>2478.14</c:v>
                </c:pt>
                <c:pt idx="298">
                  <c:v>2475.3000000000002</c:v>
                </c:pt>
                <c:pt idx="299">
                  <c:v>2472.46</c:v>
                </c:pt>
                <c:pt idx="300">
                  <c:v>2469.62</c:v>
                </c:pt>
                <c:pt idx="301">
                  <c:v>2466.7800000000002</c:v>
                </c:pt>
                <c:pt idx="302">
                  <c:v>2463.94</c:v>
                </c:pt>
                <c:pt idx="303">
                  <c:v>2461.09</c:v>
                </c:pt>
                <c:pt idx="304">
                  <c:v>2458.25</c:v>
                </c:pt>
                <c:pt idx="305">
                  <c:v>2455.4</c:v>
                </c:pt>
                <c:pt idx="306">
                  <c:v>2452.56</c:v>
                </c:pt>
                <c:pt idx="307">
                  <c:v>2449.71</c:v>
                </c:pt>
                <c:pt idx="308">
                  <c:v>2446.86</c:v>
                </c:pt>
                <c:pt idx="309">
                  <c:v>2444.0100000000002</c:v>
                </c:pt>
                <c:pt idx="310">
                  <c:v>2441.16</c:v>
                </c:pt>
                <c:pt idx="311">
                  <c:v>2438.31</c:v>
                </c:pt>
                <c:pt idx="312">
                  <c:v>2435.46</c:v>
                </c:pt>
                <c:pt idx="313">
                  <c:v>2432.6</c:v>
                </c:pt>
                <c:pt idx="314">
                  <c:v>2429.75</c:v>
                </c:pt>
                <c:pt idx="315">
                  <c:v>2426.89</c:v>
                </c:pt>
                <c:pt idx="316">
                  <c:v>2424.04</c:v>
                </c:pt>
                <c:pt idx="317">
                  <c:v>2421.1799999999998</c:v>
                </c:pt>
                <c:pt idx="318">
                  <c:v>2418.3200000000002</c:v>
                </c:pt>
                <c:pt idx="319">
                  <c:v>2415.46</c:v>
                </c:pt>
                <c:pt idx="320">
                  <c:v>2412.6</c:v>
                </c:pt>
                <c:pt idx="321">
                  <c:v>2409.7399999999998</c:v>
                </c:pt>
                <c:pt idx="322">
                  <c:v>2406.88</c:v>
                </c:pt>
                <c:pt idx="323">
                  <c:v>2404.0100000000002</c:v>
                </c:pt>
                <c:pt idx="324">
                  <c:v>2401.15</c:v>
                </c:pt>
                <c:pt idx="325">
                  <c:v>2398.2800000000002</c:v>
                </c:pt>
                <c:pt idx="326">
                  <c:v>2395.42</c:v>
                </c:pt>
                <c:pt idx="327">
                  <c:v>2392.5500000000002</c:v>
                </c:pt>
                <c:pt idx="328">
                  <c:v>2389.6799999999998</c:v>
                </c:pt>
                <c:pt idx="329">
                  <c:v>2386.81</c:v>
                </c:pt>
                <c:pt idx="330">
                  <c:v>2383.94</c:v>
                </c:pt>
                <c:pt idx="331">
                  <c:v>2381.0700000000002</c:v>
                </c:pt>
                <c:pt idx="332">
                  <c:v>2378.1999999999998</c:v>
                </c:pt>
                <c:pt idx="333">
                  <c:v>2375.3200000000002</c:v>
                </c:pt>
                <c:pt idx="334">
                  <c:v>2372.4499999999998</c:v>
                </c:pt>
                <c:pt idx="335">
                  <c:v>2369.5700000000002</c:v>
                </c:pt>
                <c:pt idx="336">
                  <c:v>2366.6999999999998</c:v>
                </c:pt>
                <c:pt idx="337">
                  <c:v>2363.8200000000002</c:v>
                </c:pt>
                <c:pt idx="338">
                  <c:v>2360.94</c:v>
                </c:pt>
                <c:pt idx="339">
                  <c:v>2358.06</c:v>
                </c:pt>
                <c:pt idx="340">
                  <c:v>2355.1799999999998</c:v>
                </c:pt>
                <c:pt idx="341">
                  <c:v>2352.3000000000002</c:v>
                </c:pt>
                <c:pt idx="342">
                  <c:v>2349.41</c:v>
                </c:pt>
                <c:pt idx="343">
                  <c:v>2346.5300000000002</c:v>
                </c:pt>
                <c:pt idx="344">
                  <c:v>2343.64</c:v>
                </c:pt>
                <c:pt idx="345">
                  <c:v>2340.7600000000002</c:v>
                </c:pt>
                <c:pt idx="346">
                  <c:v>2337.87</c:v>
                </c:pt>
                <c:pt idx="347">
                  <c:v>2334.98</c:v>
                </c:pt>
                <c:pt idx="348">
                  <c:v>2332.09</c:v>
                </c:pt>
                <c:pt idx="349">
                  <c:v>2329.1999999999998</c:v>
                </c:pt>
                <c:pt idx="350">
                  <c:v>2326.31</c:v>
                </c:pt>
                <c:pt idx="351">
                  <c:v>2323.42</c:v>
                </c:pt>
                <c:pt idx="352">
                  <c:v>2320.5300000000002</c:v>
                </c:pt>
                <c:pt idx="353">
                  <c:v>2317.63</c:v>
                </c:pt>
                <c:pt idx="354">
                  <c:v>2314.7399999999998</c:v>
                </c:pt>
                <c:pt idx="355">
                  <c:v>2311.84</c:v>
                </c:pt>
                <c:pt idx="356">
                  <c:v>2308.94</c:v>
                </c:pt>
                <c:pt idx="357">
                  <c:v>2306.04</c:v>
                </c:pt>
                <c:pt idx="358">
                  <c:v>2303.15</c:v>
                </c:pt>
                <c:pt idx="359">
                  <c:v>2300.2399999999998</c:v>
                </c:pt>
                <c:pt idx="360">
                  <c:v>2297.34</c:v>
                </c:pt>
                <c:pt idx="361">
                  <c:v>2294.44</c:v>
                </c:pt>
                <c:pt idx="362">
                  <c:v>2291.54</c:v>
                </c:pt>
                <c:pt idx="363">
                  <c:v>2288.63</c:v>
                </c:pt>
                <c:pt idx="364">
                  <c:v>2285.7199999999998</c:v>
                </c:pt>
                <c:pt idx="365">
                  <c:v>2282.8200000000002</c:v>
                </c:pt>
                <c:pt idx="366">
                  <c:v>2279.91</c:v>
                </c:pt>
                <c:pt idx="367">
                  <c:v>2277</c:v>
                </c:pt>
                <c:pt idx="368">
                  <c:v>2274.09</c:v>
                </c:pt>
                <c:pt idx="369">
                  <c:v>2271.1799999999998</c:v>
                </c:pt>
                <c:pt idx="370">
                  <c:v>2268.27</c:v>
                </c:pt>
                <c:pt idx="371">
                  <c:v>2265.36</c:v>
                </c:pt>
                <c:pt idx="372">
                  <c:v>2262.44</c:v>
                </c:pt>
                <c:pt idx="373">
                  <c:v>2259.5300000000002</c:v>
                </c:pt>
                <c:pt idx="374">
                  <c:v>2256.61</c:v>
                </c:pt>
                <c:pt idx="375">
                  <c:v>2253.69</c:v>
                </c:pt>
                <c:pt idx="376">
                  <c:v>2250.77</c:v>
                </c:pt>
                <c:pt idx="377">
                  <c:v>2247.86</c:v>
                </c:pt>
                <c:pt idx="378">
                  <c:v>2244.9299999999998</c:v>
                </c:pt>
                <c:pt idx="379">
                  <c:v>2242.0100000000002</c:v>
                </c:pt>
                <c:pt idx="380">
                  <c:v>2239.09</c:v>
                </c:pt>
                <c:pt idx="381">
                  <c:v>2236.17</c:v>
                </c:pt>
                <c:pt idx="382">
                  <c:v>2233.2399999999998</c:v>
                </c:pt>
                <c:pt idx="383">
                  <c:v>2230.3200000000002</c:v>
                </c:pt>
                <c:pt idx="384">
                  <c:v>2227.39</c:v>
                </c:pt>
                <c:pt idx="385">
                  <c:v>2224.46</c:v>
                </c:pt>
                <c:pt idx="386">
                  <c:v>2221.5300000000002</c:v>
                </c:pt>
                <c:pt idx="387">
                  <c:v>2218.6</c:v>
                </c:pt>
                <c:pt idx="388">
                  <c:v>2215.67</c:v>
                </c:pt>
                <c:pt idx="389">
                  <c:v>2212.7399999999998</c:v>
                </c:pt>
                <c:pt idx="390">
                  <c:v>2209.81</c:v>
                </c:pt>
                <c:pt idx="391">
                  <c:v>2206.87</c:v>
                </c:pt>
                <c:pt idx="392">
                  <c:v>2203.94</c:v>
                </c:pt>
                <c:pt idx="393">
                  <c:v>2201</c:v>
                </c:pt>
                <c:pt idx="394">
                  <c:v>2198.06</c:v>
                </c:pt>
                <c:pt idx="395">
                  <c:v>2195.13</c:v>
                </c:pt>
                <c:pt idx="396">
                  <c:v>2192.19</c:v>
                </c:pt>
                <c:pt idx="397">
                  <c:v>2189.25</c:v>
                </c:pt>
                <c:pt idx="398">
                  <c:v>2186.3000000000002</c:v>
                </c:pt>
                <c:pt idx="399">
                  <c:v>2183.36</c:v>
                </c:pt>
                <c:pt idx="400">
                  <c:v>2180.42</c:v>
                </c:pt>
                <c:pt idx="401">
                  <c:v>2177.4699999999998</c:v>
                </c:pt>
                <c:pt idx="402">
                  <c:v>2174.5300000000002</c:v>
                </c:pt>
                <c:pt idx="403">
                  <c:v>2171.58</c:v>
                </c:pt>
                <c:pt idx="404">
                  <c:v>2168.63</c:v>
                </c:pt>
                <c:pt idx="405">
                  <c:v>2165.6799999999998</c:v>
                </c:pt>
                <c:pt idx="406">
                  <c:v>2162.73</c:v>
                </c:pt>
                <c:pt idx="407">
                  <c:v>2159.7800000000002</c:v>
                </c:pt>
                <c:pt idx="408">
                  <c:v>2156.83</c:v>
                </c:pt>
                <c:pt idx="409">
                  <c:v>2153.88</c:v>
                </c:pt>
                <c:pt idx="410">
                  <c:v>2150.92</c:v>
                </c:pt>
                <c:pt idx="411">
                  <c:v>2147.9699999999998</c:v>
                </c:pt>
                <c:pt idx="412">
                  <c:v>2145.0100000000002</c:v>
                </c:pt>
                <c:pt idx="413">
                  <c:v>2142.0500000000002</c:v>
                </c:pt>
                <c:pt idx="414">
                  <c:v>2139.09</c:v>
                </c:pt>
                <c:pt idx="415">
                  <c:v>2136.13</c:v>
                </c:pt>
                <c:pt idx="416">
                  <c:v>2133.17</c:v>
                </c:pt>
                <c:pt idx="417">
                  <c:v>2130.21</c:v>
                </c:pt>
                <c:pt idx="418">
                  <c:v>2127.25</c:v>
                </c:pt>
                <c:pt idx="419">
                  <c:v>2124.29</c:v>
                </c:pt>
                <c:pt idx="420">
                  <c:v>2121.3200000000002</c:v>
                </c:pt>
                <c:pt idx="421">
                  <c:v>2118.35</c:v>
                </c:pt>
                <c:pt idx="422">
                  <c:v>2115.39</c:v>
                </c:pt>
                <c:pt idx="423">
                  <c:v>2112.42</c:v>
                </c:pt>
                <c:pt idx="424">
                  <c:v>2109.4499999999998</c:v>
                </c:pt>
                <c:pt idx="425">
                  <c:v>2106.48</c:v>
                </c:pt>
                <c:pt idx="426">
                  <c:v>2103.5100000000002</c:v>
                </c:pt>
                <c:pt idx="427">
                  <c:v>2100.54</c:v>
                </c:pt>
                <c:pt idx="428">
                  <c:v>2097.56</c:v>
                </c:pt>
                <c:pt idx="429">
                  <c:v>2094.59</c:v>
                </c:pt>
                <c:pt idx="430">
                  <c:v>2091.61</c:v>
                </c:pt>
                <c:pt idx="431">
                  <c:v>2088.64</c:v>
                </c:pt>
                <c:pt idx="432">
                  <c:v>2085.66</c:v>
                </c:pt>
                <c:pt idx="433">
                  <c:v>2082.6799999999998</c:v>
                </c:pt>
                <c:pt idx="434">
                  <c:v>2079.6999999999998</c:v>
                </c:pt>
                <c:pt idx="435">
                  <c:v>2076.7199999999998</c:v>
                </c:pt>
                <c:pt idx="436">
                  <c:v>2073.73</c:v>
                </c:pt>
                <c:pt idx="437">
                  <c:v>2070.75</c:v>
                </c:pt>
                <c:pt idx="438">
                  <c:v>2067.77</c:v>
                </c:pt>
                <c:pt idx="439">
                  <c:v>2064.7800000000002</c:v>
                </c:pt>
                <c:pt idx="440">
                  <c:v>2061.79</c:v>
                </c:pt>
                <c:pt idx="441">
                  <c:v>2058.81</c:v>
                </c:pt>
                <c:pt idx="442">
                  <c:v>2055.8200000000002</c:v>
                </c:pt>
                <c:pt idx="443">
                  <c:v>2052.83</c:v>
                </c:pt>
                <c:pt idx="444">
                  <c:v>2049.84</c:v>
                </c:pt>
                <c:pt idx="445">
                  <c:v>2046.85</c:v>
                </c:pt>
                <c:pt idx="446">
                  <c:v>2043.85</c:v>
                </c:pt>
                <c:pt idx="447">
                  <c:v>2040.86</c:v>
                </c:pt>
                <c:pt idx="448">
                  <c:v>2037.86</c:v>
                </c:pt>
                <c:pt idx="449">
                  <c:v>2034.87</c:v>
                </c:pt>
                <c:pt idx="450">
                  <c:v>2031.87</c:v>
                </c:pt>
                <c:pt idx="451">
                  <c:v>2028.87</c:v>
                </c:pt>
                <c:pt idx="452">
                  <c:v>2025.87</c:v>
                </c:pt>
                <c:pt idx="453">
                  <c:v>2022.87</c:v>
                </c:pt>
                <c:pt idx="454">
                  <c:v>2019.87</c:v>
                </c:pt>
                <c:pt idx="455">
                  <c:v>2016.86</c:v>
                </c:pt>
                <c:pt idx="456">
                  <c:v>2013.86</c:v>
                </c:pt>
                <c:pt idx="457">
                  <c:v>2010.85</c:v>
                </c:pt>
                <c:pt idx="458">
                  <c:v>2007.85</c:v>
                </c:pt>
                <c:pt idx="459">
                  <c:v>2004.84</c:v>
                </c:pt>
                <c:pt idx="460">
                  <c:v>2001.83</c:v>
                </c:pt>
                <c:pt idx="461">
                  <c:v>1998.82</c:v>
                </c:pt>
                <c:pt idx="462">
                  <c:v>1995.81</c:v>
                </c:pt>
                <c:pt idx="463">
                  <c:v>1992.8</c:v>
                </c:pt>
                <c:pt idx="464">
                  <c:v>1989.79</c:v>
                </c:pt>
                <c:pt idx="465">
                  <c:v>1986.78</c:v>
                </c:pt>
                <c:pt idx="466">
                  <c:v>1983.76</c:v>
                </c:pt>
                <c:pt idx="467">
                  <c:v>1980.74</c:v>
                </c:pt>
                <c:pt idx="468">
                  <c:v>1977.73</c:v>
                </c:pt>
                <c:pt idx="469">
                  <c:v>1974.71</c:v>
                </c:pt>
                <c:pt idx="470">
                  <c:v>1971.69</c:v>
                </c:pt>
                <c:pt idx="471">
                  <c:v>1968.67</c:v>
                </c:pt>
                <c:pt idx="472">
                  <c:v>1965.65</c:v>
                </c:pt>
                <c:pt idx="473">
                  <c:v>1962.62</c:v>
                </c:pt>
                <c:pt idx="474">
                  <c:v>1959.6</c:v>
                </c:pt>
                <c:pt idx="475">
                  <c:v>1956.57</c:v>
                </c:pt>
                <c:pt idx="476">
                  <c:v>1953.55</c:v>
                </c:pt>
                <c:pt idx="477">
                  <c:v>1950.52</c:v>
                </c:pt>
                <c:pt idx="478">
                  <c:v>1947.49</c:v>
                </c:pt>
                <c:pt idx="479">
                  <c:v>1944.46</c:v>
                </c:pt>
                <c:pt idx="480">
                  <c:v>1941.43</c:v>
                </c:pt>
                <c:pt idx="481">
                  <c:v>1938.4</c:v>
                </c:pt>
                <c:pt idx="482">
                  <c:v>1935.37</c:v>
                </c:pt>
                <c:pt idx="483">
                  <c:v>1932.34</c:v>
                </c:pt>
                <c:pt idx="484">
                  <c:v>1929.3</c:v>
                </c:pt>
                <c:pt idx="485">
                  <c:v>1926.26</c:v>
                </c:pt>
                <c:pt idx="486">
                  <c:v>1923.23</c:v>
                </c:pt>
                <c:pt idx="487">
                  <c:v>1920.19</c:v>
                </c:pt>
                <c:pt idx="488">
                  <c:v>1917.15</c:v>
                </c:pt>
                <c:pt idx="489">
                  <c:v>1914.11</c:v>
                </c:pt>
                <c:pt idx="490">
                  <c:v>1911.07</c:v>
                </c:pt>
                <c:pt idx="491">
                  <c:v>1908.02</c:v>
                </c:pt>
                <c:pt idx="492">
                  <c:v>1904.98</c:v>
                </c:pt>
                <c:pt idx="493">
                  <c:v>1901.94</c:v>
                </c:pt>
                <c:pt idx="494">
                  <c:v>1898.89</c:v>
                </c:pt>
                <c:pt idx="495">
                  <c:v>1895.84</c:v>
                </c:pt>
                <c:pt idx="496">
                  <c:v>1892.79</c:v>
                </c:pt>
                <c:pt idx="497">
                  <c:v>1889.74</c:v>
                </c:pt>
                <c:pt idx="498">
                  <c:v>1886.69</c:v>
                </c:pt>
                <c:pt idx="499">
                  <c:v>1883.64</c:v>
                </c:pt>
                <c:pt idx="500">
                  <c:v>1880.59</c:v>
                </c:pt>
                <c:pt idx="501">
                  <c:v>1877.54</c:v>
                </c:pt>
                <c:pt idx="502">
                  <c:v>1874.48</c:v>
                </c:pt>
                <c:pt idx="503">
                  <c:v>1871.43</c:v>
                </c:pt>
                <c:pt idx="504">
                  <c:v>1868.37</c:v>
                </c:pt>
                <c:pt idx="505">
                  <c:v>1865.31</c:v>
                </c:pt>
                <c:pt idx="506">
                  <c:v>1862.25</c:v>
                </c:pt>
                <c:pt idx="507">
                  <c:v>1859.19</c:v>
                </c:pt>
                <c:pt idx="508">
                  <c:v>1856.13</c:v>
                </c:pt>
                <c:pt idx="509">
                  <c:v>1853.06</c:v>
                </c:pt>
                <c:pt idx="510">
                  <c:v>1850</c:v>
                </c:pt>
                <c:pt idx="511">
                  <c:v>1846.94</c:v>
                </c:pt>
                <c:pt idx="512">
                  <c:v>1843.87</c:v>
                </c:pt>
                <c:pt idx="513">
                  <c:v>1840.8</c:v>
                </c:pt>
                <c:pt idx="514">
                  <c:v>1837.73</c:v>
                </c:pt>
                <c:pt idx="515">
                  <c:v>1834.66</c:v>
                </c:pt>
                <c:pt idx="516">
                  <c:v>1831.59</c:v>
                </c:pt>
                <c:pt idx="517">
                  <c:v>1828.52</c:v>
                </c:pt>
                <c:pt idx="518">
                  <c:v>1825.45</c:v>
                </c:pt>
                <c:pt idx="519">
                  <c:v>1822.37</c:v>
                </c:pt>
                <c:pt idx="520">
                  <c:v>1819.3</c:v>
                </c:pt>
                <c:pt idx="521">
                  <c:v>1816.22</c:v>
                </c:pt>
                <c:pt idx="522">
                  <c:v>1813.14</c:v>
                </c:pt>
                <c:pt idx="523">
                  <c:v>1810.06</c:v>
                </c:pt>
                <c:pt idx="524">
                  <c:v>1806.99</c:v>
                </c:pt>
                <c:pt idx="525">
                  <c:v>1803.9</c:v>
                </c:pt>
                <c:pt idx="526">
                  <c:v>1800.82</c:v>
                </c:pt>
                <c:pt idx="527">
                  <c:v>1797.74</c:v>
                </c:pt>
                <c:pt idx="528">
                  <c:v>1794.65</c:v>
                </c:pt>
                <c:pt idx="529">
                  <c:v>1791.57</c:v>
                </c:pt>
                <c:pt idx="530">
                  <c:v>1788.48</c:v>
                </c:pt>
                <c:pt idx="531">
                  <c:v>1785.39</c:v>
                </c:pt>
                <c:pt idx="532">
                  <c:v>1782.31</c:v>
                </c:pt>
                <c:pt idx="533">
                  <c:v>1779.21</c:v>
                </c:pt>
                <c:pt idx="534">
                  <c:v>1776.12</c:v>
                </c:pt>
                <c:pt idx="535">
                  <c:v>1773.03</c:v>
                </c:pt>
                <c:pt idx="536">
                  <c:v>1769.94</c:v>
                </c:pt>
                <c:pt idx="537">
                  <c:v>1766.84</c:v>
                </c:pt>
                <c:pt idx="538">
                  <c:v>1763.75</c:v>
                </c:pt>
                <c:pt idx="539">
                  <c:v>1760.65</c:v>
                </c:pt>
                <c:pt idx="540">
                  <c:v>1757.55</c:v>
                </c:pt>
                <c:pt idx="541">
                  <c:v>1754.45</c:v>
                </c:pt>
                <c:pt idx="542">
                  <c:v>1751.35</c:v>
                </c:pt>
                <c:pt idx="543">
                  <c:v>1748.25</c:v>
                </c:pt>
                <c:pt idx="544">
                  <c:v>1745.15</c:v>
                </c:pt>
                <c:pt idx="545">
                  <c:v>1742.05</c:v>
                </c:pt>
                <c:pt idx="546">
                  <c:v>1738.94</c:v>
                </c:pt>
                <c:pt idx="547">
                  <c:v>1735.83</c:v>
                </c:pt>
                <c:pt idx="548">
                  <c:v>1732.73</c:v>
                </c:pt>
                <c:pt idx="549">
                  <c:v>1729.62</c:v>
                </c:pt>
                <c:pt idx="550">
                  <c:v>1726.51</c:v>
                </c:pt>
                <c:pt idx="551">
                  <c:v>1723.4</c:v>
                </c:pt>
                <c:pt idx="552">
                  <c:v>1720.29</c:v>
                </c:pt>
                <c:pt idx="553">
                  <c:v>1717.17</c:v>
                </c:pt>
                <c:pt idx="554">
                  <c:v>1714.06</c:v>
                </c:pt>
                <c:pt idx="555">
                  <c:v>1710.94</c:v>
                </c:pt>
                <c:pt idx="556">
                  <c:v>1707.83</c:v>
                </c:pt>
                <c:pt idx="557">
                  <c:v>1704.71</c:v>
                </c:pt>
                <c:pt idx="558">
                  <c:v>1701.59</c:v>
                </c:pt>
                <c:pt idx="559">
                  <c:v>1698.47</c:v>
                </c:pt>
                <c:pt idx="560">
                  <c:v>1695.35</c:v>
                </c:pt>
                <c:pt idx="561">
                  <c:v>1692.23</c:v>
                </c:pt>
                <c:pt idx="562">
                  <c:v>1689.1</c:v>
                </c:pt>
                <c:pt idx="563">
                  <c:v>1685.98</c:v>
                </c:pt>
                <c:pt idx="564">
                  <c:v>1682.85</c:v>
                </c:pt>
                <c:pt idx="565">
                  <c:v>1679.73</c:v>
                </c:pt>
                <c:pt idx="566">
                  <c:v>1676.6</c:v>
                </c:pt>
                <c:pt idx="567">
                  <c:v>1673.47</c:v>
                </c:pt>
                <c:pt idx="568">
                  <c:v>1670.34</c:v>
                </c:pt>
                <c:pt idx="569">
                  <c:v>1667.21</c:v>
                </c:pt>
                <c:pt idx="570">
                  <c:v>1664.07</c:v>
                </c:pt>
                <c:pt idx="571">
                  <c:v>1660.94</c:v>
                </c:pt>
                <c:pt idx="572">
                  <c:v>1657.81</c:v>
                </c:pt>
                <c:pt idx="573">
                  <c:v>1654.67</c:v>
                </c:pt>
                <c:pt idx="574">
                  <c:v>1651.53</c:v>
                </c:pt>
                <c:pt idx="575">
                  <c:v>1648.39</c:v>
                </c:pt>
                <c:pt idx="576">
                  <c:v>1645.25</c:v>
                </c:pt>
                <c:pt idx="577">
                  <c:v>1642.11</c:v>
                </c:pt>
                <c:pt idx="578">
                  <c:v>1638.97</c:v>
                </c:pt>
                <c:pt idx="579">
                  <c:v>1635.83</c:v>
                </c:pt>
                <c:pt idx="580">
                  <c:v>1632.68</c:v>
                </c:pt>
                <c:pt idx="581">
                  <c:v>1629.54</c:v>
                </c:pt>
                <c:pt idx="582">
                  <c:v>1626.39</c:v>
                </c:pt>
                <c:pt idx="583">
                  <c:v>1623.24</c:v>
                </c:pt>
                <c:pt idx="584">
                  <c:v>1620.09</c:v>
                </c:pt>
                <c:pt idx="585">
                  <c:v>1616.94</c:v>
                </c:pt>
                <c:pt idx="586">
                  <c:v>1613.79</c:v>
                </c:pt>
                <c:pt idx="587">
                  <c:v>1610.64</c:v>
                </c:pt>
                <c:pt idx="588">
                  <c:v>1607.48</c:v>
                </c:pt>
                <c:pt idx="589">
                  <c:v>1604.33</c:v>
                </c:pt>
                <c:pt idx="590">
                  <c:v>1601.17</c:v>
                </c:pt>
                <c:pt idx="591">
                  <c:v>1598.02</c:v>
                </c:pt>
                <c:pt idx="592">
                  <c:v>1594.86</c:v>
                </c:pt>
                <c:pt idx="593">
                  <c:v>1591.7</c:v>
                </c:pt>
                <c:pt idx="594">
                  <c:v>1588.54</c:v>
                </c:pt>
                <c:pt idx="595">
                  <c:v>1585.38</c:v>
                </c:pt>
                <c:pt idx="596">
                  <c:v>1582.21</c:v>
                </c:pt>
                <c:pt idx="597">
                  <c:v>1579.05</c:v>
                </c:pt>
                <c:pt idx="598">
                  <c:v>1575.88</c:v>
                </c:pt>
                <c:pt idx="599">
                  <c:v>1572.72</c:v>
                </c:pt>
                <c:pt idx="600">
                  <c:v>1569.55</c:v>
                </c:pt>
                <c:pt idx="601">
                  <c:v>1566.38</c:v>
                </c:pt>
                <c:pt idx="602">
                  <c:v>1563.21</c:v>
                </c:pt>
                <c:pt idx="603">
                  <c:v>1560.04</c:v>
                </c:pt>
                <c:pt idx="604">
                  <c:v>1556.86</c:v>
                </c:pt>
                <c:pt idx="605">
                  <c:v>1553.69</c:v>
                </c:pt>
                <c:pt idx="606">
                  <c:v>1550.51</c:v>
                </c:pt>
                <c:pt idx="607">
                  <c:v>1547.34</c:v>
                </c:pt>
                <c:pt idx="608">
                  <c:v>1544.16</c:v>
                </c:pt>
                <c:pt idx="609">
                  <c:v>1540.98</c:v>
                </c:pt>
                <c:pt idx="610">
                  <c:v>1537.8</c:v>
                </c:pt>
                <c:pt idx="611">
                  <c:v>1534.62</c:v>
                </c:pt>
                <c:pt idx="612">
                  <c:v>1531.44</c:v>
                </c:pt>
                <c:pt idx="613">
                  <c:v>1528.26</c:v>
                </c:pt>
                <c:pt idx="614">
                  <c:v>1525.07</c:v>
                </c:pt>
                <c:pt idx="615">
                  <c:v>1521.89</c:v>
                </c:pt>
                <c:pt idx="616">
                  <c:v>1518.7</c:v>
                </c:pt>
                <c:pt idx="617">
                  <c:v>1515.51</c:v>
                </c:pt>
                <c:pt idx="618">
                  <c:v>1512.32</c:v>
                </c:pt>
                <c:pt idx="619">
                  <c:v>1509.13</c:v>
                </c:pt>
                <c:pt idx="620">
                  <c:v>1505.94</c:v>
                </c:pt>
                <c:pt idx="621">
                  <c:v>1502.75</c:v>
                </c:pt>
                <c:pt idx="622">
                  <c:v>1499.55</c:v>
                </c:pt>
                <c:pt idx="623">
                  <c:v>1496.36</c:v>
                </c:pt>
                <c:pt idx="624">
                  <c:v>1493.16</c:v>
                </c:pt>
                <c:pt idx="625">
                  <c:v>1489.96</c:v>
                </c:pt>
                <c:pt idx="626">
                  <c:v>1486.76</c:v>
                </c:pt>
                <c:pt idx="627">
                  <c:v>1483.56</c:v>
                </c:pt>
                <c:pt idx="628">
                  <c:v>1480.36</c:v>
                </c:pt>
                <c:pt idx="629">
                  <c:v>1477.16</c:v>
                </c:pt>
                <c:pt idx="630">
                  <c:v>1473.96</c:v>
                </c:pt>
                <c:pt idx="631">
                  <c:v>1470.75</c:v>
                </c:pt>
                <c:pt idx="632">
                  <c:v>1467.54</c:v>
                </c:pt>
                <c:pt idx="633">
                  <c:v>1464.34</c:v>
                </c:pt>
                <c:pt idx="634">
                  <c:v>1461.13</c:v>
                </c:pt>
                <c:pt idx="635">
                  <c:v>1457.92</c:v>
                </c:pt>
                <c:pt idx="636">
                  <c:v>1454.71</c:v>
                </c:pt>
                <c:pt idx="637">
                  <c:v>1451.49</c:v>
                </c:pt>
                <c:pt idx="638">
                  <c:v>1448.28</c:v>
                </c:pt>
                <c:pt idx="639">
                  <c:v>1445.07</c:v>
                </c:pt>
                <c:pt idx="640">
                  <c:v>1441.85</c:v>
                </c:pt>
                <c:pt idx="641">
                  <c:v>1438.63</c:v>
                </c:pt>
                <c:pt idx="642">
                  <c:v>1435.41</c:v>
                </c:pt>
                <c:pt idx="643">
                  <c:v>1432.2</c:v>
                </c:pt>
                <c:pt idx="644">
                  <c:v>1428.98</c:v>
                </c:pt>
                <c:pt idx="645">
                  <c:v>1425.75</c:v>
                </c:pt>
                <c:pt idx="646">
                  <c:v>1422.53</c:v>
                </c:pt>
                <c:pt idx="647">
                  <c:v>1419.31</c:v>
                </c:pt>
                <c:pt idx="648">
                  <c:v>1416.08</c:v>
                </c:pt>
                <c:pt idx="649">
                  <c:v>1412.85</c:v>
                </c:pt>
                <c:pt idx="650">
                  <c:v>1409.63</c:v>
                </c:pt>
                <c:pt idx="651">
                  <c:v>1406.4</c:v>
                </c:pt>
                <c:pt idx="652">
                  <c:v>1403.17</c:v>
                </c:pt>
                <c:pt idx="653">
                  <c:v>1399.93</c:v>
                </c:pt>
                <c:pt idx="654">
                  <c:v>1396.7</c:v>
                </c:pt>
                <c:pt idx="655">
                  <c:v>1393.47</c:v>
                </c:pt>
                <c:pt idx="656">
                  <c:v>1390.23</c:v>
                </c:pt>
                <c:pt idx="657">
                  <c:v>1387</c:v>
                </c:pt>
                <c:pt idx="658">
                  <c:v>1383.76</c:v>
                </c:pt>
                <c:pt idx="659">
                  <c:v>1380.52</c:v>
                </c:pt>
                <c:pt idx="660">
                  <c:v>1377.28</c:v>
                </c:pt>
                <c:pt idx="661">
                  <c:v>1374.04</c:v>
                </c:pt>
                <c:pt idx="662">
                  <c:v>1370.8</c:v>
                </c:pt>
                <c:pt idx="663">
                  <c:v>1367.55</c:v>
                </c:pt>
                <c:pt idx="664">
                  <c:v>1364.31</c:v>
                </c:pt>
                <c:pt idx="665">
                  <c:v>1361.06</c:v>
                </c:pt>
                <c:pt idx="666">
                  <c:v>1357.81</c:v>
                </c:pt>
                <c:pt idx="667">
                  <c:v>1354.56</c:v>
                </c:pt>
                <c:pt idx="668">
                  <c:v>1351.31</c:v>
                </c:pt>
                <c:pt idx="669">
                  <c:v>1348.06</c:v>
                </c:pt>
                <c:pt idx="670">
                  <c:v>1344.81</c:v>
                </c:pt>
                <c:pt idx="671">
                  <c:v>1341.56</c:v>
                </c:pt>
                <c:pt idx="672">
                  <c:v>1338.3</c:v>
                </c:pt>
                <c:pt idx="673">
                  <c:v>1335.04</c:v>
                </c:pt>
                <c:pt idx="674">
                  <c:v>1331.79</c:v>
                </c:pt>
                <c:pt idx="675">
                  <c:v>1328.53</c:v>
                </c:pt>
                <c:pt idx="676">
                  <c:v>1325.27</c:v>
                </c:pt>
                <c:pt idx="677">
                  <c:v>1322.01</c:v>
                </c:pt>
                <c:pt idx="678">
                  <c:v>1318.75</c:v>
                </c:pt>
                <c:pt idx="679">
                  <c:v>1315.48</c:v>
                </c:pt>
                <c:pt idx="680">
                  <c:v>1312.22</c:v>
                </c:pt>
                <c:pt idx="681">
                  <c:v>1308.95</c:v>
                </c:pt>
                <c:pt idx="682">
                  <c:v>1305.68</c:v>
                </c:pt>
                <c:pt idx="683">
                  <c:v>1302.4100000000001</c:v>
                </c:pt>
                <c:pt idx="684">
                  <c:v>1299.1500000000001</c:v>
                </c:pt>
                <c:pt idx="685">
                  <c:v>1295.8800000000001</c:v>
                </c:pt>
                <c:pt idx="686">
                  <c:v>1292.5999999999999</c:v>
                </c:pt>
                <c:pt idx="687">
                  <c:v>1289.33</c:v>
                </c:pt>
                <c:pt idx="688">
                  <c:v>1286.06</c:v>
                </c:pt>
                <c:pt idx="689">
                  <c:v>1282.78</c:v>
                </c:pt>
                <c:pt idx="690">
                  <c:v>1279.5</c:v>
                </c:pt>
                <c:pt idx="691">
                  <c:v>1276.22</c:v>
                </c:pt>
                <c:pt idx="692">
                  <c:v>1272.94</c:v>
                </c:pt>
                <c:pt idx="693">
                  <c:v>1269.6600000000001</c:v>
                </c:pt>
                <c:pt idx="694">
                  <c:v>1266.3800000000001</c:v>
                </c:pt>
                <c:pt idx="695">
                  <c:v>1263.0999999999999</c:v>
                </c:pt>
                <c:pt idx="696">
                  <c:v>1259.81</c:v>
                </c:pt>
                <c:pt idx="697">
                  <c:v>1256.53</c:v>
                </c:pt>
                <c:pt idx="698">
                  <c:v>1253.24</c:v>
                </c:pt>
                <c:pt idx="699">
                  <c:v>1249.95</c:v>
                </c:pt>
                <c:pt idx="700">
                  <c:v>1246.6600000000001</c:v>
                </c:pt>
                <c:pt idx="701">
                  <c:v>1243.3699999999999</c:v>
                </c:pt>
                <c:pt idx="702">
                  <c:v>1240.08</c:v>
                </c:pt>
                <c:pt idx="703">
                  <c:v>1236.78</c:v>
                </c:pt>
                <c:pt idx="704">
                  <c:v>1233.49</c:v>
                </c:pt>
                <c:pt idx="705">
                  <c:v>1230.19</c:v>
                </c:pt>
                <c:pt idx="706">
                  <c:v>1226.9000000000001</c:v>
                </c:pt>
                <c:pt idx="707">
                  <c:v>1223.5999999999999</c:v>
                </c:pt>
                <c:pt idx="708">
                  <c:v>1220.3</c:v>
                </c:pt>
                <c:pt idx="709">
                  <c:v>1217</c:v>
                </c:pt>
                <c:pt idx="710">
                  <c:v>1213.69</c:v>
                </c:pt>
                <c:pt idx="711">
                  <c:v>1210.3900000000001</c:v>
                </c:pt>
                <c:pt idx="712">
                  <c:v>1207.0899999999999</c:v>
                </c:pt>
                <c:pt idx="713">
                  <c:v>1203.78</c:v>
                </c:pt>
                <c:pt idx="714">
                  <c:v>1200.47</c:v>
                </c:pt>
                <c:pt idx="715">
                  <c:v>1197.1600000000001</c:v>
                </c:pt>
                <c:pt idx="716">
                  <c:v>1193.8599999999999</c:v>
                </c:pt>
                <c:pt idx="717">
                  <c:v>1190.54</c:v>
                </c:pt>
                <c:pt idx="718">
                  <c:v>1187.23</c:v>
                </c:pt>
                <c:pt idx="719">
                  <c:v>1183.92</c:v>
                </c:pt>
                <c:pt idx="720">
                  <c:v>1180.5999999999999</c:v>
                </c:pt>
                <c:pt idx="721">
                  <c:v>1177.29</c:v>
                </c:pt>
                <c:pt idx="722">
                  <c:v>1173.97</c:v>
                </c:pt>
                <c:pt idx="723">
                  <c:v>1170.6500000000001</c:v>
                </c:pt>
                <c:pt idx="724">
                  <c:v>1167.33</c:v>
                </c:pt>
                <c:pt idx="725">
                  <c:v>1164.01</c:v>
                </c:pt>
                <c:pt idx="726">
                  <c:v>1160.69</c:v>
                </c:pt>
                <c:pt idx="727">
                  <c:v>1157.3599999999999</c:v>
                </c:pt>
                <c:pt idx="728">
                  <c:v>1154.04</c:v>
                </c:pt>
                <c:pt idx="729">
                  <c:v>1150.71</c:v>
                </c:pt>
                <c:pt idx="730">
                  <c:v>1147.3800000000001</c:v>
                </c:pt>
                <c:pt idx="731">
                  <c:v>1144.06</c:v>
                </c:pt>
                <c:pt idx="732">
                  <c:v>1140.73</c:v>
                </c:pt>
                <c:pt idx="733">
                  <c:v>1137.4000000000001</c:v>
                </c:pt>
                <c:pt idx="734">
                  <c:v>1134.06</c:v>
                </c:pt>
                <c:pt idx="735">
                  <c:v>1130.73</c:v>
                </c:pt>
                <c:pt idx="736">
                  <c:v>1127.3900000000001</c:v>
                </c:pt>
                <c:pt idx="737">
                  <c:v>1124.06</c:v>
                </c:pt>
                <c:pt idx="738">
                  <c:v>1120.72</c:v>
                </c:pt>
                <c:pt idx="739">
                  <c:v>1117.3800000000001</c:v>
                </c:pt>
                <c:pt idx="740">
                  <c:v>1114.04</c:v>
                </c:pt>
                <c:pt idx="741">
                  <c:v>1110.7</c:v>
                </c:pt>
                <c:pt idx="742">
                  <c:v>1107.3499999999999</c:v>
                </c:pt>
                <c:pt idx="743">
                  <c:v>1104.01</c:v>
                </c:pt>
                <c:pt idx="744">
                  <c:v>1100.67</c:v>
                </c:pt>
                <c:pt idx="745">
                  <c:v>1097.32</c:v>
                </c:pt>
                <c:pt idx="746">
                  <c:v>1093.97</c:v>
                </c:pt>
                <c:pt idx="747">
                  <c:v>1090.6199999999999</c:v>
                </c:pt>
                <c:pt idx="748">
                  <c:v>1087.27</c:v>
                </c:pt>
                <c:pt idx="749">
                  <c:v>1083.92</c:v>
                </c:pt>
                <c:pt idx="750">
                  <c:v>1080.57</c:v>
                </c:pt>
                <c:pt idx="751">
                  <c:v>1077.21</c:v>
                </c:pt>
                <c:pt idx="752">
                  <c:v>1073.8599999999999</c:v>
                </c:pt>
                <c:pt idx="753">
                  <c:v>1070.5</c:v>
                </c:pt>
                <c:pt idx="754">
                  <c:v>1067.1400000000001</c:v>
                </c:pt>
                <c:pt idx="755">
                  <c:v>1063.78</c:v>
                </c:pt>
                <c:pt idx="756">
                  <c:v>1060.42</c:v>
                </c:pt>
                <c:pt idx="757">
                  <c:v>1057.06</c:v>
                </c:pt>
                <c:pt idx="758">
                  <c:v>1053.69</c:v>
                </c:pt>
                <c:pt idx="759">
                  <c:v>1050.33</c:v>
                </c:pt>
                <c:pt idx="760">
                  <c:v>1046.96</c:v>
                </c:pt>
                <c:pt idx="761">
                  <c:v>1043.5999999999999</c:v>
                </c:pt>
                <c:pt idx="762">
                  <c:v>1040.23</c:v>
                </c:pt>
                <c:pt idx="763">
                  <c:v>1036.8599999999999</c:v>
                </c:pt>
                <c:pt idx="764">
                  <c:v>1033.49</c:v>
                </c:pt>
                <c:pt idx="765">
                  <c:v>1030.1099999999999</c:v>
                </c:pt>
                <c:pt idx="766">
                  <c:v>1026.74</c:v>
                </c:pt>
                <c:pt idx="767">
                  <c:v>1023.36</c:v>
                </c:pt>
                <c:pt idx="768">
                  <c:v>1019.99</c:v>
                </c:pt>
                <c:pt idx="769">
                  <c:v>1016.61</c:v>
                </c:pt>
                <c:pt idx="770">
                  <c:v>1013.23</c:v>
                </c:pt>
                <c:pt idx="771">
                  <c:v>1009.85</c:v>
                </c:pt>
                <c:pt idx="772">
                  <c:v>1006.47</c:v>
                </c:pt>
                <c:pt idx="773">
                  <c:v>1003.09</c:v>
                </c:pt>
                <c:pt idx="774">
                  <c:v>999.70100000000002</c:v>
                </c:pt>
                <c:pt idx="775">
                  <c:v>996.31500000000005</c:v>
                </c:pt>
                <c:pt idx="776">
                  <c:v>992.92899999999997</c:v>
                </c:pt>
                <c:pt idx="777">
                  <c:v>989.54</c:v>
                </c:pt>
                <c:pt idx="778">
                  <c:v>986.15200000000004</c:v>
                </c:pt>
                <c:pt idx="779">
                  <c:v>982.76</c:v>
                </c:pt>
                <c:pt idx="780">
                  <c:v>979.36800000000005</c:v>
                </c:pt>
                <c:pt idx="781">
                  <c:v>975.976</c:v>
                </c:pt>
                <c:pt idx="782">
                  <c:v>972.58</c:v>
                </c:pt>
                <c:pt idx="783">
                  <c:v>969.18299999999999</c:v>
                </c:pt>
                <c:pt idx="784">
                  <c:v>965.78700000000003</c:v>
                </c:pt>
                <c:pt idx="785">
                  <c:v>962.38800000000003</c:v>
                </c:pt>
                <c:pt idx="786">
                  <c:v>958.98800000000006</c:v>
                </c:pt>
                <c:pt idx="787">
                  <c:v>955.58799999999997</c:v>
                </c:pt>
                <c:pt idx="788">
                  <c:v>952.18499999999995</c:v>
                </c:pt>
                <c:pt idx="789">
                  <c:v>948.78</c:v>
                </c:pt>
                <c:pt idx="790">
                  <c:v>945.37400000000002</c:v>
                </c:pt>
                <c:pt idx="791">
                  <c:v>941.96900000000005</c:v>
                </c:pt>
                <c:pt idx="792">
                  <c:v>938.56100000000004</c:v>
                </c:pt>
                <c:pt idx="793">
                  <c:v>935.15099999999995</c:v>
                </c:pt>
                <c:pt idx="794">
                  <c:v>931.74</c:v>
                </c:pt>
                <c:pt idx="795">
                  <c:v>928.33</c:v>
                </c:pt>
                <c:pt idx="796">
                  <c:v>924.91600000000005</c:v>
                </c:pt>
                <c:pt idx="797">
                  <c:v>921.50099999999998</c:v>
                </c:pt>
                <c:pt idx="798">
                  <c:v>918.08500000000004</c:v>
                </c:pt>
                <c:pt idx="799">
                  <c:v>914.66800000000001</c:v>
                </c:pt>
                <c:pt idx="800">
                  <c:v>911.25099999999998</c:v>
                </c:pt>
                <c:pt idx="801">
                  <c:v>907.83100000000002</c:v>
                </c:pt>
                <c:pt idx="802">
                  <c:v>904.40899999999999</c:v>
                </c:pt>
                <c:pt idx="803">
                  <c:v>900.98699999999997</c:v>
                </c:pt>
                <c:pt idx="804">
                  <c:v>897.56299999999999</c:v>
                </c:pt>
                <c:pt idx="805">
                  <c:v>894.13699999999994</c:v>
                </c:pt>
                <c:pt idx="806">
                  <c:v>890.71299999999997</c:v>
                </c:pt>
                <c:pt idx="807">
                  <c:v>887.28499999999997</c:v>
                </c:pt>
                <c:pt idx="808">
                  <c:v>883.85500000000002</c:v>
                </c:pt>
                <c:pt idx="809">
                  <c:v>880.42499999999995</c:v>
                </c:pt>
                <c:pt idx="810">
                  <c:v>876.99300000000005</c:v>
                </c:pt>
                <c:pt idx="811">
                  <c:v>873.56</c:v>
                </c:pt>
                <c:pt idx="812">
                  <c:v>870.125</c:v>
                </c:pt>
                <c:pt idx="813">
                  <c:v>866.68899999999996</c:v>
                </c:pt>
                <c:pt idx="814">
                  <c:v>863.25199999999995</c:v>
                </c:pt>
                <c:pt idx="815">
                  <c:v>859.81299999999999</c:v>
                </c:pt>
                <c:pt idx="816">
                  <c:v>856.37400000000002</c:v>
                </c:pt>
                <c:pt idx="817">
                  <c:v>852.93299999999999</c:v>
                </c:pt>
                <c:pt idx="818">
                  <c:v>849.49</c:v>
                </c:pt>
                <c:pt idx="819">
                  <c:v>846.04600000000005</c:v>
                </c:pt>
                <c:pt idx="820">
                  <c:v>842.601</c:v>
                </c:pt>
                <c:pt idx="821">
                  <c:v>839.15499999999997</c:v>
                </c:pt>
                <c:pt idx="822">
                  <c:v>835.70699999999999</c:v>
                </c:pt>
                <c:pt idx="823">
                  <c:v>832.25800000000004</c:v>
                </c:pt>
                <c:pt idx="824">
                  <c:v>828.80799999999999</c:v>
                </c:pt>
                <c:pt idx="825">
                  <c:v>825.35599999999999</c:v>
                </c:pt>
                <c:pt idx="826">
                  <c:v>821.90300000000002</c:v>
                </c:pt>
                <c:pt idx="827">
                  <c:v>818.44799999999998</c:v>
                </c:pt>
                <c:pt idx="828">
                  <c:v>814.99300000000005</c:v>
                </c:pt>
                <c:pt idx="829">
                  <c:v>811.53599999999994</c:v>
                </c:pt>
                <c:pt idx="830">
                  <c:v>808.077</c:v>
                </c:pt>
                <c:pt idx="831">
                  <c:v>804.61800000000005</c:v>
                </c:pt>
                <c:pt idx="832">
                  <c:v>801.15700000000004</c:v>
                </c:pt>
                <c:pt idx="833">
                  <c:v>797.69399999999996</c:v>
                </c:pt>
                <c:pt idx="834">
                  <c:v>794.22900000000004</c:v>
                </c:pt>
                <c:pt idx="835">
                  <c:v>790.76400000000001</c:v>
                </c:pt>
                <c:pt idx="836">
                  <c:v>787.29700000000003</c:v>
                </c:pt>
                <c:pt idx="837">
                  <c:v>783.83</c:v>
                </c:pt>
                <c:pt idx="838">
                  <c:v>780.36099999999999</c:v>
                </c:pt>
                <c:pt idx="839">
                  <c:v>776.89</c:v>
                </c:pt>
                <c:pt idx="840">
                  <c:v>773.41899999999998</c:v>
                </c:pt>
                <c:pt idx="841">
                  <c:v>769.94299999999998</c:v>
                </c:pt>
                <c:pt idx="842">
                  <c:v>766.46900000000005</c:v>
                </c:pt>
                <c:pt idx="843">
                  <c:v>762.99300000000005</c:v>
                </c:pt>
                <c:pt idx="844">
                  <c:v>759.51599999999996</c:v>
                </c:pt>
                <c:pt idx="845">
                  <c:v>756.03800000000001</c:v>
                </c:pt>
                <c:pt idx="846">
                  <c:v>752.55600000000004</c:v>
                </c:pt>
                <c:pt idx="847">
                  <c:v>749.07500000000005</c:v>
                </c:pt>
                <c:pt idx="848">
                  <c:v>745.59299999999996</c:v>
                </c:pt>
                <c:pt idx="849">
                  <c:v>742.10900000000004</c:v>
                </c:pt>
                <c:pt idx="850">
                  <c:v>738.62199999999996</c:v>
                </c:pt>
                <c:pt idx="851">
                  <c:v>735.13499999999999</c:v>
                </c:pt>
                <c:pt idx="852">
                  <c:v>731.64800000000002</c:v>
                </c:pt>
                <c:pt idx="853">
                  <c:v>728.15599999999995</c:v>
                </c:pt>
                <c:pt idx="854">
                  <c:v>724.66600000000005</c:v>
                </c:pt>
                <c:pt idx="855">
                  <c:v>721.17399999999998</c:v>
                </c:pt>
                <c:pt idx="856">
                  <c:v>717.68100000000004</c:v>
                </c:pt>
                <c:pt idx="857">
                  <c:v>714.18399999999997</c:v>
                </c:pt>
                <c:pt idx="858">
                  <c:v>710.68799999999999</c:v>
                </c:pt>
                <c:pt idx="859">
                  <c:v>707.19100000000003</c:v>
                </c:pt>
                <c:pt idx="860">
                  <c:v>703.69</c:v>
                </c:pt>
                <c:pt idx="861">
                  <c:v>700.19100000000003</c:v>
                </c:pt>
                <c:pt idx="862">
                  <c:v>696.68700000000001</c:v>
                </c:pt>
                <c:pt idx="863">
                  <c:v>693.18499999999995</c:v>
                </c:pt>
                <c:pt idx="864">
                  <c:v>689.68</c:v>
                </c:pt>
                <c:pt idx="865">
                  <c:v>686.173</c:v>
                </c:pt>
                <c:pt idx="866">
                  <c:v>682.66600000000005</c:v>
                </c:pt>
                <c:pt idx="867">
                  <c:v>679.15800000000002</c:v>
                </c:pt>
                <c:pt idx="868">
                  <c:v>675.64700000000005</c:v>
                </c:pt>
                <c:pt idx="869">
                  <c:v>672.13599999999997</c:v>
                </c:pt>
                <c:pt idx="870">
                  <c:v>668.62199999999996</c:v>
                </c:pt>
                <c:pt idx="871">
                  <c:v>665.10799999999995</c:v>
                </c:pt>
                <c:pt idx="872">
                  <c:v>661.59100000000001</c:v>
                </c:pt>
                <c:pt idx="873">
                  <c:v>658.07500000000005</c:v>
                </c:pt>
                <c:pt idx="874">
                  <c:v>654.55499999999995</c:v>
                </c:pt>
                <c:pt idx="875">
                  <c:v>651.03599999999994</c:v>
                </c:pt>
                <c:pt idx="876">
                  <c:v>647.51400000000001</c:v>
                </c:pt>
                <c:pt idx="877">
                  <c:v>643.99199999999996</c:v>
                </c:pt>
                <c:pt idx="878">
                  <c:v>640.46699999999998</c:v>
                </c:pt>
                <c:pt idx="879">
                  <c:v>636.94299999999998</c:v>
                </c:pt>
                <c:pt idx="880">
                  <c:v>633.41499999999996</c:v>
                </c:pt>
                <c:pt idx="881">
                  <c:v>629.88800000000003</c:v>
                </c:pt>
                <c:pt idx="882">
                  <c:v>626.35699999999997</c:v>
                </c:pt>
                <c:pt idx="883">
                  <c:v>622.827</c:v>
                </c:pt>
                <c:pt idx="884">
                  <c:v>619.29399999999998</c:v>
                </c:pt>
                <c:pt idx="885">
                  <c:v>615.76099999999997</c:v>
                </c:pt>
                <c:pt idx="886">
                  <c:v>612.22500000000002</c:v>
                </c:pt>
                <c:pt idx="887">
                  <c:v>608.68899999999996</c:v>
                </c:pt>
                <c:pt idx="888">
                  <c:v>605.15099999999995</c:v>
                </c:pt>
                <c:pt idx="889">
                  <c:v>601.61</c:v>
                </c:pt>
                <c:pt idx="890">
                  <c:v>598.07100000000003</c:v>
                </c:pt>
                <c:pt idx="891">
                  <c:v>594.52800000000002</c:v>
                </c:pt>
                <c:pt idx="892">
                  <c:v>590.98299999999995</c:v>
                </c:pt>
                <c:pt idx="893">
                  <c:v>587.44000000000005</c:v>
                </c:pt>
                <c:pt idx="894">
                  <c:v>583.89200000000005</c:v>
                </c:pt>
                <c:pt idx="895">
                  <c:v>580.346</c:v>
                </c:pt>
                <c:pt idx="896">
                  <c:v>576.79600000000005</c:v>
                </c:pt>
                <c:pt idx="897">
                  <c:v>573.245</c:v>
                </c:pt>
                <c:pt idx="898">
                  <c:v>569.69399999999996</c:v>
                </c:pt>
                <c:pt idx="899">
                  <c:v>566.14</c:v>
                </c:pt>
                <c:pt idx="900">
                  <c:v>562.58500000000004</c:v>
                </c:pt>
                <c:pt idx="901">
                  <c:v>559.03</c:v>
                </c:pt>
                <c:pt idx="902">
                  <c:v>555.47199999999998</c:v>
                </c:pt>
                <c:pt idx="903">
                  <c:v>551.91200000000003</c:v>
                </c:pt>
                <c:pt idx="904">
                  <c:v>548.351</c:v>
                </c:pt>
                <c:pt idx="905">
                  <c:v>544.79100000000005</c:v>
                </c:pt>
                <c:pt idx="906">
                  <c:v>541.22699999999998</c:v>
                </c:pt>
                <c:pt idx="907">
                  <c:v>537.66200000000003</c:v>
                </c:pt>
                <c:pt idx="908">
                  <c:v>534.09500000000003</c:v>
                </c:pt>
                <c:pt idx="909">
                  <c:v>530.529</c:v>
                </c:pt>
                <c:pt idx="910">
                  <c:v>526.96</c:v>
                </c:pt>
                <c:pt idx="911">
                  <c:v>523.38900000000001</c:v>
                </c:pt>
                <c:pt idx="912">
                  <c:v>519.81700000000001</c:v>
                </c:pt>
                <c:pt idx="913">
                  <c:v>516.24400000000003</c:v>
                </c:pt>
                <c:pt idx="914">
                  <c:v>512.67100000000005</c:v>
                </c:pt>
                <c:pt idx="915">
                  <c:v>509.09399999999999</c:v>
                </c:pt>
                <c:pt idx="916">
                  <c:v>505.517</c:v>
                </c:pt>
                <c:pt idx="917">
                  <c:v>501.93799999999999</c:v>
                </c:pt>
                <c:pt idx="918">
                  <c:v>498.35700000000003</c:v>
                </c:pt>
                <c:pt idx="919">
                  <c:v>494.77499999999998</c:v>
                </c:pt>
                <c:pt idx="920">
                  <c:v>491.19400000000002</c:v>
                </c:pt>
                <c:pt idx="921">
                  <c:v>487.60899999999998</c:v>
                </c:pt>
                <c:pt idx="922">
                  <c:v>484.02300000000002</c:v>
                </c:pt>
                <c:pt idx="923">
                  <c:v>480.435</c:v>
                </c:pt>
                <c:pt idx="924">
                  <c:v>476.84699999999998</c:v>
                </c:pt>
                <c:pt idx="925">
                  <c:v>473.25599999999997</c:v>
                </c:pt>
                <c:pt idx="926">
                  <c:v>469.66399999999999</c:v>
                </c:pt>
                <c:pt idx="927">
                  <c:v>466.07100000000003</c:v>
                </c:pt>
                <c:pt idx="928">
                  <c:v>462.47699999999998</c:v>
                </c:pt>
                <c:pt idx="929">
                  <c:v>458.88299999999998</c:v>
                </c:pt>
                <c:pt idx="930">
                  <c:v>455.28500000000003</c:v>
                </c:pt>
                <c:pt idx="931">
                  <c:v>451.68599999999998</c:v>
                </c:pt>
                <c:pt idx="932">
                  <c:v>448.08600000000001</c:v>
                </c:pt>
                <c:pt idx="933">
                  <c:v>444.48500000000001</c:v>
                </c:pt>
                <c:pt idx="934">
                  <c:v>440.88200000000001</c:v>
                </c:pt>
                <c:pt idx="935">
                  <c:v>437.27699999999999</c:v>
                </c:pt>
                <c:pt idx="936">
                  <c:v>433.67099999999999</c:v>
                </c:pt>
                <c:pt idx="937">
                  <c:v>430.06400000000002</c:v>
                </c:pt>
                <c:pt idx="938">
                  <c:v>426.45499999999998</c:v>
                </c:pt>
                <c:pt idx="939">
                  <c:v>422.84500000000003</c:v>
                </c:pt>
                <c:pt idx="940">
                  <c:v>419.233</c:v>
                </c:pt>
                <c:pt idx="941">
                  <c:v>415.62099999999998</c:v>
                </c:pt>
                <c:pt idx="942">
                  <c:v>412.00599999999997</c:v>
                </c:pt>
                <c:pt idx="943">
                  <c:v>408.39</c:v>
                </c:pt>
                <c:pt idx="944">
                  <c:v>404.77300000000002</c:v>
                </c:pt>
                <c:pt idx="945">
                  <c:v>401.154</c:v>
                </c:pt>
                <c:pt idx="946">
                  <c:v>397.53199999999998</c:v>
                </c:pt>
                <c:pt idx="947">
                  <c:v>393.911</c:v>
                </c:pt>
                <c:pt idx="948">
                  <c:v>390.28800000000001</c:v>
                </c:pt>
                <c:pt idx="949">
                  <c:v>386.66300000000001</c:v>
                </c:pt>
                <c:pt idx="950">
                  <c:v>383.03800000000001</c:v>
                </c:pt>
                <c:pt idx="951">
                  <c:v>379.41</c:v>
                </c:pt>
                <c:pt idx="952">
                  <c:v>375.78199999999998</c:v>
                </c:pt>
                <c:pt idx="953">
                  <c:v>372.15199999999999</c:v>
                </c:pt>
                <c:pt idx="954">
                  <c:v>368.52</c:v>
                </c:pt>
                <c:pt idx="955">
                  <c:v>364.88499999999999</c:v>
                </c:pt>
                <c:pt idx="956">
                  <c:v>361.25099999999998</c:v>
                </c:pt>
                <c:pt idx="957">
                  <c:v>357.61500000000001</c:v>
                </c:pt>
                <c:pt idx="958">
                  <c:v>353.97800000000001</c:v>
                </c:pt>
                <c:pt idx="959">
                  <c:v>350.339</c:v>
                </c:pt>
                <c:pt idx="960">
                  <c:v>346.69900000000001</c:v>
                </c:pt>
                <c:pt idx="961">
                  <c:v>343.05500000000001</c:v>
                </c:pt>
                <c:pt idx="962">
                  <c:v>339.41199999999998</c:v>
                </c:pt>
                <c:pt idx="963">
                  <c:v>335.76799999999997</c:v>
                </c:pt>
                <c:pt idx="964">
                  <c:v>332.12200000000001</c:v>
                </c:pt>
                <c:pt idx="965">
                  <c:v>328.47399999999999</c:v>
                </c:pt>
                <c:pt idx="966">
                  <c:v>324.82400000000001</c:v>
                </c:pt>
                <c:pt idx="967">
                  <c:v>321.173</c:v>
                </c:pt>
                <c:pt idx="968">
                  <c:v>317.52199999999999</c:v>
                </c:pt>
                <c:pt idx="969">
                  <c:v>313.86900000000003</c:v>
                </c:pt>
                <c:pt idx="970">
                  <c:v>310.21199999999999</c:v>
                </c:pt>
                <c:pt idx="971">
                  <c:v>306.55599999999998</c:v>
                </c:pt>
                <c:pt idx="972">
                  <c:v>302.899</c:v>
                </c:pt>
                <c:pt idx="973">
                  <c:v>299.238</c:v>
                </c:pt>
                <c:pt idx="974">
                  <c:v>295.577</c:v>
                </c:pt>
                <c:pt idx="975">
                  <c:v>291.916</c:v>
                </c:pt>
                <c:pt idx="976">
                  <c:v>288.25200000000001</c:v>
                </c:pt>
                <c:pt idx="977">
                  <c:v>284.58600000000001</c:v>
                </c:pt>
                <c:pt idx="978">
                  <c:v>280.91899999999998</c:v>
                </c:pt>
                <c:pt idx="979">
                  <c:v>277.25200000000001</c:v>
                </c:pt>
                <c:pt idx="980">
                  <c:v>273.58100000000002</c:v>
                </c:pt>
                <c:pt idx="981">
                  <c:v>269.91000000000003</c:v>
                </c:pt>
                <c:pt idx="982">
                  <c:v>266.23599999999999</c:v>
                </c:pt>
                <c:pt idx="983">
                  <c:v>262.56299999999999</c:v>
                </c:pt>
                <c:pt idx="984">
                  <c:v>258.88799999999998</c:v>
                </c:pt>
                <c:pt idx="985">
                  <c:v>255.21</c:v>
                </c:pt>
                <c:pt idx="986">
                  <c:v>251.53200000000001</c:v>
                </c:pt>
                <c:pt idx="987">
                  <c:v>247.852</c:v>
                </c:pt>
                <c:pt idx="988">
                  <c:v>244.17</c:v>
                </c:pt>
                <c:pt idx="989">
                  <c:v>240.488</c:v>
                </c:pt>
                <c:pt idx="990">
                  <c:v>236.80199999999999</c:v>
                </c:pt>
                <c:pt idx="991">
                  <c:v>233.11699999999999</c:v>
                </c:pt>
                <c:pt idx="992">
                  <c:v>229.428</c:v>
                </c:pt>
                <c:pt idx="993">
                  <c:v>225.74</c:v>
                </c:pt>
                <c:pt idx="994">
                  <c:v>222.05099999999999</c:v>
                </c:pt>
                <c:pt idx="995">
                  <c:v>218.358</c:v>
                </c:pt>
                <c:pt idx="996">
                  <c:v>214.66499999999999</c:v>
                </c:pt>
                <c:pt idx="997">
                  <c:v>210.96899999999999</c:v>
                </c:pt>
                <c:pt idx="998">
                  <c:v>207.274</c:v>
                </c:pt>
                <c:pt idx="999">
                  <c:v>203.57499999999999</c:v>
                </c:pt>
                <c:pt idx="1000">
                  <c:v>199.87700000000001</c:v>
                </c:pt>
                <c:pt idx="1001">
                  <c:v>196.17500000000001</c:v>
                </c:pt>
                <c:pt idx="1002">
                  <c:v>192.47300000000001</c:v>
                </c:pt>
                <c:pt idx="1003">
                  <c:v>188.76900000000001</c:v>
                </c:pt>
                <c:pt idx="1004">
                  <c:v>185.06399999999999</c:v>
                </c:pt>
                <c:pt idx="1005">
                  <c:v>181.357</c:v>
                </c:pt>
                <c:pt idx="1006">
                  <c:v>177.64699999999999</c:v>
                </c:pt>
                <c:pt idx="1007">
                  <c:v>173.93899999999999</c:v>
                </c:pt>
                <c:pt idx="1008">
                  <c:v>170.227</c:v>
                </c:pt>
                <c:pt idx="1009">
                  <c:v>166.51499999999999</c:v>
                </c:pt>
                <c:pt idx="1010">
                  <c:v>162.80000000000001</c:v>
                </c:pt>
                <c:pt idx="1011">
                  <c:v>159.08500000000001</c:v>
                </c:pt>
                <c:pt idx="1012">
                  <c:v>155.36699999999999</c:v>
                </c:pt>
                <c:pt idx="1013">
                  <c:v>151.64699999999999</c:v>
                </c:pt>
                <c:pt idx="1014">
                  <c:v>147.928</c:v>
                </c:pt>
                <c:pt idx="1015">
                  <c:v>144.20599999999999</c:v>
                </c:pt>
                <c:pt idx="1016">
                  <c:v>140.482</c:v>
                </c:pt>
                <c:pt idx="1017">
                  <c:v>136.75800000000001</c:v>
                </c:pt>
                <c:pt idx="1018">
                  <c:v>133.03100000000001</c:v>
                </c:pt>
                <c:pt idx="1019">
                  <c:v>129.30500000000001</c:v>
                </c:pt>
                <c:pt idx="1020">
                  <c:v>125.575</c:v>
                </c:pt>
                <c:pt idx="1021">
                  <c:v>121.843</c:v>
                </c:pt>
                <c:pt idx="1022">
                  <c:v>118.11199999999999</c:v>
                </c:pt>
                <c:pt idx="1023">
                  <c:v>114.378</c:v>
                </c:pt>
              </c:numCache>
            </c:numRef>
          </c:xVal>
          <c:yVal>
            <c:numRef>
              <c:f>Sheet1!$E$3:$E$1026</c:f>
              <c:numCache>
                <c:formatCode>General</c:formatCode>
                <c:ptCount val="1024"/>
                <c:pt idx="0">
                  <c:v>12087.8</c:v>
                </c:pt>
                <c:pt idx="1">
                  <c:v>12229.8</c:v>
                </c:pt>
                <c:pt idx="2">
                  <c:v>12106</c:v>
                </c:pt>
                <c:pt idx="3">
                  <c:v>11977</c:v>
                </c:pt>
                <c:pt idx="4">
                  <c:v>12097.5</c:v>
                </c:pt>
                <c:pt idx="5">
                  <c:v>12181</c:v>
                </c:pt>
                <c:pt idx="6">
                  <c:v>11964.8</c:v>
                </c:pt>
                <c:pt idx="7">
                  <c:v>12152.8</c:v>
                </c:pt>
                <c:pt idx="8">
                  <c:v>12228.5</c:v>
                </c:pt>
                <c:pt idx="9">
                  <c:v>12087.5</c:v>
                </c:pt>
                <c:pt idx="10">
                  <c:v>12080</c:v>
                </c:pt>
                <c:pt idx="11">
                  <c:v>12255.8</c:v>
                </c:pt>
                <c:pt idx="12">
                  <c:v>12116.5</c:v>
                </c:pt>
                <c:pt idx="13">
                  <c:v>11991.5</c:v>
                </c:pt>
                <c:pt idx="14">
                  <c:v>12247.5</c:v>
                </c:pt>
                <c:pt idx="15">
                  <c:v>12376</c:v>
                </c:pt>
                <c:pt idx="16">
                  <c:v>12153.5</c:v>
                </c:pt>
                <c:pt idx="17">
                  <c:v>12212</c:v>
                </c:pt>
                <c:pt idx="18">
                  <c:v>12414.8</c:v>
                </c:pt>
                <c:pt idx="19">
                  <c:v>12312.5</c:v>
                </c:pt>
                <c:pt idx="20">
                  <c:v>12310</c:v>
                </c:pt>
                <c:pt idx="21">
                  <c:v>12395</c:v>
                </c:pt>
                <c:pt idx="22">
                  <c:v>12448.5</c:v>
                </c:pt>
                <c:pt idx="23">
                  <c:v>12382.5</c:v>
                </c:pt>
                <c:pt idx="24">
                  <c:v>12537.5</c:v>
                </c:pt>
                <c:pt idx="25">
                  <c:v>12650</c:v>
                </c:pt>
                <c:pt idx="26">
                  <c:v>12534.5</c:v>
                </c:pt>
                <c:pt idx="27">
                  <c:v>12573.3</c:v>
                </c:pt>
                <c:pt idx="28">
                  <c:v>12965.5</c:v>
                </c:pt>
                <c:pt idx="29">
                  <c:v>12765.5</c:v>
                </c:pt>
                <c:pt idx="30">
                  <c:v>12694</c:v>
                </c:pt>
                <c:pt idx="31">
                  <c:v>12929.3</c:v>
                </c:pt>
                <c:pt idx="32">
                  <c:v>13091.8</c:v>
                </c:pt>
                <c:pt idx="33">
                  <c:v>13025.3</c:v>
                </c:pt>
                <c:pt idx="34">
                  <c:v>13024.5</c:v>
                </c:pt>
                <c:pt idx="35">
                  <c:v>13245</c:v>
                </c:pt>
                <c:pt idx="36">
                  <c:v>13197.3</c:v>
                </c:pt>
                <c:pt idx="37">
                  <c:v>13145.5</c:v>
                </c:pt>
                <c:pt idx="38">
                  <c:v>13445.3</c:v>
                </c:pt>
                <c:pt idx="39">
                  <c:v>13588.8</c:v>
                </c:pt>
                <c:pt idx="40">
                  <c:v>13437</c:v>
                </c:pt>
                <c:pt idx="41">
                  <c:v>13580</c:v>
                </c:pt>
                <c:pt idx="42">
                  <c:v>13769.5</c:v>
                </c:pt>
                <c:pt idx="43">
                  <c:v>13686.8</c:v>
                </c:pt>
                <c:pt idx="44">
                  <c:v>13546</c:v>
                </c:pt>
                <c:pt idx="45">
                  <c:v>13831.5</c:v>
                </c:pt>
                <c:pt idx="46">
                  <c:v>13974.3</c:v>
                </c:pt>
                <c:pt idx="47">
                  <c:v>13713.8</c:v>
                </c:pt>
                <c:pt idx="48">
                  <c:v>13851.8</c:v>
                </c:pt>
                <c:pt idx="49">
                  <c:v>13951</c:v>
                </c:pt>
                <c:pt idx="50">
                  <c:v>13858.3</c:v>
                </c:pt>
                <c:pt idx="51">
                  <c:v>13822.8</c:v>
                </c:pt>
                <c:pt idx="52">
                  <c:v>14053.5</c:v>
                </c:pt>
                <c:pt idx="53">
                  <c:v>14209.8</c:v>
                </c:pt>
                <c:pt idx="54">
                  <c:v>13892.8</c:v>
                </c:pt>
                <c:pt idx="55">
                  <c:v>13932.3</c:v>
                </c:pt>
                <c:pt idx="56">
                  <c:v>14236</c:v>
                </c:pt>
                <c:pt idx="57">
                  <c:v>13982</c:v>
                </c:pt>
                <c:pt idx="58">
                  <c:v>13959</c:v>
                </c:pt>
                <c:pt idx="59">
                  <c:v>14090</c:v>
                </c:pt>
                <c:pt idx="60">
                  <c:v>14182.3</c:v>
                </c:pt>
                <c:pt idx="61">
                  <c:v>13898</c:v>
                </c:pt>
                <c:pt idx="62">
                  <c:v>14026.5</c:v>
                </c:pt>
                <c:pt idx="63">
                  <c:v>14270.8</c:v>
                </c:pt>
                <c:pt idx="64">
                  <c:v>13996.5</c:v>
                </c:pt>
                <c:pt idx="65">
                  <c:v>13947.5</c:v>
                </c:pt>
                <c:pt idx="66">
                  <c:v>14074.8</c:v>
                </c:pt>
                <c:pt idx="67">
                  <c:v>14197.3</c:v>
                </c:pt>
                <c:pt idx="68">
                  <c:v>13901.3</c:v>
                </c:pt>
                <c:pt idx="69">
                  <c:v>13958.5</c:v>
                </c:pt>
                <c:pt idx="70">
                  <c:v>14223</c:v>
                </c:pt>
                <c:pt idx="71">
                  <c:v>14143.5</c:v>
                </c:pt>
                <c:pt idx="72">
                  <c:v>14024.8</c:v>
                </c:pt>
                <c:pt idx="73">
                  <c:v>14229.8</c:v>
                </c:pt>
                <c:pt idx="74">
                  <c:v>14322.5</c:v>
                </c:pt>
                <c:pt idx="75">
                  <c:v>14074</c:v>
                </c:pt>
                <c:pt idx="76">
                  <c:v>14024.3</c:v>
                </c:pt>
                <c:pt idx="77">
                  <c:v>14350</c:v>
                </c:pt>
                <c:pt idx="78">
                  <c:v>14307.8</c:v>
                </c:pt>
                <c:pt idx="79">
                  <c:v>14128.8</c:v>
                </c:pt>
                <c:pt idx="80">
                  <c:v>14215.5</c:v>
                </c:pt>
                <c:pt idx="81">
                  <c:v>14492</c:v>
                </c:pt>
                <c:pt idx="82">
                  <c:v>14200</c:v>
                </c:pt>
                <c:pt idx="83">
                  <c:v>14199.8</c:v>
                </c:pt>
                <c:pt idx="84">
                  <c:v>14526.3</c:v>
                </c:pt>
                <c:pt idx="85">
                  <c:v>14534.5</c:v>
                </c:pt>
                <c:pt idx="86">
                  <c:v>14431</c:v>
                </c:pt>
                <c:pt idx="87">
                  <c:v>14630.3</c:v>
                </c:pt>
                <c:pt idx="88">
                  <c:v>14859</c:v>
                </c:pt>
                <c:pt idx="89">
                  <c:v>14944.8</c:v>
                </c:pt>
                <c:pt idx="90">
                  <c:v>14941</c:v>
                </c:pt>
                <c:pt idx="91">
                  <c:v>15175</c:v>
                </c:pt>
                <c:pt idx="92">
                  <c:v>15448</c:v>
                </c:pt>
                <c:pt idx="93">
                  <c:v>15224.3</c:v>
                </c:pt>
                <c:pt idx="94">
                  <c:v>15416.5</c:v>
                </c:pt>
                <c:pt idx="95">
                  <c:v>15801.8</c:v>
                </c:pt>
                <c:pt idx="96">
                  <c:v>16194.5</c:v>
                </c:pt>
                <c:pt idx="97">
                  <c:v>16215</c:v>
                </c:pt>
                <c:pt idx="98">
                  <c:v>16693</c:v>
                </c:pt>
                <c:pt idx="99">
                  <c:v>16913.3</c:v>
                </c:pt>
                <c:pt idx="100">
                  <c:v>16985</c:v>
                </c:pt>
                <c:pt idx="101">
                  <c:v>16661.8</c:v>
                </c:pt>
                <c:pt idx="102">
                  <c:v>17009.3</c:v>
                </c:pt>
                <c:pt idx="103">
                  <c:v>17007.5</c:v>
                </c:pt>
                <c:pt idx="104">
                  <c:v>16584.3</c:v>
                </c:pt>
                <c:pt idx="105">
                  <c:v>16576.8</c:v>
                </c:pt>
                <c:pt idx="106">
                  <c:v>16528.3</c:v>
                </c:pt>
                <c:pt idx="107">
                  <c:v>16495.3</c:v>
                </c:pt>
                <c:pt idx="108">
                  <c:v>16229</c:v>
                </c:pt>
                <c:pt idx="109">
                  <c:v>16277</c:v>
                </c:pt>
                <c:pt idx="110">
                  <c:v>16395</c:v>
                </c:pt>
                <c:pt idx="111">
                  <c:v>16246.5</c:v>
                </c:pt>
                <c:pt idx="112">
                  <c:v>16091.5</c:v>
                </c:pt>
                <c:pt idx="113">
                  <c:v>16462.8</c:v>
                </c:pt>
                <c:pt idx="114">
                  <c:v>16425.8</c:v>
                </c:pt>
                <c:pt idx="115">
                  <c:v>16299</c:v>
                </c:pt>
                <c:pt idx="116">
                  <c:v>16121.8</c:v>
                </c:pt>
                <c:pt idx="117">
                  <c:v>16500.5</c:v>
                </c:pt>
                <c:pt idx="118">
                  <c:v>16502.5</c:v>
                </c:pt>
                <c:pt idx="119">
                  <c:v>16165.8</c:v>
                </c:pt>
                <c:pt idx="120">
                  <c:v>16123.8</c:v>
                </c:pt>
                <c:pt idx="121">
                  <c:v>16417.3</c:v>
                </c:pt>
                <c:pt idx="122">
                  <c:v>16235.3</c:v>
                </c:pt>
                <c:pt idx="123">
                  <c:v>16058.5</c:v>
                </c:pt>
                <c:pt idx="124">
                  <c:v>16151.5</c:v>
                </c:pt>
                <c:pt idx="125">
                  <c:v>16283.8</c:v>
                </c:pt>
                <c:pt idx="126">
                  <c:v>16065.5</c:v>
                </c:pt>
                <c:pt idx="127">
                  <c:v>15819</c:v>
                </c:pt>
                <c:pt idx="128">
                  <c:v>16129</c:v>
                </c:pt>
                <c:pt idx="129">
                  <c:v>15999.5</c:v>
                </c:pt>
                <c:pt idx="130">
                  <c:v>15975</c:v>
                </c:pt>
                <c:pt idx="131">
                  <c:v>15840</c:v>
                </c:pt>
                <c:pt idx="132">
                  <c:v>16071</c:v>
                </c:pt>
                <c:pt idx="133">
                  <c:v>16008.3</c:v>
                </c:pt>
                <c:pt idx="134">
                  <c:v>15670.5</c:v>
                </c:pt>
                <c:pt idx="135">
                  <c:v>15786</c:v>
                </c:pt>
                <c:pt idx="136">
                  <c:v>15916.3</c:v>
                </c:pt>
                <c:pt idx="137">
                  <c:v>15842.3</c:v>
                </c:pt>
                <c:pt idx="138">
                  <c:v>15778.3</c:v>
                </c:pt>
                <c:pt idx="139">
                  <c:v>15720.8</c:v>
                </c:pt>
                <c:pt idx="140">
                  <c:v>15854.3</c:v>
                </c:pt>
                <c:pt idx="141">
                  <c:v>15726.3</c:v>
                </c:pt>
                <c:pt idx="142">
                  <c:v>15680</c:v>
                </c:pt>
                <c:pt idx="143">
                  <c:v>15908.3</c:v>
                </c:pt>
                <c:pt idx="144">
                  <c:v>16026</c:v>
                </c:pt>
                <c:pt idx="145">
                  <c:v>15783.8</c:v>
                </c:pt>
                <c:pt idx="146">
                  <c:v>15745.3</c:v>
                </c:pt>
                <c:pt idx="147">
                  <c:v>16092.5</c:v>
                </c:pt>
                <c:pt idx="148">
                  <c:v>16036</c:v>
                </c:pt>
                <c:pt idx="149">
                  <c:v>15770.5</c:v>
                </c:pt>
                <c:pt idx="150">
                  <c:v>15962.8</c:v>
                </c:pt>
                <c:pt idx="151">
                  <c:v>16124.3</c:v>
                </c:pt>
                <c:pt idx="152">
                  <c:v>16101</c:v>
                </c:pt>
                <c:pt idx="153">
                  <c:v>15916.8</c:v>
                </c:pt>
                <c:pt idx="154">
                  <c:v>15993.3</c:v>
                </c:pt>
                <c:pt idx="155">
                  <c:v>16170.8</c:v>
                </c:pt>
                <c:pt idx="156">
                  <c:v>16170.5</c:v>
                </c:pt>
                <c:pt idx="157">
                  <c:v>15997.8</c:v>
                </c:pt>
                <c:pt idx="158">
                  <c:v>16071</c:v>
                </c:pt>
                <c:pt idx="159">
                  <c:v>16327</c:v>
                </c:pt>
                <c:pt idx="160">
                  <c:v>16277.5</c:v>
                </c:pt>
                <c:pt idx="161">
                  <c:v>16127.5</c:v>
                </c:pt>
                <c:pt idx="162">
                  <c:v>16236.3</c:v>
                </c:pt>
                <c:pt idx="163">
                  <c:v>16473.8</c:v>
                </c:pt>
                <c:pt idx="164">
                  <c:v>16360.3</c:v>
                </c:pt>
                <c:pt idx="165">
                  <c:v>16143</c:v>
                </c:pt>
                <c:pt idx="166">
                  <c:v>16397.5</c:v>
                </c:pt>
                <c:pt idx="167">
                  <c:v>16483</c:v>
                </c:pt>
                <c:pt idx="168">
                  <c:v>16333.5</c:v>
                </c:pt>
                <c:pt idx="169">
                  <c:v>16255.8</c:v>
                </c:pt>
                <c:pt idx="170">
                  <c:v>16387.3</c:v>
                </c:pt>
                <c:pt idx="171">
                  <c:v>16488.5</c:v>
                </c:pt>
                <c:pt idx="172">
                  <c:v>16290.8</c:v>
                </c:pt>
                <c:pt idx="173">
                  <c:v>16296.8</c:v>
                </c:pt>
                <c:pt idx="174">
                  <c:v>16410</c:v>
                </c:pt>
                <c:pt idx="175">
                  <c:v>16520.5</c:v>
                </c:pt>
                <c:pt idx="176">
                  <c:v>16397.3</c:v>
                </c:pt>
                <c:pt idx="177">
                  <c:v>16266.3</c:v>
                </c:pt>
                <c:pt idx="178">
                  <c:v>16554.5</c:v>
                </c:pt>
                <c:pt idx="179">
                  <c:v>16524</c:v>
                </c:pt>
                <c:pt idx="180">
                  <c:v>16285.5</c:v>
                </c:pt>
                <c:pt idx="181">
                  <c:v>16297.3</c:v>
                </c:pt>
                <c:pt idx="182">
                  <c:v>16623</c:v>
                </c:pt>
                <c:pt idx="183">
                  <c:v>16577</c:v>
                </c:pt>
                <c:pt idx="184">
                  <c:v>16510.8</c:v>
                </c:pt>
                <c:pt idx="185">
                  <c:v>16534.5</c:v>
                </c:pt>
                <c:pt idx="186">
                  <c:v>16685.5</c:v>
                </c:pt>
                <c:pt idx="187">
                  <c:v>16788.5</c:v>
                </c:pt>
                <c:pt idx="188">
                  <c:v>16525.5</c:v>
                </c:pt>
                <c:pt idx="189">
                  <c:v>16544.3</c:v>
                </c:pt>
                <c:pt idx="190">
                  <c:v>16886</c:v>
                </c:pt>
                <c:pt idx="191">
                  <c:v>16871</c:v>
                </c:pt>
                <c:pt idx="192">
                  <c:v>16556.3</c:v>
                </c:pt>
                <c:pt idx="193">
                  <c:v>16520</c:v>
                </c:pt>
                <c:pt idx="194">
                  <c:v>16749.8</c:v>
                </c:pt>
                <c:pt idx="195">
                  <c:v>16612.8</c:v>
                </c:pt>
                <c:pt idx="196">
                  <c:v>16530.8</c:v>
                </c:pt>
                <c:pt idx="197">
                  <c:v>16466</c:v>
                </c:pt>
                <c:pt idx="198">
                  <c:v>16497</c:v>
                </c:pt>
                <c:pt idx="199">
                  <c:v>16582.5</c:v>
                </c:pt>
                <c:pt idx="200">
                  <c:v>16479.3</c:v>
                </c:pt>
                <c:pt idx="201">
                  <c:v>16424.8</c:v>
                </c:pt>
                <c:pt idx="202">
                  <c:v>16586.8</c:v>
                </c:pt>
                <c:pt idx="203">
                  <c:v>16732.5</c:v>
                </c:pt>
                <c:pt idx="204">
                  <c:v>16741.8</c:v>
                </c:pt>
                <c:pt idx="205">
                  <c:v>16572.3</c:v>
                </c:pt>
                <c:pt idx="206">
                  <c:v>16846.8</c:v>
                </c:pt>
                <c:pt idx="207">
                  <c:v>17037.3</c:v>
                </c:pt>
                <c:pt idx="208">
                  <c:v>16905.3</c:v>
                </c:pt>
                <c:pt idx="209">
                  <c:v>16844.8</c:v>
                </c:pt>
                <c:pt idx="210">
                  <c:v>17035.3</c:v>
                </c:pt>
                <c:pt idx="211">
                  <c:v>17208</c:v>
                </c:pt>
                <c:pt idx="212">
                  <c:v>17144.5</c:v>
                </c:pt>
                <c:pt idx="213">
                  <c:v>17039.5</c:v>
                </c:pt>
                <c:pt idx="214">
                  <c:v>17311.8</c:v>
                </c:pt>
                <c:pt idx="215">
                  <c:v>17567.3</c:v>
                </c:pt>
                <c:pt idx="216">
                  <c:v>17513.3</c:v>
                </c:pt>
                <c:pt idx="217">
                  <c:v>17455</c:v>
                </c:pt>
                <c:pt idx="218">
                  <c:v>17531.8</c:v>
                </c:pt>
                <c:pt idx="219">
                  <c:v>17814.5</c:v>
                </c:pt>
                <c:pt idx="220">
                  <c:v>17791</c:v>
                </c:pt>
                <c:pt idx="221">
                  <c:v>17785</c:v>
                </c:pt>
                <c:pt idx="222">
                  <c:v>18004.8</c:v>
                </c:pt>
                <c:pt idx="223">
                  <c:v>18258.8</c:v>
                </c:pt>
                <c:pt idx="224">
                  <c:v>18325.5</c:v>
                </c:pt>
                <c:pt idx="225">
                  <c:v>18246</c:v>
                </c:pt>
                <c:pt idx="226">
                  <c:v>18626</c:v>
                </c:pt>
                <c:pt idx="227">
                  <c:v>19245.3</c:v>
                </c:pt>
                <c:pt idx="228">
                  <c:v>19823.8</c:v>
                </c:pt>
                <c:pt idx="229">
                  <c:v>20074</c:v>
                </c:pt>
                <c:pt idx="230">
                  <c:v>20739.3</c:v>
                </c:pt>
                <c:pt idx="231">
                  <c:v>21341.8</c:v>
                </c:pt>
                <c:pt idx="232">
                  <c:v>21802.799999999999</c:v>
                </c:pt>
                <c:pt idx="233">
                  <c:v>21869.3</c:v>
                </c:pt>
                <c:pt idx="234">
                  <c:v>21787.3</c:v>
                </c:pt>
                <c:pt idx="235">
                  <c:v>21730.3</c:v>
                </c:pt>
                <c:pt idx="236">
                  <c:v>21647.5</c:v>
                </c:pt>
                <c:pt idx="237">
                  <c:v>20984.5</c:v>
                </c:pt>
                <c:pt idx="238">
                  <c:v>20536.3</c:v>
                </c:pt>
                <c:pt idx="239">
                  <c:v>20402.8</c:v>
                </c:pt>
                <c:pt idx="240">
                  <c:v>20101.8</c:v>
                </c:pt>
                <c:pt idx="241">
                  <c:v>19695.8</c:v>
                </c:pt>
                <c:pt idx="242">
                  <c:v>19409</c:v>
                </c:pt>
                <c:pt idx="243">
                  <c:v>19231.8</c:v>
                </c:pt>
                <c:pt idx="244">
                  <c:v>19105.8</c:v>
                </c:pt>
                <c:pt idx="245">
                  <c:v>18778.5</c:v>
                </c:pt>
                <c:pt idx="246">
                  <c:v>18589.3</c:v>
                </c:pt>
                <c:pt idx="247">
                  <c:v>18303</c:v>
                </c:pt>
                <c:pt idx="248">
                  <c:v>18399.3</c:v>
                </c:pt>
                <c:pt idx="249">
                  <c:v>18265</c:v>
                </c:pt>
                <c:pt idx="250">
                  <c:v>18075.3</c:v>
                </c:pt>
                <c:pt idx="251">
                  <c:v>17856.5</c:v>
                </c:pt>
                <c:pt idx="252">
                  <c:v>18169.5</c:v>
                </c:pt>
                <c:pt idx="253">
                  <c:v>18102.8</c:v>
                </c:pt>
                <c:pt idx="254">
                  <c:v>17803</c:v>
                </c:pt>
                <c:pt idx="255">
                  <c:v>17613.5</c:v>
                </c:pt>
                <c:pt idx="256">
                  <c:v>17805.5</c:v>
                </c:pt>
                <c:pt idx="257">
                  <c:v>17896.3</c:v>
                </c:pt>
                <c:pt idx="258">
                  <c:v>17796</c:v>
                </c:pt>
                <c:pt idx="259">
                  <c:v>17457</c:v>
                </c:pt>
                <c:pt idx="260">
                  <c:v>17497.8</c:v>
                </c:pt>
                <c:pt idx="261">
                  <c:v>17630</c:v>
                </c:pt>
                <c:pt idx="262">
                  <c:v>17489.8</c:v>
                </c:pt>
                <c:pt idx="263">
                  <c:v>17277.3</c:v>
                </c:pt>
                <c:pt idx="264">
                  <c:v>17248.8</c:v>
                </c:pt>
                <c:pt idx="265">
                  <c:v>17229.5</c:v>
                </c:pt>
                <c:pt idx="266">
                  <c:v>17309.8</c:v>
                </c:pt>
                <c:pt idx="267">
                  <c:v>17005</c:v>
                </c:pt>
                <c:pt idx="268">
                  <c:v>16977.8</c:v>
                </c:pt>
                <c:pt idx="269">
                  <c:v>17072.8</c:v>
                </c:pt>
                <c:pt idx="270">
                  <c:v>17195</c:v>
                </c:pt>
                <c:pt idx="271">
                  <c:v>16938</c:v>
                </c:pt>
                <c:pt idx="272">
                  <c:v>16937.5</c:v>
                </c:pt>
                <c:pt idx="273">
                  <c:v>16989.8</c:v>
                </c:pt>
                <c:pt idx="274">
                  <c:v>17015.3</c:v>
                </c:pt>
                <c:pt idx="275">
                  <c:v>17246</c:v>
                </c:pt>
                <c:pt idx="276">
                  <c:v>17161.3</c:v>
                </c:pt>
                <c:pt idx="277">
                  <c:v>17146.5</c:v>
                </c:pt>
                <c:pt idx="278">
                  <c:v>17455</c:v>
                </c:pt>
                <c:pt idx="279">
                  <c:v>17580.3</c:v>
                </c:pt>
                <c:pt idx="280">
                  <c:v>17574.5</c:v>
                </c:pt>
                <c:pt idx="281">
                  <c:v>17778.5</c:v>
                </c:pt>
                <c:pt idx="282">
                  <c:v>17991.3</c:v>
                </c:pt>
                <c:pt idx="283">
                  <c:v>18233.8</c:v>
                </c:pt>
                <c:pt idx="284">
                  <c:v>18343.3</c:v>
                </c:pt>
                <c:pt idx="285">
                  <c:v>18056.8</c:v>
                </c:pt>
                <c:pt idx="286">
                  <c:v>18107</c:v>
                </c:pt>
                <c:pt idx="287">
                  <c:v>18248.8</c:v>
                </c:pt>
                <c:pt idx="288">
                  <c:v>18108.3</c:v>
                </c:pt>
                <c:pt idx="289">
                  <c:v>17859.8</c:v>
                </c:pt>
                <c:pt idx="290">
                  <c:v>17441.8</c:v>
                </c:pt>
                <c:pt idx="291">
                  <c:v>17518.8</c:v>
                </c:pt>
                <c:pt idx="292">
                  <c:v>17405.8</c:v>
                </c:pt>
                <c:pt idx="293">
                  <c:v>17270.8</c:v>
                </c:pt>
                <c:pt idx="294">
                  <c:v>17182.5</c:v>
                </c:pt>
                <c:pt idx="295">
                  <c:v>16958</c:v>
                </c:pt>
                <c:pt idx="296">
                  <c:v>17025.8</c:v>
                </c:pt>
                <c:pt idx="297">
                  <c:v>17127.8</c:v>
                </c:pt>
                <c:pt idx="298">
                  <c:v>17105.3</c:v>
                </c:pt>
                <c:pt idx="299">
                  <c:v>16915</c:v>
                </c:pt>
                <c:pt idx="300">
                  <c:v>17090</c:v>
                </c:pt>
                <c:pt idx="301">
                  <c:v>17218</c:v>
                </c:pt>
                <c:pt idx="302">
                  <c:v>17246</c:v>
                </c:pt>
                <c:pt idx="303">
                  <c:v>17075.3</c:v>
                </c:pt>
                <c:pt idx="304">
                  <c:v>17030.8</c:v>
                </c:pt>
                <c:pt idx="305">
                  <c:v>17118.3</c:v>
                </c:pt>
                <c:pt idx="306">
                  <c:v>17250</c:v>
                </c:pt>
                <c:pt idx="307">
                  <c:v>17121</c:v>
                </c:pt>
                <c:pt idx="308">
                  <c:v>17222.5</c:v>
                </c:pt>
                <c:pt idx="309">
                  <c:v>17096.8</c:v>
                </c:pt>
                <c:pt idx="310">
                  <c:v>17272</c:v>
                </c:pt>
                <c:pt idx="311">
                  <c:v>17294.5</c:v>
                </c:pt>
                <c:pt idx="312">
                  <c:v>17027.5</c:v>
                </c:pt>
                <c:pt idx="313">
                  <c:v>17059.8</c:v>
                </c:pt>
                <c:pt idx="314">
                  <c:v>17095.3</c:v>
                </c:pt>
                <c:pt idx="315">
                  <c:v>17284.5</c:v>
                </c:pt>
                <c:pt idx="316">
                  <c:v>17312.3</c:v>
                </c:pt>
                <c:pt idx="317">
                  <c:v>17128.8</c:v>
                </c:pt>
                <c:pt idx="318">
                  <c:v>17154.3</c:v>
                </c:pt>
                <c:pt idx="319">
                  <c:v>17325.8</c:v>
                </c:pt>
                <c:pt idx="320">
                  <c:v>17358</c:v>
                </c:pt>
                <c:pt idx="321">
                  <c:v>17211</c:v>
                </c:pt>
                <c:pt idx="322">
                  <c:v>17108.5</c:v>
                </c:pt>
                <c:pt idx="323">
                  <c:v>17100</c:v>
                </c:pt>
                <c:pt idx="324">
                  <c:v>17187</c:v>
                </c:pt>
                <c:pt idx="325">
                  <c:v>17209.8</c:v>
                </c:pt>
                <c:pt idx="326">
                  <c:v>17025.8</c:v>
                </c:pt>
                <c:pt idx="327">
                  <c:v>16987</c:v>
                </c:pt>
                <c:pt idx="328">
                  <c:v>17039.5</c:v>
                </c:pt>
                <c:pt idx="329">
                  <c:v>17103.8</c:v>
                </c:pt>
                <c:pt idx="330">
                  <c:v>17202.5</c:v>
                </c:pt>
                <c:pt idx="331">
                  <c:v>16887.5</c:v>
                </c:pt>
                <c:pt idx="332">
                  <c:v>17041.8</c:v>
                </c:pt>
                <c:pt idx="333">
                  <c:v>17124.3</c:v>
                </c:pt>
                <c:pt idx="334">
                  <c:v>17145.3</c:v>
                </c:pt>
                <c:pt idx="335">
                  <c:v>17090.3</c:v>
                </c:pt>
                <c:pt idx="336">
                  <c:v>17118.8</c:v>
                </c:pt>
                <c:pt idx="337">
                  <c:v>17089.5</c:v>
                </c:pt>
                <c:pt idx="338">
                  <c:v>17278.8</c:v>
                </c:pt>
                <c:pt idx="339">
                  <c:v>17367.8</c:v>
                </c:pt>
                <c:pt idx="340">
                  <c:v>17254.3</c:v>
                </c:pt>
                <c:pt idx="341">
                  <c:v>17194.5</c:v>
                </c:pt>
                <c:pt idx="342">
                  <c:v>17231.8</c:v>
                </c:pt>
                <c:pt idx="343">
                  <c:v>17257.3</c:v>
                </c:pt>
                <c:pt idx="344">
                  <c:v>17347</c:v>
                </c:pt>
                <c:pt idx="345">
                  <c:v>17376.8</c:v>
                </c:pt>
                <c:pt idx="346">
                  <c:v>17339.5</c:v>
                </c:pt>
                <c:pt idx="347">
                  <c:v>17529.8</c:v>
                </c:pt>
                <c:pt idx="348">
                  <c:v>17559</c:v>
                </c:pt>
                <c:pt idx="349">
                  <c:v>17508.5</c:v>
                </c:pt>
                <c:pt idx="350">
                  <c:v>17431.8</c:v>
                </c:pt>
                <c:pt idx="351">
                  <c:v>17505</c:v>
                </c:pt>
                <c:pt idx="352">
                  <c:v>17709</c:v>
                </c:pt>
                <c:pt idx="353">
                  <c:v>17984</c:v>
                </c:pt>
                <c:pt idx="354">
                  <c:v>18039.5</c:v>
                </c:pt>
                <c:pt idx="355">
                  <c:v>18132.5</c:v>
                </c:pt>
                <c:pt idx="356">
                  <c:v>18600.8</c:v>
                </c:pt>
                <c:pt idx="357">
                  <c:v>18963</c:v>
                </c:pt>
                <c:pt idx="358">
                  <c:v>19412</c:v>
                </c:pt>
                <c:pt idx="359">
                  <c:v>19537</c:v>
                </c:pt>
                <c:pt idx="360">
                  <c:v>19394.3</c:v>
                </c:pt>
                <c:pt idx="361">
                  <c:v>19261.8</c:v>
                </c:pt>
                <c:pt idx="362">
                  <c:v>19238</c:v>
                </c:pt>
                <c:pt idx="363">
                  <c:v>18970</c:v>
                </c:pt>
                <c:pt idx="364">
                  <c:v>18796.8</c:v>
                </c:pt>
                <c:pt idx="365">
                  <c:v>18469.3</c:v>
                </c:pt>
                <c:pt idx="366">
                  <c:v>18390.3</c:v>
                </c:pt>
                <c:pt idx="367">
                  <c:v>18404.8</c:v>
                </c:pt>
                <c:pt idx="368">
                  <c:v>18360.5</c:v>
                </c:pt>
                <c:pt idx="369">
                  <c:v>18278.3</c:v>
                </c:pt>
                <c:pt idx="370">
                  <c:v>18056.3</c:v>
                </c:pt>
                <c:pt idx="371">
                  <c:v>18090</c:v>
                </c:pt>
                <c:pt idx="372">
                  <c:v>18187.8</c:v>
                </c:pt>
                <c:pt idx="373">
                  <c:v>18237</c:v>
                </c:pt>
                <c:pt idx="374">
                  <c:v>18118.8</c:v>
                </c:pt>
                <c:pt idx="375">
                  <c:v>18012.8</c:v>
                </c:pt>
                <c:pt idx="376">
                  <c:v>17910.8</c:v>
                </c:pt>
                <c:pt idx="377">
                  <c:v>18029.3</c:v>
                </c:pt>
                <c:pt idx="378">
                  <c:v>18217</c:v>
                </c:pt>
                <c:pt idx="379">
                  <c:v>18063.8</c:v>
                </c:pt>
                <c:pt idx="380">
                  <c:v>17919</c:v>
                </c:pt>
                <c:pt idx="381">
                  <c:v>17960.8</c:v>
                </c:pt>
                <c:pt idx="382">
                  <c:v>18193</c:v>
                </c:pt>
                <c:pt idx="383">
                  <c:v>18192.3</c:v>
                </c:pt>
                <c:pt idx="384">
                  <c:v>18015.5</c:v>
                </c:pt>
                <c:pt idx="385">
                  <c:v>17953.3</c:v>
                </c:pt>
                <c:pt idx="386">
                  <c:v>17983.3</c:v>
                </c:pt>
                <c:pt idx="387">
                  <c:v>18181.3</c:v>
                </c:pt>
                <c:pt idx="388">
                  <c:v>18080.8</c:v>
                </c:pt>
                <c:pt idx="389">
                  <c:v>18133.5</c:v>
                </c:pt>
                <c:pt idx="390">
                  <c:v>18082.8</c:v>
                </c:pt>
                <c:pt idx="391">
                  <c:v>18181</c:v>
                </c:pt>
                <c:pt idx="392">
                  <c:v>18223</c:v>
                </c:pt>
                <c:pt idx="393">
                  <c:v>18232.3</c:v>
                </c:pt>
                <c:pt idx="394">
                  <c:v>18383.3</c:v>
                </c:pt>
                <c:pt idx="395">
                  <c:v>18223.5</c:v>
                </c:pt>
                <c:pt idx="396">
                  <c:v>18288</c:v>
                </c:pt>
                <c:pt idx="397">
                  <c:v>18202.5</c:v>
                </c:pt>
                <c:pt idx="398">
                  <c:v>18434.3</c:v>
                </c:pt>
                <c:pt idx="399">
                  <c:v>18533.8</c:v>
                </c:pt>
                <c:pt idx="400">
                  <c:v>18436.8</c:v>
                </c:pt>
                <c:pt idx="401">
                  <c:v>18505.3</c:v>
                </c:pt>
                <c:pt idx="402">
                  <c:v>18710</c:v>
                </c:pt>
                <c:pt idx="403">
                  <c:v>18888.5</c:v>
                </c:pt>
                <c:pt idx="404">
                  <c:v>19191.8</c:v>
                </c:pt>
                <c:pt idx="405">
                  <c:v>19210.5</c:v>
                </c:pt>
                <c:pt idx="406">
                  <c:v>19301.8</c:v>
                </c:pt>
                <c:pt idx="407">
                  <c:v>19496.3</c:v>
                </c:pt>
                <c:pt idx="408">
                  <c:v>19784.3</c:v>
                </c:pt>
                <c:pt idx="409">
                  <c:v>19990</c:v>
                </c:pt>
                <c:pt idx="410">
                  <c:v>19816</c:v>
                </c:pt>
                <c:pt idx="411">
                  <c:v>19509</c:v>
                </c:pt>
                <c:pt idx="412">
                  <c:v>19394.3</c:v>
                </c:pt>
                <c:pt idx="413">
                  <c:v>19463.3</c:v>
                </c:pt>
                <c:pt idx="414">
                  <c:v>19494</c:v>
                </c:pt>
                <c:pt idx="415">
                  <c:v>19263.5</c:v>
                </c:pt>
                <c:pt idx="416">
                  <c:v>19157.5</c:v>
                </c:pt>
                <c:pt idx="417">
                  <c:v>18935.5</c:v>
                </c:pt>
                <c:pt idx="418">
                  <c:v>18992.5</c:v>
                </c:pt>
                <c:pt idx="419">
                  <c:v>19136.3</c:v>
                </c:pt>
                <c:pt idx="420">
                  <c:v>19261.5</c:v>
                </c:pt>
                <c:pt idx="421">
                  <c:v>19203.3</c:v>
                </c:pt>
                <c:pt idx="422">
                  <c:v>18981.5</c:v>
                </c:pt>
                <c:pt idx="423">
                  <c:v>19045.5</c:v>
                </c:pt>
                <c:pt idx="424">
                  <c:v>19153</c:v>
                </c:pt>
                <c:pt idx="425">
                  <c:v>19110.3</c:v>
                </c:pt>
                <c:pt idx="426">
                  <c:v>19162.3</c:v>
                </c:pt>
                <c:pt idx="427">
                  <c:v>19160.8</c:v>
                </c:pt>
                <c:pt idx="428">
                  <c:v>19055.3</c:v>
                </c:pt>
                <c:pt idx="429">
                  <c:v>19073.5</c:v>
                </c:pt>
                <c:pt idx="430">
                  <c:v>19113.5</c:v>
                </c:pt>
                <c:pt idx="431">
                  <c:v>19189.3</c:v>
                </c:pt>
                <c:pt idx="432">
                  <c:v>19157.8</c:v>
                </c:pt>
                <c:pt idx="433">
                  <c:v>19036.5</c:v>
                </c:pt>
                <c:pt idx="434">
                  <c:v>19058.8</c:v>
                </c:pt>
                <c:pt idx="435">
                  <c:v>19094.5</c:v>
                </c:pt>
                <c:pt idx="436">
                  <c:v>19179</c:v>
                </c:pt>
                <c:pt idx="437">
                  <c:v>19163</c:v>
                </c:pt>
                <c:pt idx="438">
                  <c:v>19118.3</c:v>
                </c:pt>
                <c:pt idx="439">
                  <c:v>19007.5</c:v>
                </c:pt>
                <c:pt idx="440">
                  <c:v>19050.8</c:v>
                </c:pt>
                <c:pt idx="441">
                  <c:v>19254.5</c:v>
                </c:pt>
                <c:pt idx="442">
                  <c:v>19111.8</c:v>
                </c:pt>
                <c:pt idx="443">
                  <c:v>19107</c:v>
                </c:pt>
                <c:pt idx="444">
                  <c:v>19011.5</c:v>
                </c:pt>
                <c:pt idx="445">
                  <c:v>19039</c:v>
                </c:pt>
                <c:pt idx="446">
                  <c:v>19082</c:v>
                </c:pt>
                <c:pt idx="447">
                  <c:v>19184</c:v>
                </c:pt>
                <c:pt idx="448">
                  <c:v>19395.8</c:v>
                </c:pt>
                <c:pt idx="449">
                  <c:v>19355.5</c:v>
                </c:pt>
                <c:pt idx="450">
                  <c:v>19213.3</c:v>
                </c:pt>
                <c:pt idx="451">
                  <c:v>19259.8</c:v>
                </c:pt>
                <c:pt idx="452">
                  <c:v>19367.8</c:v>
                </c:pt>
                <c:pt idx="453">
                  <c:v>19604</c:v>
                </c:pt>
                <c:pt idx="454">
                  <c:v>19741.3</c:v>
                </c:pt>
                <c:pt idx="455">
                  <c:v>19635.8</c:v>
                </c:pt>
                <c:pt idx="456">
                  <c:v>19587</c:v>
                </c:pt>
                <c:pt idx="457">
                  <c:v>19725.5</c:v>
                </c:pt>
                <c:pt idx="458">
                  <c:v>19691</c:v>
                </c:pt>
                <c:pt idx="459">
                  <c:v>19842</c:v>
                </c:pt>
                <c:pt idx="460">
                  <c:v>19831</c:v>
                </c:pt>
                <c:pt idx="461">
                  <c:v>19745.5</c:v>
                </c:pt>
                <c:pt idx="462">
                  <c:v>19757.5</c:v>
                </c:pt>
                <c:pt idx="463">
                  <c:v>19737</c:v>
                </c:pt>
                <c:pt idx="464">
                  <c:v>19891.3</c:v>
                </c:pt>
                <c:pt idx="465">
                  <c:v>20060.8</c:v>
                </c:pt>
                <c:pt idx="466">
                  <c:v>19973.5</c:v>
                </c:pt>
                <c:pt idx="467">
                  <c:v>19819.3</c:v>
                </c:pt>
                <c:pt idx="468">
                  <c:v>19653.3</c:v>
                </c:pt>
                <c:pt idx="469">
                  <c:v>19984.5</c:v>
                </c:pt>
                <c:pt idx="470">
                  <c:v>19996</c:v>
                </c:pt>
                <c:pt idx="471">
                  <c:v>20108.5</c:v>
                </c:pt>
                <c:pt idx="472">
                  <c:v>20220.8</c:v>
                </c:pt>
                <c:pt idx="473">
                  <c:v>20009.3</c:v>
                </c:pt>
                <c:pt idx="474">
                  <c:v>20080</c:v>
                </c:pt>
                <c:pt idx="475">
                  <c:v>20236.3</c:v>
                </c:pt>
                <c:pt idx="476">
                  <c:v>20545.3</c:v>
                </c:pt>
                <c:pt idx="477">
                  <c:v>20604.5</c:v>
                </c:pt>
                <c:pt idx="478">
                  <c:v>20546.5</c:v>
                </c:pt>
                <c:pt idx="479">
                  <c:v>20485</c:v>
                </c:pt>
                <c:pt idx="480">
                  <c:v>20532.8</c:v>
                </c:pt>
                <c:pt idx="481">
                  <c:v>20781.5</c:v>
                </c:pt>
                <c:pt idx="482">
                  <c:v>20905.8</c:v>
                </c:pt>
                <c:pt idx="483">
                  <c:v>20883.5</c:v>
                </c:pt>
                <c:pt idx="484">
                  <c:v>21000</c:v>
                </c:pt>
                <c:pt idx="485">
                  <c:v>20743</c:v>
                </c:pt>
                <c:pt idx="486">
                  <c:v>20778.3</c:v>
                </c:pt>
                <c:pt idx="487">
                  <c:v>20923</c:v>
                </c:pt>
                <c:pt idx="488">
                  <c:v>21138.799999999999</c:v>
                </c:pt>
                <c:pt idx="489">
                  <c:v>21190.799999999999</c:v>
                </c:pt>
                <c:pt idx="490">
                  <c:v>21222.799999999999</c:v>
                </c:pt>
                <c:pt idx="491">
                  <c:v>21105</c:v>
                </c:pt>
                <c:pt idx="492">
                  <c:v>20965</c:v>
                </c:pt>
                <c:pt idx="493">
                  <c:v>21219.3</c:v>
                </c:pt>
                <c:pt idx="494">
                  <c:v>21268.5</c:v>
                </c:pt>
                <c:pt idx="495">
                  <c:v>21440.5</c:v>
                </c:pt>
                <c:pt idx="496">
                  <c:v>21394</c:v>
                </c:pt>
                <c:pt idx="497">
                  <c:v>21359.5</c:v>
                </c:pt>
                <c:pt idx="498">
                  <c:v>21310.5</c:v>
                </c:pt>
                <c:pt idx="499">
                  <c:v>21222.3</c:v>
                </c:pt>
                <c:pt idx="500">
                  <c:v>21261.3</c:v>
                </c:pt>
                <c:pt idx="501">
                  <c:v>21426.799999999999</c:v>
                </c:pt>
                <c:pt idx="502">
                  <c:v>21411.8</c:v>
                </c:pt>
                <c:pt idx="503">
                  <c:v>21377.8</c:v>
                </c:pt>
                <c:pt idx="504">
                  <c:v>21419.5</c:v>
                </c:pt>
                <c:pt idx="505">
                  <c:v>21134.3</c:v>
                </c:pt>
                <c:pt idx="506">
                  <c:v>21303.3</c:v>
                </c:pt>
                <c:pt idx="507">
                  <c:v>21399.5</c:v>
                </c:pt>
                <c:pt idx="508">
                  <c:v>21411.5</c:v>
                </c:pt>
                <c:pt idx="509">
                  <c:v>21338.799999999999</c:v>
                </c:pt>
                <c:pt idx="510">
                  <c:v>21145.5</c:v>
                </c:pt>
                <c:pt idx="511">
                  <c:v>21123.5</c:v>
                </c:pt>
                <c:pt idx="512">
                  <c:v>21169</c:v>
                </c:pt>
                <c:pt idx="513">
                  <c:v>21376</c:v>
                </c:pt>
                <c:pt idx="514">
                  <c:v>21361.8</c:v>
                </c:pt>
                <c:pt idx="515">
                  <c:v>21287</c:v>
                </c:pt>
                <c:pt idx="516">
                  <c:v>21289.8</c:v>
                </c:pt>
                <c:pt idx="517">
                  <c:v>21342</c:v>
                </c:pt>
                <c:pt idx="518">
                  <c:v>21163.5</c:v>
                </c:pt>
                <c:pt idx="519">
                  <c:v>21483.5</c:v>
                </c:pt>
                <c:pt idx="520">
                  <c:v>21505</c:v>
                </c:pt>
                <c:pt idx="521">
                  <c:v>21559.5</c:v>
                </c:pt>
                <c:pt idx="522">
                  <c:v>21479.5</c:v>
                </c:pt>
                <c:pt idx="523">
                  <c:v>21509.5</c:v>
                </c:pt>
                <c:pt idx="524">
                  <c:v>21502.799999999999</c:v>
                </c:pt>
                <c:pt idx="525">
                  <c:v>21788.5</c:v>
                </c:pt>
                <c:pt idx="526">
                  <c:v>21702.5</c:v>
                </c:pt>
                <c:pt idx="527">
                  <c:v>21949.8</c:v>
                </c:pt>
                <c:pt idx="528">
                  <c:v>21926.5</c:v>
                </c:pt>
                <c:pt idx="529">
                  <c:v>21948</c:v>
                </c:pt>
                <c:pt idx="530">
                  <c:v>21791.3</c:v>
                </c:pt>
                <c:pt idx="531">
                  <c:v>21659.8</c:v>
                </c:pt>
                <c:pt idx="532">
                  <c:v>21821</c:v>
                </c:pt>
                <c:pt idx="533">
                  <c:v>21897.5</c:v>
                </c:pt>
                <c:pt idx="534">
                  <c:v>22025.8</c:v>
                </c:pt>
                <c:pt idx="535">
                  <c:v>21970.799999999999</c:v>
                </c:pt>
                <c:pt idx="536">
                  <c:v>21815.8</c:v>
                </c:pt>
                <c:pt idx="537">
                  <c:v>21741.8</c:v>
                </c:pt>
                <c:pt idx="538">
                  <c:v>21829.8</c:v>
                </c:pt>
                <c:pt idx="539">
                  <c:v>21941</c:v>
                </c:pt>
                <c:pt idx="540">
                  <c:v>21926.5</c:v>
                </c:pt>
                <c:pt idx="541">
                  <c:v>21941.5</c:v>
                </c:pt>
                <c:pt idx="542">
                  <c:v>21807.8</c:v>
                </c:pt>
                <c:pt idx="543">
                  <c:v>21805.8</c:v>
                </c:pt>
                <c:pt idx="544">
                  <c:v>21691</c:v>
                </c:pt>
                <c:pt idx="545">
                  <c:v>21770.3</c:v>
                </c:pt>
                <c:pt idx="546">
                  <c:v>21748</c:v>
                </c:pt>
                <c:pt idx="547">
                  <c:v>21757.8</c:v>
                </c:pt>
                <c:pt idx="548">
                  <c:v>21647.3</c:v>
                </c:pt>
                <c:pt idx="549">
                  <c:v>21537</c:v>
                </c:pt>
                <c:pt idx="550">
                  <c:v>21535</c:v>
                </c:pt>
                <c:pt idx="551">
                  <c:v>21309</c:v>
                </c:pt>
                <c:pt idx="552">
                  <c:v>21345.3</c:v>
                </c:pt>
                <c:pt idx="553">
                  <c:v>21288</c:v>
                </c:pt>
                <c:pt idx="554">
                  <c:v>21418.5</c:v>
                </c:pt>
                <c:pt idx="555">
                  <c:v>21381.3</c:v>
                </c:pt>
                <c:pt idx="556">
                  <c:v>21142.5</c:v>
                </c:pt>
                <c:pt idx="557">
                  <c:v>21108</c:v>
                </c:pt>
                <c:pt idx="558">
                  <c:v>21117</c:v>
                </c:pt>
                <c:pt idx="559">
                  <c:v>21200</c:v>
                </c:pt>
                <c:pt idx="560">
                  <c:v>21118</c:v>
                </c:pt>
                <c:pt idx="561">
                  <c:v>21175.8</c:v>
                </c:pt>
                <c:pt idx="562">
                  <c:v>21125.8</c:v>
                </c:pt>
                <c:pt idx="563">
                  <c:v>21025.5</c:v>
                </c:pt>
                <c:pt idx="564">
                  <c:v>21109</c:v>
                </c:pt>
                <c:pt idx="565">
                  <c:v>21034.5</c:v>
                </c:pt>
                <c:pt idx="566">
                  <c:v>21063</c:v>
                </c:pt>
                <c:pt idx="567">
                  <c:v>21142.799999999999</c:v>
                </c:pt>
                <c:pt idx="568">
                  <c:v>21277</c:v>
                </c:pt>
                <c:pt idx="569">
                  <c:v>21300.5</c:v>
                </c:pt>
                <c:pt idx="570">
                  <c:v>21115.5</c:v>
                </c:pt>
                <c:pt idx="571">
                  <c:v>21184.5</c:v>
                </c:pt>
                <c:pt idx="572">
                  <c:v>21170</c:v>
                </c:pt>
                <c:pt idx="573">
                  <c:v>21364</c:v>
                </c:pt>
                <c:pt idx="574">
                  <c:v>21619.3</c:v>
                </c:pt>
                <c:pt idx="575">
                  <c:v>21612.3</c:v>
                </c:pt>
                <c:pt idx="576">
                  <c:v>21626.5</c:v>
                </c:pt>
                <c:pt idx="577">
                  <c:v>21597</c:v>
                </c:pt>
                <c:pt idx="578">
                  <c:v>21592.799999999999</c:v>
                </c:pt>
                <c:pt idx="579">
                  <c:v>21404.799999999999</c:v>
                </c:pt>
                <c:pt idx="580">
                  <c:v>21527.3</c:v>
                </c:pt>
                <c:pt idx="581">
                  <c:v>21454.3</c:v>
                </c:pt>
                <c:pt idx="582">
                  <c:v>21313</c:v>
                </c:pt>
                <c:pt idx="583">
                  <c:v>21286.799999999999</c:v>
                </c:pt>
                <c:pt idx="584">
                  <c:v>21331</c:v>
                </c:pt>
                <c:pt idx="585">
                  <c:v>21327.3</c:v>
                </c:pt>
                <c:pt idx="586">
                  <c:v>21253.3</c:v>
                </c:pt>
                <c:pt idx="587">
                  <c:v>21202.799999999999</c:v>
                </c:pt>
                <c:pt idx="588">
                  <c:v>21046.3</c:v>
                </c:pt>
                <c:pt idx="589">
                  <c:v>21180.5</c:v>
                </c:pt>
                <c:pt idx="590">
                  <c:v>21233</c:v>
                </c:pt>
                <c:pt idx="591">
                  <c:v>21128</c:v>
                </c:pt>
                <c:pt idx="592">
                  <c:v>21140.5</c:v>
                </c:pt>
                <c:pt idx="593">
                  <c:v>21186.3</c:v>
                </c:pt>
                <c:pt idx="594">
                  <c:v>21304.5</c:v>
                </c:pt>
                <c:pt idx="595">
                  <c:v>21270.5</c:v>
                </c:pt>
                <c:pt idx="596">
                  <c:v>21387.3</c:v>
                </c:pt>
                <c:pt idx="597">
                  <c:v>21591.3</c:v>
                </c:pt>
                <c:pt idx="598">
                  <c:v>21562.799999999999</c:v>
                </c:pt>
                <c:pt idx="599">
                  <c:v>21645</c:v>
                </c:pt>
                <c:pt idx="600">
                  <c:v>21606.5</c:v>
                </c:pt>
                <c:pt idx="601">
                  <c:v>21604</c:v>
                </c:pt>
                <c:pt idx="602">
                  <c:v>21417.5</c:v>
                </c:pt>
                <c:pt idx="603">
                  <c:v>21393</c:v>
                </c:pt>
                <c:pt idx="604">
                  <c:v>21297.5</c:v>
                </c:pt>
                <c:pt idx="605">
                  <c:v>21424.799999999999</c:v>
                </c:pt>
                <c:pt idx="606">
                  <c:v>21348.3</c:v>
                </c:pt>
                <c:pt idx="607">
                  <c:v>21406.3</c:v>
                </c:pt>
                <c:pt idx="608">
                  <c:v>21389.5</c:v>
                </c:pt>
                <c:pt idx="609">
                  <c:v>21421.8</c:v>
                </c:pt>
                <c:pt idx="610">
                  <c:v>21319.3</c:v>
                </c:pt>
                <c:pt idx="611">
                  <c:v>21468.799999999999</c:v>
                </c:pt>
                <c:pt idx="612">
                  <c:v>21782.799999999999</c:v>
                </c:pt>
                <c:pt idx="613">
                  <c:v>22318.3</c:v>
                </c:pt>
                <c:pt idx="614">
                  <c:v>23313.5</c:v>
                </c:pt>
                <c:pt idx="615">
                  <c:v>24898.3</c:v>
                </c:pt>
                <c:pt idx="616">
                  <c:v>27820.799999999999</c:v>
                </c:pt>
                <c:pt idx="617">
                  <c:v>31633.5</c:v>
                </c:pt>
                <c:pt idx="618">
                  <c:v>35574.300000000003</c:v>
                </c:pt>
                <c:pt idx="619">
                  <c:v>38408.5</c:v>
                </c:pt>
                <c:pt idx="620">
                  <c:v>41130.300000000003</c:v>
                </c:pt>
                <c:pt idx="621">
                  <c:v>40720.5</c:v>
                </c:pt>
                <c:pt idx="622">
                  <c:v>37425</c:v>
                </c:pt>
                <c:pt idx="623">
                  <c:v>32521.8</c:v>
                </c:pt>
                <c:pt idx="624">
                  <c:v>28367.8</c:v>
                </c:pt>
                <c:pt idx="625">
                  <c:v>25396</c:v>
                </c:pt>
                <c:pt idx="626">
                  <c:v>23612.3</c:v>
                </c:pt>
                <c:pt idx="627">
                  <c:v>22411.5</c:v>
                </c:pt>
                <c:pt idx="628">
                  <c:v>21576.799999999999</c:v>
                </c:pt>
                <c:pt idx="629">
                  <c:v>21087</c:v>
                </c:pt>
                <c:pt idx="630">
                  <c:v>20563.5</c:v>
                </c:pt>
                <c:pt idx="631">
                  <c:v>20284.8</c:v>
                </c:pt>
                <c:pt idx="632">
                  <c:v>19979</c:v>
                </c:pt>
                <c:pt idx="633">
                  <c:v>19761.3</c:v>
                </c:pt>
                <c:pt idx="634">
                  <c:v>19537</c:v>
                </c:pt>
                <c:pt idx="635">
                  <c:v>19261.5</c:v>
                </c:pt>
                <c:pt idx="636">
                  <c:v>19083.3</c:v>
                </c:pt>
                <c:pt idx="637">
                  <c:v>19173.5</c:v>
                </c:pt>
                <c:pt idx="638">
                  <c:v>18865</c:v>
                </c:pt>
                <c:pt idx="639">
                  <c:v>19033.8</c:v>
                </c:pt>
                <c:pt idx="640">
                  <c:v>19071</c:v>
                </c:pt>
                <c:pt idx="641">
                  <c:v>18831.5</c:v>
                </c:pt>
                <c:pt idx="642">
                  <c:v>19031</c:v>
                </c:pt>
                <c:pt idx="643">
                  <c:v>18842.3</c:v>
                </c:pt>
                <c:pt idx="644">
                  <c:v>18515.8</c:v>
                </c:pt>
                <c:pt idx="645">
                  <c:v>18258.5</c:v>
                </c:pt>
                <c:pt idx="646">
                  <c:v>18168.8</c:v>
                </c:pt>
                <c:pt idx="647">
                  <c:v>18115.8</c:v>
                </c:pt>
                <c:pt idx="648">
                  <c:v>17949.8</c:v>
                </c:pt>
                <c:pt idx="649">
                  <c:v>17881.8</c:v>
                </c:pt>
                <c:pt idx="650">
                  <c:v>17742.5</c:v>
                </c:pt>
                <c:pt idx="651">
                  <c:v>17593.8</c:v>
                </c:pt>
                <c:pt idx="652">
                  <c:v>17489.8</c:v>
                </c:pt>
                <c:pt idx="653">
                  <c:v>17434</c:v>
                </c:pt>
                <c:pt idx="654">
                  <c:v>17450</c:v>
                </c:pt>
                <c:pt idx="655">
                  <c:v>17511</c:v>
                </c:pt>
                <c:pt idx="656">
                  <c:v>17514.8</c:v>
                </c:pt>
                <c:pt idx="657">
                  <c:v>17636</c:v>
                </c:pt>
                <c:pt idx="658">
                  <c:v>17370.5</c:v>
                </c:pt>
                <c:pt idx="659">
                  <c:v>17384.8</c:v>
                </c:pt>
                <c:pt idx="660">
                  <c:v>17147.3</c:v>
                </c:pt>
                <c:pt idx="661">
                  <c:v>16887.8</c:v>
                </c:pt>
                <c:pt idx="662">
                  <c:v>16784.5</c:v>
                </c:pt>
                <c:pt idx="663">
                  <c:v>16650.5</c:v>
                </c:pt>
                <c:pt idx="664">
                  <c:v>16600.3</c:v>
                </c:pt>
                <c:pt idx="665">
                  <c:v>16444</c:v>
                </c:pt>
                <c:pt idx="666">
                  <c:v>16274</c:v>
                </c:pt>
                <c:pt idx="667">
                  <c:v>16255.5</c:v>
                </c:pt>
                <c:pt idx="668">
                  <c:v>16198.8</c:v>
                </c:pt>
                <c:pt idx="669">
                  <c:v>16167.5</c:v>
                </c:pt>
                <c:pt idx="670">
                  <c:v>16006.3</c:v>
                </c:pt>
                <c:pt idx="671">
                  <c:v>15960.5</c:v>
                </c:pt>
                <c:pt idx="672">
                  <c:v>15655</c:v>
                </c:pt>
                <c:pt idx="673">
                  <c:v>15417</c:v>
                </c:pt>
                <c:pt idx="674">
                  <c:v>15289.8</c:v>
                </c:pt>
                <c:pt idx="675">
                  <c:v>15302.5</c:v>
                </c:pt>
                <c:pt idx="676">
                  <c:v>15077</c:v>
                </c:pt>
                <c:pt idx="677">
                  <c:v>14982.5</c:v>
                </c:pt>
                <c:pt idx="678">
                  <c:v>15052.5</c:v>
                </c:pt>
                <c:pt idx="679">
                  <c:v>14890</c:v>
                </c:pt>
                <c:pt idx="680">
                  <c:v>14861.5</c:v>
                </c:pt>
                <c:pt idx="681">
                  <c:v>14840.3</c:v>
                </c:pt>
                <c:pt idx="682">
                  <c:v>14786.3</c:v>
                </c:pt>
                <c:pt idx="683">
                  <c:v>14833.8</c:v>
                </c:pt>
                <c:pt idx="684">
                  <c:v>14853.5</c:v>
                </c:pt>
                <c:pt idx="685">
                  <c:v>14792.5</c:v>
                </c:pt>
                <c:pt idx="686">
                  <c:v>14740.3</c:v>
                </c:pt>
                <c:pt idx="687">
                  <c:v>14627.5</c:v>
                </c:pt>
                <c:pt idx="688">
                  <c:v>14530.8</c:v>
                </c:pt>
                <c:pt idx="689">
                  <c:v>14572.8</c:v>
                </c:pt>
                <c:pt idx="690">
                  <c:v>14372.5</c:v>
                </c:pt>
                <c:pt idx="691">
                  <c:v>14522.3</c:v>
                </c:pt>
                <c:pt idx="692">
                  <c:v>14656.5</c:v>
                </c:pt>
                <c:pt idx="693">
                  <c:v>14806</c:v>
                </c:pt>
                <c:pt idx="694">
                  <c:v>14815</c:v>
                </c:pt>
                <c:pt idx="695">
                  <c:v>14968.3</c:v>
                </c:pt>
                <c:pt idx="696">
                  <c:v>15156.8</c:v>
                </c:pt>
                <c:pt idx="697">
                  <c:v>14889</c:v>
                </c:pt>
                <c:pt idx="698">
                  <c:v>14351.3</c:v>
                </c:pt>
                <c:pt idx="699">
                  <c:v>14084.5</c:v>
                </c:pt>
                <c:pt idx="700">
                  <c:v>14065</c:v>
                </c:pt>
                <c:pt idx="701">
                  <c:v>13816</c:v>
                </c:pt>
                <c:pt idx="702">
                  <c:v>13617</c:v>
                </c:pt>
                <c:pt idx="703">
                  <c:v>13393</c:v>
                </c:pt>
                <c:pt idx="704">
                  <c:v>13476.3</c:v>
                </c:pt>
                <c:pt idx="705">
                  <c:v>13346</c:v>
                </c:pt>
                <c:pt idx="706">
                  <c:v>13442.3</c:v>
                </c:pt>
                <c:pt idx="707">
                  <c:v>13315</c:v>
                </c:pt>
                <c:pt idx="708">
                  <c:v>13377.5</c:v>
                </c:pt>
                <c:pt idx="709">
                  <c:v>13464</c:v>
                </c:pt>
                <c:pt idx="710">
                  <c:v>13530</c:v>
                </c:pt>
                <c:pt idx="711">
                  <c:v>13662.8</c:v>
                </c:pt>
                <c:pt idx="712">
                  <c:v>14235</c:v>
                </c:pt>
                <c:pt idx="713">
                  <c:v>14770.3</c:v>
                </c:pt>
                <c:pt idx="714">
                  <c:v>14897</c:v>
                </c:pt>
                <c:pt idx="715">
                  <c:v>14483.8</c:v>
                </c:pt>
                <c:pt idx="716">
                  <c:v>14082.8</c:v>
                </c:pt>
                <c:pt idx="717">
                  <c:v>13943.5</c:v>
                </c:pt>
                <c:pt idx="718">
                  <c:v>14400.8</c:v>
                </c:pt>
                <c:pt idx="719">
                  <c:v>15088</c:v>
                </c:pt>
                <c:pt idx="720">
                  <c:v>15443.5</c:v>
                </c:pt>
                <c:pt idx="721">
                  <c:v>15184</c:v>
                </c:pt>
                <c:pt idx="722">
                  <c:v>14698.3</c:v>
                </c:pt>
                <c:pt idx="723">
                  <c:v>14390.8</c:v>
                </c:pt>
                <c:pt idx="724">
                  <c:v>14270</c:v>
                </c:pt>
                <c:pt idx="725">
                  <c:v>14701.8</c:v>
                </c:pt>
                <c:pt idx="726">
                  <c:v>15397.3</c:v>
                </c:pt>
                <c:pt idx="727">
                  <c:v>16544.5</c:v>
                </c:pt>
                <c:pt idx="728">
                  <c:v>19219.8</c:v>
                </c:pt>
                <c:pt idx="729">
                  <c:v>23893</c:v>
                </c:pt>
                <c:pt idx="730">
                  <c:v>28414.799999999999</c:v>
                </c:pt>
                <c:pt idx="731">
                  <c:v>28019.5</c:v>
                </c:pt>
                <c:pt idx="732">
                  <c:v>23411.8</c:v>
                </c:pt>
                <c:pt idx="733">
                  <c:v>19213.8</c:v>
                </c:pt>
                <c:pt idx="734">
                  <c:v>16563</c:v>
                </c:pt>
                <c:pt idx="735">
                  <c:v>15150</c:v>
                </c:pt>
                <c:pt idx="736">
                  <c:v>13964.8</c:v>
                </c:pt>
                <c:pt idx="737">
                  <c:v>13240.8</c:v>
                </c:pt>
                <c:pt idx="738">
                  <c:v>12768.8</c:v>
                </c:pt>
                <c:pt idx="739">
                  <c:v>12383</c:v>
                </c:pt>
                <c:pt idx="740">
                  <c:v>12085.3</c:v>
                </c:pt>
                <c:pt idx="741">
                  <c:v>11561.8</c:v>
                </c:pt>
                <c:pt idx="742">
                  <c:v>11322.5</c:v>
                </c:pt>
                <c:pt idx="743">
                  <c:v>11007.8</c:v>
                </c:pt>
                <c:pt idx="744">
                  <c:v>10797</c:v>
                </c:pt>
                <c:pt idx="745">
                  <c:v>10595.5</c:v>
                </c:pt>
                <c:pt idx="746">
                  <c:v>10425.299999999999</c:v>
                </c:pt>
                <c:pt idx="747">
                  <c:v>10284.299999999999</c:v>
                </c:pt>
                <c:pt idx="748">
                  <c:v>10219</c:v>
                </c:pt>
                <c:pt idx="749">
                  <c:v>10006.799999999999</c:v>
                </c:pt>
                <c:pt idx="750">
                  <c:v>9917</c:v>
                </c:pt>
                <c:pt idx="751">
                  <c:v>9843.25</c:v>
                </c:pt>
                <c:pt idx="752">
                  <c:v>9685.75</c:v>
                </c:pt>
                <c:pt idx="753">
                  <c:v>9586.75</c:v>
                </c:pt>
                <c:pt idx="754">
                  <c:v>9541</c:v>
                </c:pt>
                <c:pt idx="755">
                  <c:v>9562</c:v>
                </c:pt>
                <c:pt idx="756">
                  <c:v>9387.25</c:v>
                </c:pt>
                <c:pt idx="757">
                  <c:v>9428.5</c:v>
                </c:pt>
                <c:pt idx="758">
                  <c:v>9399.75</c:v>
                </c:pt>
                <c:pt idx="759">
                  <c:v>9461.25</c:v>
                </c:pt>
                <c:pt idx="760">
                  <c:v>9295.75</c:v>
                </c:pt>
                <c:pt idx="761">
                  <c:v>9278.5</c:v>
                </c:pt>
                <c:pt idx="762">
                  <c:v>9298.5</c:v>
                </c:pt>
                <c:pt idx="763">
                  <c:v>9227.5</c:v>
                </c:pt>
                <c:pt idx="764">
                  <c:v>9252.75</c:v>
                </c:pt>
                <c:pt idx="765">
                  <c:v>9260.25</c:v>
                </c:pt>
                <c:pt idx="766">
                  <c:v>9279.5</c:v>
                </c:pt>
                <c:pt idx="767">
                  <c:v>9364.75</c:v>
                </c:pt>
                <c:pt idx="768">
                  <c:v>9607</c:v>
                </c:pt>
                <c:pt idx="769">
                  <c:v>9884.25</c:v>
                </c:pt>
                <c:pt idx="770">
                  <c:v>10307.5</c:v>
                </c:pt>
                <c:pt idx="771">
                  <c:v>10706.8</c:v>
                </c:pt>
                <c:pt idx="772">
                  <c:v>11036.5</c:v>
                </c:pt>
                <c:pt idx="773">
                  <c:v>11392.5</c:v>
                </c:pt>
                <c:pt idx="774">
                  <c:v>12112.3</c:v>
                </c:pt>
                <c:pt idx="775">
                  <c:v>12078.3</c:v>
                </c:pt>
                <c:pt idx="776">
                  <c:v>11261</c:v>
                </c:pt>
                <c:pt idx="777">
                  <c:v>10373</c:v>
                </c:pt>
                <c:pt idx="778">
                  <c:v>9566.5</c:v>
                </c:pt>
                <c:pt idx="779">
                  <c:v>9022</c:v>
                </c:pt>
                <c:pt idx="780">
                  <c:v>8700</c:v>
                </c:pt>
                <c:pt idx="781">
                  <c:v>8325.25</c:v>
                </c:pt>
                <c:pt idx="782">
                  <c:v>8144.25</c:v>
                </c:pt>
                <c:pt idx="783">
                  <c:v>8072</c:v>
                </c:pt>
                <c:pt idx="784">
                  <c:v>7846.5</c:v>
                </c:pt>
                <c:pt idx="785">
                  <c:v>7784</c:v>
                </c:pt>
                <c:pt idx="786">
                  <c:v>7652</c:v>
                </c:pt>
                <c:pt idx="787">
                  <c:v>7596</c:v>
                </c:pt>
                <c:pt idx="788">
                  <c:v>7528</c:v>
                </c:pt>
                <c:pt idx="789">
                  <c:v>7361.5</c:v>
                </c:pt>
                <c:pt idx="790">
                  <c:v>7307</c:v>
                </c:pt>
                <c:pt idx="791">
                  <c:v>7128</c:v>
                </c:pt>
                <c:pt idx="792">
                  <c:v>7149</c:v>
                </c:pt>
                <c:pt idx="793">
                  <c:v>7021</c:v>
                </c:pt>
                <c:pt idx="794">
                  <c:v>6962.25</c:v>
                </c:pt>
                <c:pt idx="795">
                  <c:v>6909.25</c:v>
                </c:pt>
                <c:pt idx="796">
                  <c:v>6915.5</c:v>
                </c:pt>
                <c:pt idx="797">
                  <c:v>6793.5</c:v>
                </c:pt>
                <c:pt idx="798">
                  <c:v>6760.25</c:v>
                </c:pt>
                <c:pt idx="799">
                  <c:v>6792.5</c:v>
                </c:pt>
                <c:pt idx="800">
                  <c:v>6728</c:v>
                </c:pt>
                <c:pt idx="801">
                  <c:v>6653.75</c:v>
                </c:pt>
                <c:pt idx="802">
                  <c:v>6537.25</c:v>
                </c:pt>
                <c:pt idx="803">
                  <c:v>6640.75</c:v>
                </c:pt>
                <c:pt idx="804">
                  <c:v>6572.75</c:v>
                </c:pt>
                <c:pt idx="805">
                  <c:v>6527.5</c:v>
                </c:pt>
                <c:pt idx="806">
                  <c:v>6513.75</c:v>
                </c:pt>
                <c:pt idx="807">
                  <c:v>6402.5</c:v>
                </c:pt>
                <c:pt idx="808">
                  <c:v>6532</c:v>
                </c:pt>
                <c:pt idx="809">
                  <c:v>6479.75</c:v>
                </c:pt>
                <c:pt idx="810">
                  <c:v>6483.75</c:v>
                </c:pt>
                <c:pt idx="811">
                  <c:v>6451.75</c:v>
                </c:pt>
                <c:pt idx="812">
                  <c:v>6384.75</c:v>
                </c:pt>
                <c:pt idx="813">
                  <c:v>6480.25</c:v>
                </c:pt>
                <c:pt idx="814">
                  <c:v>6509.5</c:v>
                </c:pt>
                <c:pt idx="815">
                  <c:v>6628.25</c:v>
                </c:pt>
                <c:pt idx="816">
                  <c:v>6545.5</c:v>
                </c:pt>
                <c:pt idx="817">
                  <c:v>6378.5</c:v>
                </c:pt>
                <c:pt idx="818">
                  <c:v>6222.5</c:v>
                </c:pt>
                <c:pt idx="819">
                  <c:v>6172.75</c:v>
                </c:pt>
                <c:pt idx="820">
                  <c:v>6139.75</c:v>
                </c:pt>
                <c:pt idx="821">
                  <c:v>5949.75</c:v>
                </c:pt>
                <c:pt idx="822">
                  <c:v>5970.25</c:v>
                </c:pt>
                <c:pt idx="823">
                  <c:v>5895.25</c:v>
                </c:pt>
                <c:pt idx="824">
                  <c:v>5820</c:v>
                </c:pt>
                <c:pt idx="825">
                  <c:v>5789</c:v>
                </c:pt>
                <c:pt idx="826">
                  <c:v>5807</c:v>
                </c:pt>
                <c:pt idx="827">
                  <c:v>5779.25</c:v>
                </c:pt>
                <c:pt idx="828">
                  <c:v>5723.5</c:v>
                </c:pt>
                <c:pt idx="829">
                  <c:v>5650.75</c:v>
                </c:pt>
                <c:pt idx="830">
                  <c:v>5639.75</c:v>
                </c:pt>
                <c:pt idx="831">
                  <c:v>5660.25</c:v>
                </c:pt>
                <c:pt idx="832">
                  <c:v>5563</c:v>
                </c:pt>
                <c:pt idx="833">
                  <c:v>5649</c:v>
                </c:pt>
                <c:pt idx="834">
                  <c:v>5609</c:v>
                </c:pt>
                <c:pt idx="835">
                  <c:v>5514.25</c:v>
                </c:pt>
                <c:pt idx="836">
                  <c:v>5535.25</c:v>
                </c:pt>
                <c:pt idx="837">
                  <c:v>5570.5</c:v>
                </c:pt>
                <c:pt idx="838">
                  <c:v>5583.25</c:v>
                </c:pt>
                <c:pt idx="839">
                  <c:v>5511.25</c:v>
                </c:pt>
                <c:pt idx="840">
                  <c:v>5489.25</c:v>
                </c:pt>
                <c:pt idx="841">
                  <c:v>5446.5</c:v>
                </c:pt>
                <c:pt idx="842">
                  <c:v>5447.5</c:v>
                </c:pt>
                <c:pt idx="843">
                  <c:v>5358.5</c:v>
                </c:pt>
                <c:pt idx="844">
                  <c:v>5386.5</c:v>
                </c:pt>
                <c:pt idx="845">
                  <c:v>5299.75</c:v>
                </c:pt>
                <c:pt idx="846">
                  <c:v>5240.5</c:v>
                </c:pt>
                <c:pt idx="847">
                  <c:v>5276.5</c:v>
                </c:pt>
                <c:pt idx="848">
                  <c:v>5218.5</c:v>
                </c:pt>
                <c:pt idx="849">
                  <c:v>5214.25</c:v>
                </c:pt>
                <c:pt idx="850">
                  <c:v>5150.75</c:v>
                </c:pt>
                <c:pt idx="851">
                  <c:v>5072.25</c:v>
                </c:pt>
                <c:pt idx="852">
                  <c:v>5125.75</c:v>
                </c:pt>
                <c:pt idx="853">
                  <c:v>5074</c:v>
                </c:pt>
                <c:pt idx="854">
                  <c:v>4999</c:v>
                </c:pt>
                <c:pt idx="855">
                  <c:v>5012</c:v>
                </c:pt>
                <c:pt idx="856">
                  <c:v>4978.75</c:v>
                </c:pt>
                <c:pt idx="857">
                  <c:v>4947.5</c:v>
                </c:pt>
                <c:pt idx="858">
                  <c:v>4917.75</c:v>
                </c:pt>
                <c:pt idx="859">
                  <c:v>4923.25</c:v>
                </c:pt>
                <c:pt idx="860">
                  <c:v>4911</c:v>
                </c:pt>
                <c:pt idx="861">
                  <c:v>4850</c:v>
                </c:pt>
                <c:pt idx="862">
                  <c:v>4782.25</c:v>
                </c:pt>
                <c:pt idx="863">
                  <c:v>4742.75</c:v>
                </c:pt>
                <c:pt idx="864">
                  <c:v>4712.5</c:v>
                </c:pt>
                <c:pt idx="865">
                  <c:v>4724</c:v>
                </c:pt>
                <c:pt idx="866">
                  <c:v>4628</c:v>
                </c:pt>
                <c:pt idx="867">
                  <c:v>4652.25</c:v>
                </c:pt>
                <c:pt idx="868">
                  <c:v>4639.5</c:v>
                </c:pt>
                <c:pt idx="869">
                  <c:v>4627.5</c:v>
                </c:pt>
                <c:pt idx="870">
                  <c:v>4597.75</c:v>
                </c:pt>
                <c:pt idx="871">
                  <c:v>4636.5</c:v>
                </c:pt>
                <c:pt idx="872">
                  <c:v>4535</c:v>
                </c:pt>
                <c:pt idx="873">
                  <c:v>4633.5</c:v>
                </c:pt>
                <c:pt idx="874">
                  <c:v>4541.25</c:v>
                </c:pt>
                <c:pt idx="875">
                  <c:v>4637.5</c:v>
                </c:pt>
                <c:pt idx="876">
                  <c:v>4601</c:v>
                </c:pt>
                <c:pt idx="877">
                  <c:v>4582.5</c:v>
                </c:pt>
                <c:pt idx="878">
                  <c:v>4617.75</c:v>
                </c:pt>
                <c:pt idx="879">
                  <c:v>4562.75</c:v>
                </c:pt>
                <c:pt idx="880">
                  <c:v>4541.25</c:v>
                </c:pt>
                <c:pt idx="881">
                  <c:v>4496.5</c:v>
                </c:pt>
                <c:pt idx="882">
                  <c:v>4458</c:v>
                </c:pt>
                <c:pt idx="883">
                  <c:v>4515.5</c:v>
                </c:pt>
                <c:pt idx="884">
                  <c:v>4460.5</c:v>
                </c:pt>
                <c:pt idx="885">
                  <c:v>4489.25</c:v>
                </c:pt>
                <c:pt idx="886">
                  <c:v>4468.75</c:v>
                </c:pt>
                <c:pt idx="887">
                  <c:v>4441.25</c:v>
                </c:pt>
                <c:pt idx="888">
                  <c:v>4427.5</c:v>
                </c:pt>
                <c:pt idx="889">
                  <c:v>4421.75</c:v>
                </c:pt>
                <c:pt idx="890">
                  <c:v>4344.75</c:v>
                </c:pt>
                <c:pt idx="891">
                  <c:v>4360.25</c:v>
                </c:pt>
                <c:pt idx="892">
                  <c:v>4277.75</c:v>
                </c:pt>
                <c:pt idx="893">
                  <c:v>4283</c:v>
                </c:pt>
                <c:pt idx="894">
                  <c:v>4282.75</c:v>
                </c:pt>
                <c:pt idx="895">
                  <c:v>4255.5</c:v>
                </c:pt>
                <c:pt idx="896">
                  <c:v>4236</c:v>
                </c:pt>
                <c:pt idx="897">
                  <c:v>4196</c:v>
                </c:pt>
                <c:pt idx="898">
                  <c:v>4123.5</c:v>
                </c:pt>
                <c:pt idx="899">
                  <c:v>4149</c:v>
                </c:pt>
                <c:pt idx="900">
                  <c:v>4133</c:v>
                </c:pt>
                <c:pt idx="901">
                  <c:v>4104.5</c:v>
                </c:pt>
                <c:pt idx="902">
                  <c:v>4088.25</c:v>
                </c:pt>
                <c:pt idx="903">
                  <c:v>4104</c:v>
                </c:pt>
                <c:pt idx="904">
                  <c:v>4073.25</c:v>
                </c:pt>
                <c:pt idx="905">
                  <c:v>4020.25</c:v>
                </c:pt>
                <c:pt idx="906">
                  <c:v>4052.5</c:v>
                </c:pt>
                <c:pt idx="907">
                  <c:v>4029</c:v>
                </c:pt>
                <c:pt idx="908">
                  <c:v>4001.25</c:v>
                </c:pt>
                <c:pt idx="909">
                  <c:v>4034.75</c:v>
                </c:pt>
                <c:pt idx="910">
                  <c:v>4016.25</c:v>
                </c:pt>
                <c:pt idx="911">
                  <c:v>3944.25</c:v>
                </c:pt>
                <c:pt idx="912">
                  <c:v>3956.5</c:v>
                </c:pt>
                <c:pt idx="913">
                  <c:v>3924</c:v>
                </c:pt>
                <c:pt idx="914">
                  <c:v>3899.5</c:v>
                </c:pt>
                <c:pt idx="915">
                  <c:v>3900.25</c:v>
                </c:pt>
                <c:pt idx="916">
                  <c:v>3951.75</c:v>
                </c:pt>
                <c:pt idx="917">
                  <c:v>3840</c:v>
                </c:pt>
                <c:pt idx="918">
                  <c:v>3830</c:v>
                </c:pt>
                <c:pt idx="919">
                  <c:v>3798</c:v>
                </c:pt>
                <c:pt idx="920">
                  <c:v>3798</c:v>
                </c:pt>
                <c:pt idx="921">
                  <c:v>3769.5</c:v>
                </c:pt>
                <c:pt idx="922">
                  <c:v>3750.25</c:v>
                </c:pt>
                <c:pt idx="923">
                  <c:v>3810.75</c:v>
                </c:pt>
                <c:pt idx="924">
                  <c:v>3738.5</c:v>
                </c:pt>
                <c:pt idx="925">
                  <c:v>3736</c:v>
                </c:pt>
                <c:pt idx="926">
                  <c:v>3787</c:v>
                </c:pt>
                <c:pt idx="927">
                  <c:v>3688.75</c:v>
                </c:pt>
                <c:pt idx="928">
                  <c:v>3717.25</c:v>
                </c:pt>
                <c:pt idx="929">
                  <c:v>3700.5</c:v>
                </c:pt>
                <c:pt idx="930">
                  <c:v>3592.5</c:v>
                </c:pt>
                <c:pt idx="931">
                  <c:v>3646.25</c:v>
                </c:pt>
                <c:pt idx="932">
                  <c:v>3607.5</c:v>
                </c:pt>
                <c:pt idx="933">
                  <c:v>3597.75</c:v>
                </c:pt>
                <c:pt idx="934">
                  <c:v>3539.75</c:v>
                </c:pt>
                <c:pt idx="935">
                  <c:v>3587.5</c:v>
                </c:pt>
                <c:pt idx="936">
                  <c:v>3551</c:v>
                </c:pt>
                <c:pt idx="937">
                  <c:v>3550.75</c:v>
                </c:pt>
                <c:pt idx="938">
                  <c:v>3497.75</c:v>
                </c:pt>
                <c:pt idx="939">
                  <c:v>3487</c:v>
                </c:pt>
                <c:pt idx="940">
                  <c:v>3446.75</c:v>
                </c:pt>
                <c:pt idx="941">
                  <c:v>3470.25</c:v>
                </c:pt>
                <c:pt idx="942">
                  <c:v>3429.5</c:v>
                </c:pt>
                <c:pt idx="943">
                  <c:v>3380.75</c:v>
                </c:pt>
                <c:pt idx="944">
                  <c:v>3341</c:v>
                </c:pt>
                <c:pt idx="945">
                  <c:v>3351</c:v>
                </c:pt>
                <c:pt idx="946">
                  <c:v>3289.75</c:v>
                </c:pt>
                <c:pt idx="947">
                  <c:v>3223.5</c:v>
                </c:pt>
                <c:pt idx="948">
                  <c:v>3222.75</c:v>
                </c:pt>
                <c:pt idx="949">
                  <c:v>3199.25</c:v>
                </c:pt>
                <c:pt idx="950">
                  <c:v>3182.25</c:v>
                </c:pt>
                <c:pt idx="951">
                  <c:v>3149</c:v>
                </c:pt>
                <c:pt idx="952">
                  <c:v>3149</c:v>
                </c:pt>
                <c:pt idx="953">
                  <c:v>3154.75</c:v>
                </c:pt>
                <c:pt idx="954">
                  <c:v>3121.25</c:v>
                </c:pt>
                <c:pt idx="955">
                  <c:v>3122.75</c:v>
                </c:pt>
                <c:pt idx="956">
                  <c:v>3125.25</c:v>
                </c:pt>
                <c:pt idx="957">
                  <c:v>3113</c:v>
                </c:pt>
                <c:pt idx="958">
                  <c:v>3064.25</c:v>
                </c:pt>
                <c:pt idx="959">
                  <c:v>3106.5</c:v>
                </c:pt>
                <c:pt idx="960">
                  <c:v>3050.5</c:v>
                </c:pt>
                <c:pt idx="961">
                  <c:v>3031.75</c:v>
                </c:pt>
                <c:pt idx="962">
                  <c:v>3018.5</c:v>
                </c:pt>
                <c:pt idx="963">
                  <c:v>3020</c:v>
                </c:pt>
                <c:pt idx="964">
                  <c:v>3013.5</c:v>
                </c:pt>
                <c:pt idx="965">
                  <c:v>2944.25</c:v>
                </c:pt>
                <c:pt idx="966">
                  <c:v>2918.5</c:v>
                </c:pt>
                <c:pt idx="967">
                  <c:v>2915</c:v>
                </c:pt>
                <c:pt idx="968">
                  <c:v>2855.25</c:v>
                </c:pt>
                <c:pt idx="969">
                  <c:v>2871.5</c:v>
                </c:pt>
                <c:pt idx="970">
                  <c:v>2858</c:v>
                </c:pt>
                <c:pt idx="971">
                  <c:v>2848</c:v>
                </c:pt>
                <c:pt idx="972">
                  <c:v>2840</c:v>
                </c:pt>
                <c:pt idx="973">
                  <c:v>2804.75</c:v>
                </c:pt>
                <c:pt idx="974">
                  <c:v>2826.75</c:v>
                </c:pt>
                <c:pt idx="975">
                  <c:v>2759.75</c:v>
                </c:pt>
                <c:pt idx="976">
                  <c:v>2700</c:v>
                </c:pt>
                <c:pt idx="977">
                  <c:v>2776</c:v>
                </c:pt>
                <c:pt idx="978">
                  <c:v>2794.75</c:v>
                </c:pt>
                <c:pt idx="979">
                  <c:v>2794.75</c:v>
                </c:pt>
                <c:pt idx="980">
                  <c:v>2805.5</c:v>
                </c:pt>
                <c:pt idx="981">
                  <c:v>2736</c:v>
                </c:pt>
                <c:pt idx="982">
                  <c:v>2670.5</c:v>
                </c:pt>
                <c:pt idx="983">
                  <c:v>2653.5</c:v>
                </c:pt>
                <c:pt idx="984">
                  <c:v>2668.25</c:v>
                </c:pt>
                <c:pt idx="985">
                  <c:v>2605.25</c:v>
                </c:pt>
                <c:pt idx="986">
                  <c:v>2586.5</c:v>
                </c:pt>
                <c:pt idx="987">
                  <c:v>2622.5</c:v>
                </c:pt>
                <c:pt idx="988">
                  <c:v>2600.5</c:v>
                </c:pt>
                <c:pt idx="989">
                  <c:v>2531.5</c:v>
                </c:pt>
                <c:pt idx="990">
                  <c:v>2577.25</c:v>
                </c:pt>
                <c:pt idx="991">
                  <c:v>2547.25</c:v>
                </c:pt>
                <c:pt idx="992">
                  <c:v>2543.75</c:v>
                </c:pt>
                <c:pt idx="993">
                  <c:v>2497</c:v>
                </c:pt>
                <c:pt idx="994">
                  <c:v>2485</c:v>
                </c:pt>
                <c:pt idx="995">
                  <c:v>2454.25</c:v>
                </c:pt>
                <c:pt idx="996">
                  <c:v>2406.5</c:v>
                </c:pt>
                <c:pt idx="997">
                  <c:v>2362.25</c:v>
                </c:pt>
                <c:pt idx="998">
                  <c:v>2311.5</c:v>
                </c:pt>
                <c:pt idx="999">
                  <c:v>2358.75</c:v>
                </c:pt>
                <c:pt idx="1000">
                  <c:v>2316</c:v>
                </c:pt>
                <c:pt idx="1001">
                  <c:v>2307.25</c:v>
                </c:pt>
                <c:pt idx="1002">
                  <c:v>2203</c:v>
                </c:pt>
                <c:pt idx="1003">
                  <c:v>2297.75</c:v>
                </c:pt>
                <c:pt idx="1004">
                  <c:v>2224</c:v>
                </c:pt>
                <c:pt idx="1005">
                  <c:v>2262.75</c:v>
                </c:pt>
                <c:pt idx="1006">
                  <c:v>2222</c:v>
                </c:pt>
                <c:pt idx="1007">
                  <c:v>2244.75</c:v>
                </c:pt>
                <c:pt idx="1008">
                  <c:v>2214.75</c:v>
                </c:pt>
                <c:pt idx="1009">
                  <c:v>2195.5</c:v>
                </c:pt>
                <c:pt idx="1010">
                  <c:v>2178.25</c:v>
                </c:pt>
                <c:pt idx="1011">
                  <c:v>2161.75</c:v>
                </c:pt>
                <c:pt idx="1012">
                  <c:v>2163</c:v>
                </c:pt>
                <c:pt idx="1013">
                  <c:v>2131.5</c:v>
                </c:pt>
                <c:pt idx="1014">
                  <c:v>2183.25</c:v>
                </c:pt>
                <c:pt idx="1015">
                  <c:v>2147.75</c:v>
                </c:pt>
                <c:pt idx="1016">
                  <c:v>2186.25</c:v>
                </c:pt>
                <c:pt idx="1017">
                  <c:v>2148.5</c:v>
                </c:pt>
                <c:pt idx="1018">
                  <c:v>2166.25</c:v>
                </c:pt>
                <c:pt idx="1019">
                  <c:v>2171.75</c:v>
                </c:pt>
                <c:pt idx="1020">
                  <c:v>2156.75</c:v>
                </c:pt>
                <c:pt idx="1021">
                  <c:v>2110</c:v>
                </c:pt>
                <c:pt idx="1022">
                  <c:v>2069.5</c:v>
                </c:pt>
                <c:pt idx="1023">
                  <c:v>2020.25</c:v>
                </c:pt>
              </c:numCache>
            </c:numRef>
          </c:yVal>
          <c:smooth val="0"/>
          <c:extLst>
            <c:ext xmlns:c16="http://schemas.microsoft.com/office/drawing/2014/chart" uri="{C3380CC4-5D6E-409C-BE32-E72D297353CC}">
              <c16:uniqueId val="{00000000-C08E-44B8-8CF0-34D165864CFA}"/>
            </c:ext>
          </c:extLst>
        </c:ser>
        <c:dLbls>
          <c:showLegendKey val="0"/>
          <c:showVal val="0"/>
          <c:showCatName val="0"/>
          <c:showSerName val="0"/>
          <c:showPercent val="0"/>
          <c:showBubbleSize val="0"/>
        </c:dLbls>
        <c:axId val="332645664"/>
        <c:axId val="332645992"/>
      </c:scatterChart>
      <c:valAx>
        <c:axId val="332645664"/>
        <c:scaling>
          <c:orientation val="minMax"/>
          <c:max val="1600"/>
          <c:min val="60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2645992"/>
        <c:crosses val="autoZero"/>
        <c:crossBetween val="midCat"/>
      </c:valAx>
      <c:valAx>
        <c:axId val="3326459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264566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Sheet1!$E$1</c:f>
              <c:strCache>
                <c:ptCount val="1"/>
              </c:strCache>
            </c:strRef>
          </c:tx>
          <c:spPr>
            <a:ln w="19050" cap="rnd">
              <a:solidFill>
                <a:schemeClr val="accent1"/>
              </a:solidFill>
              <a:round/>
            </a:ln>
            <a:effectLst/>
          </c:spPr>
          <c:marker>
            <c:symbol val="none"/>
          </c:marker>
          <c:xVal>
            <c:numRef>
              <c:f>Sheet1!$A$3:$A$1026</c:f>
              <c:numCache>
                <c:formatCode>General</c:formatCode>
                <c:ptCount val="1024"/>
                <c:pt idx="0">
                  <c:v>3278.74</c:v>
                </c:pt>
                <c:pt idx="1">
                  <c:v>3276.18</c:v>
                </c:pt>
                <c:pt idx="2">
                  <c:v>3273.61</c:v>
                </c:pt>
                <c:pt idx="3">
                  <c:v>3271.05</c:v>
                </c:pt>
                <c:pt idx="4">
                  <c:v>3268.49</c:v>
                </c:pt>
                <c:pt idx="5">
                  <c:v>3265.92</c:v>
                </c:pt>
                <c:pt idx="6">
                  <c:v>3263.36</c:v>
                </c:pt>
                <c:pt idx="7">
                  <c:v>3260.79</c:v>
                </c:pt>
                <c:pt idx="8">
                  <c:v>3258.22</c:v>
                </c:pt>
                <c:pt idx="9">
                  <c:v>3255.66</c:v>
                </c:pt>
                <c:pt idx="10">
                  <c:v>3253.09</c:v>
                </c:pt>
                <c:pt idx="11">
                  <c:v>3250.52</c:v>
                </c:pt>
                <c:pt idx="12">
                  <c:v>3247.95</c:v>
                </c:pt>
                <c:pt idx="13">
                  <c:v>3245.38</c:v>
                </c:pt>
                <c:pt idx="14">
                  <c:v>3242.8</c:v>
                </c:pt>
                <c:pt idx="15">
                  <c:v>3240.23</c:v>
                </c:pt>
                <c:pt idx="16">
                  <c:v>3237.66</c:v>
                </c:pt>
                <c:pt idx="17">
                  <c:v>3235.08</c:v>
                </c:pt>
                <c:pt idx="18">
                  <c:v>3232.51</c:v>
                </c:pt>
                <c:pt idx="19">
                  <c:v>3229.93</c:v>
                </c:pt>
                <c:pt idx="20">
                  <c:v>3227.35</c:v>
                </c:pt>
                <c:pt idx="21">
                  <c:v>3224.77</c:v>
                </c:pt>
                <c:pt idx="22">
                  <c:v>3222.19</c:v>
                </c:pt>
                <c:pt idx="23">
                  <c:v>3219.61</c:v>
                </c:pt>
                <c:pt idx="24">
                  <c:v>3217.03</c:v>
                </c:pt>
                <c:pt idx="25">
                  <c:v>3214.45</c:v>
                </c:pt>
                <c:pt idx="26">
                  <c:v>3211.87</c:v>
                </c:pt>
                <c:pt idx="27">
                  <c:v>3209.28</c:v>
                </c:pt>
                <c:pt idx="28">
                  <c:v>3206.7</c:v>
                </c:pt>
                <c:pt idx="29">
                  <c:v>3204.12</c:v>
                </c:pt>
                <c:pt idx="30">
                  <c:v>3201.53</c:v>
                </c:pt>
                <c:pt idx="31">
                  <c:v>3198.94</c:v>
                </c:pt>
                <c:pt idx="32">
                  <c:v>3196.35</c:v>
                </c:pt>
                <c:pt idx="33">
                  <c:v>3193.77</c:v>
                </c:pt>
                <c:pt idx="34">
                  <c:v>3191.18</c:v>
                </c:pt>
                <c:pt idx="35">
                  <c:v>3188.58</c:v>
                </c:pt>
                <c:pt idx="36">
                  <c:v>3185.99</c:v>
                </c:pt>
                <c:pt idx="37">
                  <c:v>3183.4</c:v>
                </c:pt>
                <c:pt idx="38">
                  <c:v>3180.81</c:v>
                </c:pt>
                <c:pt idx="39">
                  <c:v>3178.21</c:v>
                </c:pt>
                <c:pt idx="40">
                  <c:v>3175.62</c:v>
                </c:pt>
                <c:pt idx="41">
                  <c:v>3173.02</c:v>
                </c:pt>
                <c:pt idx="42">
                  <c:v>3170.43</c:v>
                </c:pt>
                <c:pt idx="43">
                  <c:v>3167.83</c:v>
                </c:pt>
                <c:pt idx="44">
                  <c:v>3165.23</c:v>
                </c:pt>
                <c:pt idx="45">
                  <c:v>3162.63</c:v>
                </c:pt>
                <c:pt idx="46">
                  <c:v>3160.03</c:v>
                </c:pt>
                <c:pt idx="47">
                  <c:v>3157.43</c:v>
                </c:pt>
                <c:pt idx="48">
                  <c:v>3154.83</c:v>
                </c:pt>
                <c:pt idx="49">
                  <c:v>3152.22</c:v>
                </c:pt>
                <c:pt idx="50">
                  <c:v>3149.62</c:v>
                </c:pt>
                <c:pt idx="51">
                  <c:v>3147.01</c:v>
                </c:pt>
                <c:pt idx="52">
                  <c:v>3144.41</c:v>
                </c:pt>
                <c:pt idx="53">
                  <c:v>3141.8</c:v>
                </c:pt>
                <c:pt idx="54">
                  <c:v>3139.2</c:v>
                </c:pt>
                <c:pt idx="55">
                  <c:v>3136.59</c:v>
                </c:pt>
                <c:pt idx="56">
                  <c:v>3133.98</c:v>
                </c:pt>
                <c:pt idx="57">
                  <c:v>3131.37</c:v>
                </c:pt>
                <c:pt idx="58">
                  <c:v>3128.76</c:v>
                </c:pt>
                <c:pt idx="59">
                  <c:v>3126.14</c:v>
                </c:pt>
                <c:pt idx="60">
                  <c:v>3123.53</c:v>
                </c:pt>
                <c:pt idx="61">
                  <c:v>3120.92</c:v>
                </c:pt>
                <c:pt idx="62">
                  <c:v>3118.3</c:v>
                </c:pt>
                <c:pt idx="63">
                  <c:v>3115.69</c:v>
                </c:pt>
                <c:pt idx="64">
                  <c:v>3113.07</c:v>
                </c:pt>
                <c:pt idx="65">
                  <c:v>3110.45</c:v>
                </c:pt>
                <c:pt idx="66">
                  <c:v>3107.84</c:v>
                </c:pt>
                <c:pt idx="67">
                  <c:v>3105.22</c:v>
                </c:pt>
                <c:pt idx="68">
                  <c:v>3102.6</c:v>
                </c:pt>
                <c:pt idx="69">
                  <c:v>3099.98</c:v>
                </c:pt>
                <c:pt idx="70">
                  <c:v>3097.36</c:v>
                </c:pt>
                <c:pt idx="71">
                  <c:v>3094.73</c:v>
                </c:pt>
                <c:pt idx="72">
                  <c:v>3092.11</c:v>
                </c:pt>
                <c:pt idx="73">
                  <c:v>3089.48</c:v>
                </c:pt>
                <c:pt idx="74">
                  <c:v>3086.86</c:v>
                </c:pt>
                <c:pt idx="75">
                  <c:v>3084.23</c:v>
                </c:pt>
                <c:pt idx="76">
                  <c:v>3081.61</c:v>
                </c:pt>
                <c:pt idx="77">
                  <c:v>3078.98</c:v>
                </c:pt>
                <c:pt idx="78">
                  <c:v>3076.35</c:v>
                </c:pt>
                <c:pt idx="79">
                  <c:v>3073.72</c:v>
                </c:pt>
                <c:pt idx="80">
                  <c:v>3071.09</c:v>
                </c:pt>
                <c:pt idx="81">
                  <c:v>3068.46</c:v>
                </c:pt>
                <c:pt idx="82">
                  <c:v>3065.82</c:v>
                </c:pt>
                <c:pt idx="83">
                  <c:v>3063.19</c:v>
                </c:pt>
                <c:pt idx="84">
                  <c:v>3060.56</c:v>
                </c:pt>
                <c:pt idx="85">
                  <c:v>3057.92</c:v>
                </c:pt>
                <c:pt idx="86">
                  <c:v>3055.29</c:v>
                </c:pt>
                <c:pt idx="87">
                  <c:v>3052.65</c:v>
                </c:pt>
                <c:pt idx="88">
                  <c:v>3050.01</c:v>
                </c:pt>
                <c:pt idx="89">
                  <c:v>3047.37</c:v>
                </c:pt>
                <c:pt idx="90">
                  <c:v>3044.73</c:v>
                </c:pt>
                <c:pt idx="91">
                  <c:v>3042.09</c:v>
                </c:pt>
                <c:pt idx="92">
                  <c:v>3039.45</c:v>
                </c:pt>
                <c:pt idx="93">
                  <c:v>3036.81</c:v>
                </c:pt>
                <c:pt idx="94">
                  <c:v>3034.16</c:v>
                </c:pt>
                <c:pt idx="95">
                  <c:v>3031.52</c:v>
                </c:pt>
                <c:pt idx="96">
                  <c:v>3028.88</c:v>
                </c:pt>
                <c:pt idx="97">
                  <c:v>3026.23</c:v>
                </c:pt>
                <c:pt idx="98">
                  <c:v>3023.58</c:v>
                </c:pt>
                <c:pt idx="99">
                  <c:v>3020.93</c:v>
                </c:pt>
                <c:pt idx="100">
                  <c:v>3018.29</c:v>
                </c:pt>
                <c:pt idx="101">
                  <c:v>3015.64</c:v>
                </c:pt>
                <c:pt idx="102">
                  <c:v>3012.99</c:v>
                </c:pt>
                <c:pt idx="103">
                  <c:v>3010.33</c:v>
                </c:pt>
                <c:pt idx="104">
                  <c:v>3007.68</c:v>
                </c:pt>
                <c:pt idx="105">
                  <c:v>3005.03</c:v>
                </c:pt>
                <c:pt idx="106">
                  <c:v>3002.37</c:v>
                </c:pt>
                <c:pt idx="107">
                  <c:v>2999.72</c:v>
                </c:pt>
                <c:pt idx="108">
                  <c:v>2997.06</c:v>
                </c:pt>
                <c:pt idx="109">
                  <c:v>2994.41</c:v>
                </c:pt>
                <c:pt idx="110">
                  <c:v>2991.75</c:v>
                </c:pt>
                <c:pt idx="111">
                  <c:v>2989.09</c:v>
                </c:pt>
                <c:pt idx="112">
                  <c:v>2986.43</c:v>
                </c:pt>
                <c:pt idx="113">
                  <c:v>2983.77</c:v>
                </c:pt>
                <c:pt idx="114">
                  <c:v>2981.11</c:v>
                </c:pt>
                <c:pt idx="115">
                  <c:v>2978.44</c:v>
                </c:pt>
                <c:pt idx="116">
                  <c:v>2975.78</c:v>
                </c:pt>
                <c:pt idx="117">
                  <c:v>2973.12</c:v>
                </c:pt>
                <c:pt idx="118">
                  <c:v>2970.45</c:v>
                </c:pt>
                <c:pt idx="119">
                  <c:v>2967.78</c:v>
                </c:pt>
                <c:pt idx="120">
                  <c:v>2965.12</c:v>
                </c:pt>
                <c:pt idx="121">
                  <c:v>2962.45</c:v>
                </c:pt>
                <c:pt idx="122">
                  <c:v>2959.78</c:v>
                </c:pt>
                <c:pt idx="123">
                  <c:v>2957.11</c:v>
                </c:pt>
                <c:pt idx="124">
                  <c:v>2954.44</c:v>
                </c:pt>
                <c:pt idx="125">
                  <c:v>2951.77</c:v>
                </c:pt>
                <c:pt idx="126">
                  <c:v>2949.1</c:v>
                </c:pt>
                <c:pt idx="127">
                  <c:v>2946.42</c:v>
                </c:pt>
                <c:pt idx="128">
                  <c:v>2943.75</c:v>
                </c:pt>
                <c:pt idx="129">
                  <c:v>2941.07</c:v>
                </c:pt>
                <c:pt idx="130">
                  <c:v>2938.4</c:v>
                </c:pt>
                <c:pt idx="131">
                  <c:v>2935.72</c:v>
                </c:pt>
                <c:pt idx="132">
                  <c:v>2933.04</c:v>
                </c:pt>
                <c:pt idx="133">
                  <c:v>2930.36</c:v>
                </c:pt>
                <c:pt idx="134">
                  <c:v>2927.68</c:v>
                </c:pt>
                <c:pt idx="135">
                  <c:v>2925</c:v>
                </c:pt>
                <c:pt idx="136">
                  <c:v>2922.32</c:v>
                </c:pt>
                <c:pt idx="137">
                  <c:v>2919.64</c:v>
                </c:pt>
                <c:pt idx="138">
                  <c:v>2916.95</c:v>
                </c:pt>
                <c:pt idx="139">
                  <c:v>2914.27</c:v>
                </c:pt>
                <c:pt idx="140">
                  <c:v>2911.58</c:v>
                </c:pt>
                <c:pt idx="141">
                  <c:v>2908.9</c:v>
                </c:pt>
                <c:pt idx="142">
                  <c:v>2906.21</c:v>
                </c:pt>
                <c:pt idx="143">
                  <c:v>2903.52</c:v>
                </c:pt>
                <c:pt idx="144">
                  <c:v>2900.83</c:v>
                </c:pt>
                <c:pt idx="145">
                  <c:v>2898.14</c:v>
                </c:pt>
                <c:pt idx="146">
                  <c:v>2895.45</c:v>
                </c:pt>
                <c:pt idx="147">
                  <c:v>2892.76</c:v>
                </c:pt>
                <c:pt idx="148">
                  <c:v>2890.07</c:v>
                </c:pt>
                <c:pt idx="149">
                  <c:v>2887.37</c:v>
                </c:pt>
                <c:pt idx="150">
                  <c:v>2884.68</c:v>
                </c:pt>
                <c:pt idx="151">
                  <c:v>2881.98</c:v>
                </c:pt>
                <c:pt idx="152">
                  <c:v>2879.28</c:v>
                </c:pt>
                <c:pt idx="153">
                  <c:v>2876.59</c:v>
                </c:pt>
                <c:pt idx="154">
                  <c:v>2873.89</c:v>
                </c:pt>
                <c:pt idx="155">
                  <c:v>2871.19</c:v>
                </c:pt>
                <c:pt idx="156">
                  <c:v>2868.49</c:v>
                </c:pt>
                <c:pt idx="157">
                  <c:v>2865.79</c:v>
                </c:pt>
                <c:pt idx="158">
                  <c:v>2863.09</c:v>
                </c:pt>
                <c:pt idx="159">
                  <c:v>2860.38</c:v>
                </c:pt>
                <c:pt idx="160">
                  <c:v>2857.68</c:v>
                </c:pt>
                <c:pt idx="161">
                  <c:v>2854.97</c:v>
                </c:pt>
                <c:pt idx="162">
                  <c:v>2852.27</c:v>
                </c:pt>
                <c:pt idx="163">
                  <c:v>2849.56</c:v>
                </c:pt>
                <c:pt idx="164">
                  <c:v>2846.85</c:v>
                </c:pt>
                <c:pt idx="165">
                  <c:v>2844.14</c:v>
                </c:pt>
                <c:pt idx="166">
                  <c:v>2841.43</c:v>
                </c:pt>
                <c:pt idx="167">
                  <c:v>2838.72</c:v>
                </c:pt>
                <c:pt idx="168">
                  <c:v>2836.01</c:v>
                </c:pt>
                <c:pt idx="169">
                  <c:v>2833.3</c:v>
                </c:pt>
                <c:pt idx="170">
                  <c:v>2830.58</c:v>
                </c:pt>
                <c:pt idx="171">
                  <c:v>2827.87</c:v>
                </c:pt>
                <c:pt idx="172">
                  <c:v>2825.15</c:v>
                </c:pt>
                <c:pt idx="173">
                  <c:v>2822.44</c:v>
                </c:pt>
                <c:pt idx="174">
                  <c:v>2819.72</c:v>
                </c:pt>
                <c:pt idx="175">
                  <c:v>2817</c:v>
                </c:pt>
                <c:pt idx="176">
                  <c:v>2814.28</c:v>
                </c:pt>
                <c:pt idx="177">
                  <c:v>2811.56</c:v>
                </c:pt>
                <c:pt idx="178">
                  <c:v>2808.84</c:v>
                </c:pt>
                <c:pt idx="179">
                  <c:v>2806.12</c:v>
                </c:pt>
                <c:pt idx="180">
                  <c:v>2803.4</c:v>
                </c:pt>
                <c:pt idx="181">
                  <c:v>2800.67</c:v>
                </c:pt>
                <c:pt idx="182">
                  <c:v>2797.95</c:v>
                </c:pt>
                <c:pt idx="183">
                  <c:v>2795.22</c:v>
                </c:pt>
                <c:pt idx="184">
                  <c:v>2792.5</c:v>
                </c:pt>
                <c:pt idx="185">
                  <c:v>2789.77</c:v>
                </c:pt>
                <c:pt idx="186">
                  <c:v>2787.04</c:v>
                </c:pt>
                <c:pt idx="187">
                  <c:v>2784.31</c:v>
                </c:pt>
                <c:pt idx="188">
                  <c:v>2781.58</c:v>
                </c:pt>
                <c:pt idx="189">
                  <c:v>2778.85</c:v>
                </c:pt>
                <c:pt idx="190">
                  <c:v>2776.12</c:v>
                </c:pt>
                <c:pt idx="191">
                  <c:v>2773.38</c:v>
                </c:pt>
                <c:pt idx="192">
                  <c:v>2770.65</c:v>
                </c:pt>
                <c:pt idx="193">
                  <c:v>2767.91</c:v>
                </c:pt>
                <c:pt idx="194">
                  <c:v>2765.18</c:v>
                </c:pt>
                <c:pt idx="195">
                  <c:v>2762.44</c:v>
                </c:pt>
                <c:pt idx="196">
                  <c:v>2759.7</c:v>
                </c:pt>
                <c:pt idx="197">
                  <c:v>2756.96</c:v>
                </c:pt>
                <c:pt idx="198">
                  <c:v>2754.22</c:v>
                </c:pt>
                <c:pt idx="199">
                  <c:v>2751.48</c:v>
                </c:pt>
                <c:pt idx="200">
                  <c:v>2748.74</c:v>
                </c:pt>
                <c:pt idx="201">
                  <c:v>2745.99</c:v>
                </c:pt>
                <c:pt idx="202">
                  <c:v>2743.25</c:v>
                </c:pt>
                <c:pt idx="203">
                  <c:v>2740.51</c:v>
                </c:pt>
                <c:pt idx="204">
                  <c:v>2737.76</c:v>
                </c:pt>
                <c:pt idx="205">
                  <c:v>2735.01</c:v>
                </c:pt>
                <c:pt idx="206">
                  <c:v>2732.27</c:v>
                </c:pt>
                <c:pt idx="207">
                  <c:v>2729.52</c:v>
                </c:pt>
                <c:pt idx="208">
                  <c:v>2726.77</c:v>
                </c:pt>
                <c:pt idx="209">
                  <c:v>2724.02</c:v>
                </c:pt>
                <c:pt idx="210">
                  <c:v>2721.27</c:v>
                </c:pt>
                <c:pt idx="211">
                  <c:v>2718.51</c:v>
                </c:pt>
                <c:pt idx="212">
                  <c:v>2715.76</c:v>
                </c:pt>
                <c:pt idx="213">
                  <c:v>2713</c:v>
                </c:pt>
                <c:pt idx="214">
                  <c:v>2710.25</c:v>
                </c:pt>
                <c:pt idx="215">
                  <c:v>2707.49</c:v>
                </c:pt>
                <c:pt idx="216">
                  <c:v>2704.73</c:v>
                </c:pt>
                <c:pt idx="217">
                  <c:v>2701.98</c:v>
                </c:pt>
                <c:pt idx="218">
                  <c:v>2699.22</c:v>
                </c:pt>
                <c:pt idx="219">
                  <c:v>2696.46</c:v>
                </c:pt>
                <c:pt idx="220">
                  <c:v>2693.7</c:v>
                </c:pt>
                <c:pt idx="221">
                  <c:v>2690.93</c:v>
                </c:pt>
                <c:pt idx="222">
                  <c:v>2688.17</c:v>
                </c:pt>
                <c:pt idx="223">
                  <c:v>2685.41</c:v>
                </c:pt>
                <c:pt idx="224">
                  <c:v>2682.64</c:v>
                </c:pt>
                <c:pt idx="225">
                  <c:v>2679.87</c:v>
                </c:pt>
                <c:pt idx="226">
                  <c:v>2677.11</c:v>
                </c:pt>
                <c:pt idx="227">
                  <c:v>2674.34</c:v>
                </c:pt>
                <c:pt idx="228">
                  <c:v>2671.57</c:v>
                </c:pt>
                <c:pt idx="229">
                  <c:v>2668.8</c:v>
                </c:pt>
                <c:pt idx="230">
                  <c:v>2666.03</c:v>
                </c:pt>
                <c:pt idx="231">
                  <c:v>2663.26</c:v>
                </c:pt>
                <c:pt idx="232">
                  <c:v>2660.48</c:v>
                </c:pt>
                <c:pt idx="233">
                  <c:v>2657.71</c:v>
                </c:pt>
                <c:pt idx="234">
                  <c:v>2654.94</c:v>
                </c:pt>
                <c:pt idx="235">
                  <c:v>2652.16</c:v>
                </c:pt>
                <c:pt idx="236">
                  <c:v>2649.38</c:v>
                </c:pt>
                <c:pt idx="237">
                  <c:v>2646.61</c:v>
                </c:pt>
                <c:pt idx="238">
                  <c:v>2643.83</c:v>
                </c:pt>
                <c:pt idx="239">
                  <c:v>2641.05</c:v>
                </c:pt>
                <c:pt idx="240">
                  <c:v>2638.27</c:v>
                </c:pt>
                <c:pt idx="241">
                  <c:v>2635.49</c:v>
                </c:pt>
                <c:pt idx="242">
                  <c:v>2632.7</c:v>
                </c:pt>
                <c:pt idx="243">
                  <c:v>2629.92</c:v>
                </c:pt>
                <c:pt idx="244">
                  <c:v>2627.13</c:v>
                </c:pt>
                <c:pt idx="245">
                  <c:v>2624.35</c:v>
                </c:pt>
                <c:pt idx="246">
                  <c:v>2621.56</c:v>
                </c:pt>
                <c:pt idx="247">
                  <c:v>2618.77</c:v>
                </c:pt>
                <c:pt idx="248">
                  <c:v>2615.9899999999998</c:v>
                </c:pt>
                <c:pt idx="249">
                  <c:v>2613.1999999999998</c:v>
                </c:pt>
                <c:pt idx="250">
                  <c:v>2610.41</c:v>
                </c:pt>
                <c:pt idx="251">
                  <c:v>2607.61</c:v>
                </c:pt>
                <c:pt idx="252">
                  <c:v>2604.8200000000002</c:v>
                </c:pt>
                <c:pt idx="253">
                  <c:v>2602.0300000000002</c:v>
                </c:pt>
                <c:pt idx="254">
                  <c:v>2599.23</c:v>
                </c:pt>
                <c:pt idx="255">
                  <c:v>2596.44</c:v>
                </c:pt>
                <c:pt idx="256">
                  <c:v>2593.64</c:v>
                </c:pt>
                <c:pt idx="257">
                  <c:v>2590.84</c:v>
                </c:pt>
                <c:pt idx="258">
                  <c:v>2588.0500000000002</c:v>
                </c:pt>
                <c:pt idx="259">
                  <c:v>2585.25</c:v>
                </c:pt>
                <c:pt idx="260">
                  <c:v>2582.4499999999998</c:v>
                </c:pt>
                <c:pt idx="261">
                  <c:v>2579.65</c:v>
                </c:pt>
                <c:pt idx="262">
                  <c:v>2576.84</c:v>
                </c:pt>
                <c:pt idx="263">
                  <c:v>2574.04</c:v>
                </c:pt>
                <c:pt idx="264">
                  <c:v>2571.2399999999998</c:v>
                </c:pt>
                <c:pt idx="265">
                  <c:v>2568.4299999999998</c:v>
                </c:pt>
                <c:pt idx="266">
                  <c:v>2565.62</c:v>
                </c:pt>
                <c:pt idx="267">
                  <c:v>2562.8200000000002</c:v>
                </c:pt>
                <c:pt idx="268">
                  <c:v>2560.0100000000002</c:v>
                </c:pt>
                <c:pt idx="269">
                  <c:v>2557.1999999999998</c:v>
                </c:pt>
                <c:pt idx="270">
                  <c:v>2554.39</c:v>
                </c:pt>
                <c:pt idx="271">
                  <c:v>2551.58</c:v>
                </c:pt>
                <c:pt idx="272">
                  <c:v>2548.77</c:v>
                </c:pt>
                <c:pt idx="273">
                  <c:v>2545.9499999999998</c:v>
                </c:pt>
                <c:pt idx="274">
                  <c:v>2543.14</c:v>
                </c:pt>
                <c:pt idx="275">
                  <c:v>2540.3200000000002</c:v>
                </c:pt>
                <c:pt idx="276">
                  <c:v>2537.5100000000002</c:v>
                </c:pt>
                <c:pt idx="277">
                  <c:v>2534.69</c:v>
                </c:pt>
                <c:pt idx="278">
                  <c:v>2531.87</c:v>
                </c:pt>
                <c:pt idx="279">
                  <c:v>2529.0500000000002</c:v>
                </c:pt>
                <c:pt idx="280">
                  <c:v>2526.23</c:v>
                </c:pt>
                <c:pt idx="281">
                  <c:v>2523.41</c:v>
                </c:pt>
                <c:pt idx="282">
                  <c:v>2520.59</c:v>
                </c:pt>
                <c:pt idx="283">
                  <c:v>2517.77</c:v>
                </c:pt>
                <c:pt idx="284">
                  <c:v>2514.94</c:v>
                </c:pt>
                <c:pt idx="285">
                  <c:v>2512.12</c:v>
                </c:pt>
                <c:pt idx="286">
                  <c:v>2509.29</c:v>
                </c:pt>
                <c:pt idx="287">
                  <c:v>2506.46</c:v>
                </c:pt>
                <c:pt idx="288">
                  <c:v>2503.63</c:v>
                </c:pt>
                <c:pt idx="289">
                  <c:v>2500.81</c:v>
                </c:pt>
                <c:pt idx="290">
                  <c:v>2497.98</c:v>
                </c:pt>
                <c:pt idx="291">
                  <c:v>2495.15</c:v>
                </c:pt>
                <c:pt idx="292">
                  <c:v>2492.31</c:v>
                </c:pt>
                <c:pt idx="293">
                  <c:v>2489.48</c:v>
                </c:pt>
                <c:pt idx="294">
                  <c:v>2486.65</c:v>
                </c:pt>
                <c:pt idx="295">
                  <c:v>2483.81</c:v>
                </c:pt>
                <c:pt idx="296">
                  <c:v>2480.9699999999998</c:v>
                </c:pt>
                <c:pt idx="297">
                  <c:v>2478.14</c:v>
                </c:pt>
                <c:pt idx="298">
                  <c:v>2475.3000000000002</c:v>
                </c:pt>
                <c:pt idx="299">
                  <c:v>2472.46</c:v>
                </c:pt>
                <c:pt idx="300">
                  <c:v>2469.62</c:v>
                </c:pt>
                <c:pt idx="301">
                  <c:v>2466.7800000000002</c:v>
                </c:pt>
                <c:pt idx="302">
                  <c:v>2463.94</c:v>
                </c:pt>
                <c:pt idx="303">
                  <c:v>2461.09</c:v>
                </c:pt>
                <c:pt idx="304">
                  <c:v>2458.25</c:v>
                </c:pt>
                <c:pt idx="305">
                  <c:v>2455.4</c:v>
                </c:pt>
                <c:pt idx="306">
                  <c:v>2452.56</c:v>
                </c:pt>
                <c:pt idx="307">
                  <c:v>2449.71</c:v>
                </c:pt>
                <c:pt idx="308">
                  <c:v>2446.86</c:v>
                </c:pt>
                <c:pt idx="309">
                  <c:v>2444.0100000000002</c:v>
                </c:pt>
                <c:pt idx="310">
                  <c:v>2441.16</c:v>
                </c:pt>
                <c:pt idx="311">
                  <c:v>2438.31</c:v>
                </c:pt>
                <c:pt idx="312">
                  <c:v>2435.46</c:v>
                </c:pt>
                <c:pt idx="313">
                  <c:v>2432.6</c:v>
                </c:pt>
                <c:pt idx="314">
                  <c:v>2429.75</c:v>
                </c:pt>
                <c:pt idx="315">
                  <c:v>2426.89</c:v>
                </c:pt>
                <c:pt idx="316">
                  <c:v>2424.04</c:v>
                </c:pt>
                <c:pt idx="317">
                  <c:v>2421.1799999999998</c:v>
                </c:pt>
                <c:pt idx="318">
                  <c:v>2418.3200000000002</c:v>
                </c:pt>
                <c:pt idx="319">
                  <c:v>2415.46</c:v>
                </c:pt>
                <c:pt idx="320">
                  <c:v>2412.6</c:v>
                </c:pt>
                <c:pt idx="321">
                  <c:v>2409.7399999999998</c:v>
                </c:pt>
                <c:pt idx="322">
                  <c:v>2406.88</c:v>
                </c:pt>
                <c:pt idx="323">
                  <c:v>2404.0100000000002</c:v>
                </c:pt>
                <c:pt idx="324">
                  <c:v>2401.15</c:v>
                </c:pt>
                <c:pt idx="325">
                  <c:v>2398.2800000000002</c:v>
                </c:pt>
                <c:pt idx="326">
                  <c:v>2395.42</c:v>
                </c:pt>
                <c:pt idx="327">
                  <c:v>2392.5500000000002</c:v>
                </c:pt>
                <c:pt idx="328">
                  <c:v>2389.6799999999998</c:v>
                </c:pt>
                <c:pt idx="329">
                  <c:v>2386.81</c:v>
                </c:pt>
                <c:pt idx="330">
                  <c:v>2383.94</c:v>
                </c:pt>
                <c:pt idx="331">
                  <c:v>2381.0700000000002</c:v>
                </c:pt>
                <c:pt idx="332">
                  <c:v>2378.1999999999998</c:v>
                </c:pt>
                <c:pt idx="333">
                  <c:v>2375.3200000000002</c:v>
                </c:pt>
                <c:pt idx="334">
                  <c:v>2372.4499999999998</c:v>
                </c:pt>
                <c:pt idx="335">
                  <c:v>2369.5700000000002</c:v>
                </c:pt>
                <c:pt idx="336">
                  <c:v>2366.6999999999998</c:v>
                </c:pt>
                <c:pt idx="337">
                  <c:v>2363.8200000000002</c:v>
                </c:pt>
                <c:pt idx="338">
                  <c:v>2360.94</c:v>
                </c:pt>
                <c:pt idx="339">
                  <c:v>2358.06</c:v>
                </c:pt>
                <c:pt idx="340">
                  <c:v>2355.1799999999998</c:v>
                </c:pt>
                <c:pt idx="341">
                  <c:v>2352.3000000000002</c:v>
                </c:pt>
                <c:pt idx="342">
                  <c:v>2349.41</c:v>
                </c:pt>
                <c:pt idx="343">
                  <c:v>2346.5300000000002</c:v>
                </c:pt>
                <c:pt idx="344">
                  <c:v>2343.64</c:v>
                </c:pt>
                <c:pt idx="345">
                  <c:v>2340.7600000000002</c:v>
                </c:pt>
                <c:pt idx="346">
                  <c:v>2337.87</c:v>
                </c:pt>
                <c:pt idx="347">
                  <c:v>2334.98</c:v>
                </c:pt>
                <c:pt idx="348">
                  <c:v>2332.09</c:v>
                </c:pt>
                <c:pt idx="349">
                  <c:v>2329.1999999999998</c:v>
                </c:pt>
                <c:pt idx="350">
                  <c:v>2326.31</c:v>
                </c:pt>
                <c:pt idx="351">
                  <c:v>2323.42</c:v>
                </c:pt>
                <c:pt idx="352">
                  <c:v>2320.5300000000002</c:v>
                </c:pt>
                <c:pt idx="353">
                  <c:v>2317.63</c:v>
                </c:pt>
                <c:pt idx="354">
                  <c:v>2314.7399999999998</c:v>
                </c:pt>
                <c:pt idx="355">
                  <c:v>2311.84</c:v>
                </c:pt>
                <c:pt idx="356">
                  <c:v>2308.94</c:v>
                </c:pt>
                <c:pt idx="357">
                  <c:v>2306.04</c:v>
                </c:pt>
                <c:pt idx="358">
                  <c:v>2303.15</c:v>
                </c:pt>
                <c:pt idx="359">
                  <c:v>2300.2399999999998</c:v>
                </c:pt>
                <c:pt idx="360">
                  <c:v>2297.34</c:v>
                </c:pt>
                <c:pt idx="361">
                  <c:v>2294.44</c:v>
                </c:pt>
                <c:pt idx="362">
                  <c:v>2291.54</c:v>
                </c:pt>
                <c:pt idx="363">
                  <c:v>2288.63</c:v>
                </c:pt>
                <c:pt idx="364">
                  <c:v>2285.7199999999998</c:v>
                </c:pt>
                <c:pt idx="365">
                  <c:v>2282.8200000000002</c:v>
                </c:pt>
                <c:pt idx="366">
                  <c:v>2279.91</c:v>
                </c:pt>
                <c:pt idx="367">
                  <c:v>2277</c:v>
                </c:pt>
                <c:pt idx="368">
                  <c:v>2274.09</c:v>
                </c:pt>
                <c:pt idx="369">
                  <c:v>2271.1799999999998</c:v>
                </c:pt>
                <c:pt idx="370">
                  <c:v>2268.27</c:v>
                </c:pt>
                <c:pt idx="371">
                  <c:v>2265.36</c:v>
                </c:pt>
                <c:pt idx="372">
                  <c:v>2262.44</c:v>
                </c:pt>
                <c:pt idx="373">
                  <c:v>2259.5300000000002</c:v>
                </c:pt>
                <c:pt idx="374">
                  <c:v>2256.61</c:v>
                </c:pt>
                <c:pt idx="375">
                  <c:v>2253.69</c:v>
                </c:pt>
                <c:pt idx="376">
                  <c:v>2250.77</c:v>
                </c:pt>
                <c:pt idx="377">
                  <c:v>2247.86</c:v>
                </c:pt>
                <c:pt idx="378">
                  <c:v>2244.9299999999998</c:v>
                </c:pt>
                <c:pt idx="379">
                  <c:v>2242.0100000000002</c:v>
                </c:pt>
                <c:pt idx="380">
                  <c:v>2239.09</c:v>
                </c:pt>
                <c:pt idx="381">
                  <c:v>2236.17</c:v>
                </c:pt>
                <c:pt idx="382">
                  <c:v>2233.2399999999998</c:v>
                </c:pt>
                <c:pt idx="383">
                  <c:v>2230.3200000000002</c:v>
                </c:pt>
                <c:pt idx="384">
                  <c:v>2227.39</c:v>
                </c:pt>
                <c:pt idx="385">
                  <c:v>2224.46</c:v>
                </c:pt>
                <c:pt idx="386">
                  <c:v>2221.5300000000002</c:v>
                </c:pt>
                <c:pt idx="387">
                  <c:v>2218.6</c:v>
                </c:pt>
                <c:pt idx="388">
                  <c:v>2215.67</c:v>
                </c:pt>
                <c:pt idx="389">
                  <c:v>2212.7399999999998</c:v>
                </c:pt>
                <c:pt idx="390">
                  <c:v>2209.81</c:v>
                </c:pt>
                <c:pt idx="391">
                  <c:v>2206.87</c:v>
                </c:pt>
                <c:pt idx="392">
                  <c:v>2203.94</c:v>
                </c:pt>
                <c:pt idx="393">
                  <c:v>2201</c:v>
                </c:pt>
                <c:pt idx="394">
                  <c:v>2198.06</c:v>
                </c:pt>
                <c:pt idx="395">
                  <c:v>2195.13</c:v>
                </c:pt>
                <c:pt idx="396">
                  <c:v>2192.19</c:v>
                </c:pt>
                <c:pt idx="397">
                  <c:v>2189.25</c:v>
                </c:pt>
                <c:pt idx="398">
                  <c:v>2186.3000000000002</c:v>
                </c:pt>
                <c:pt idx="399">
                  <c:v>2183.36</c:v>
                </c:pt>
                <c:pt idx="400">
                  <c:v>2180.42</c:v>
                </c:pt>
                <c:pt idx="401">
                  <c:v>2177.4699999999998</c:v>
                </c:pt>
                <c:pt idx="402">
                  <c:v>2174.5300000000002</c:v>
                </c:pt>
                <c:pt idx="403">
                  <c:v>2171.58</c:v>
                </c:pt>
                <c:pt idx="404">
                  <c:v>2168.63</c:v>
                </c:pt>
                <c:pt idx="405">
                  <c:v>2165.6799999999998</c:v>
                </c:pt>
                <c:pt idx="406">
                  <c:v>2162.73</c:v>
                </c:pt>
                <c:pt idx="407">
                  <c:v>2159.7800000000002</c:v>
                </c:pt>
                <c:pt idx="408">
                  <c:v>2156.83</c:v>
                </c:pt>
                <c:pt idx="409">
                  <c:v>2153.88</c:v>
                </c:pt>
                <c:pt idx="410">
                  <c:v>2150.92</c:v>
                </c:pt>
                <c:pt idx="411">
                  <c:v>2147.9699999999998</c:v>
                </c:pt>
                <c:pt idx="412">
                  <c:v>2145.0100000000002</c:v>
                </c:pt>
                <c:pt idx="413">
                  <c:v>2142.0500000000002</c:v>
                </c:pt>
                <c:pt idx="414">
                  <c:v>2139.09</c:v>
                </c:pt>
                <c:pt idx="415">
                  <c:v>2136.13</c:v>
                </c:pt>
                <c:pt idx="416">
                  <c:v>2133.17</c:v>
                </c:pt>
                <c:pt idx="417">
                  <c:v>2130.21</c:v>
                </c:pt>
                <c:pt idx="418">
                  <c:v>2127.25</c:v>
                </c:pt>
                <c:pt idx="419">
                  <c:v>2124.29</c:v>
                </c:pt>
                <c:pt idx="420">
                  <c:v>2121.3200000000002</c:v>
                </c:pt>
                <c:pt idx="421">
                  <c:v>2118.35</c:v>
                </c:pt>
                <c:pt idx="422">
                  <c:v>2115.39</c:v>
                </c:pt>
                <c:pt idx="423">
                  <c:v>2112.42</c:v>
                </c:pt>
                <c:pt idx="424">
                  <c:v>2109.4499999999998</c:v>
                </c:pt>
                <c:pt idx="425">
                  <c:v>2106.48</c:v>
                </c:pt>
                <c:pt idx="426">
                  <c:v>2103.5100000000002</c:v>
                </c:pt>
                <c:pt idx="427">
                  <c:v>2100.54</c:v>
                </c:pt>
                <c:pt idx="428">
                  <c:v>2097.56</c:v>
                </c:pt>
                <c:pt idx="429">
                  <c:v>2094.59</c:v>
                </c:pt>
                <c:pt idx="430">
                  <c:v>2091.61</c:v>
                </c:pt>
                <c:pt idx="431">
                  <c:v>2088.64</c:v>
                </c:pt>
                <c:pt idx="432">
                  <c:v>2085.66</c:v>
                </c:pt>
                <c:pt idx="433">
                  <c:v>2082.6799999999998</c:v>
                </c:pt>
                <c:pt idx="434">
                  <c:v>2079.6999999999998</c:v>
                </c:pt>
                <c:pt idx="435">
                  <c:v>2076.7199999999998</c:v>
                </c:pt>
                <c:pt idx="436">
                  <c:v>2073.73</c:v>
                </c:pt>
                <c:pt idx="437">
                  <c:v>2070.75</c:v>
                </c:pt>
                <c:pt idx="438">
                  <c:v>2067.77</c:v>
                </c:pt>
                <c:pt idx="439">
                  <c:v>2064.7800000000002</c:v>
                </c:pt>
                <c:pt idx="440">
                  <c:v>2061.79</c:v>
                </c:pt>
                <c:pt idx="441">
                  <c:v>2058.81</c:v>
                </c:pt>
                <c:pt idx="442">
                  <c:v>2055.8200000000002</c:v>
                </c:pt>
                <c:pt idx="443">
                  <c:v>2052.83</c:v>
                </c:pt>
                <c:pt idx="444">
                  <c:v>2049.84</c:v>
                </c:pt>
                <c:pt idx="445">
                  <c:v>2046.85</c:v>
                </c:pt>
                <c:pt idx="446">
                  <c:v>2043.85</c:v>
                </c:pt>
                <c:pt idx="447">
                  <c:v>2040.86</c:v>
                </c:pt>
                <c:pt idx="448">
                  <c:v>2037.86</c:v>
                </c:pt>
                <c:pt idx="449">
                  <c:v>2034.87</c:v>
                </c:pt>
                <c:pt idx="450">
                  <c:v>2031.87</c:v>
                </c:pt>
                <c:pt idx="451">
                  <c:v>2028.87</c:v>
                </c:pt>
                <c:pt idx="452">
                  <c:v>2025.87</c:v>
                </c:pt>
                <c:pt idx="453">
                  <c:v>2022.87</c:v>
                </c:pt>
                <c:pt idx="454">
                  <c:v>2019.87</c:v>
                </c:pt>
                <c:pt idx="455">
                  <c:v>2016.86</c:v>
                </c:pt>
                <c:pt idx="456">
                  <c:v>2013.86</c:v>
                </c:pt>
                <c:pt idx="457">
                  <c:v>2010.85</c:v>
                </c:pt>
                <c:pt idx="458">
                  <c:v>2007.85</c:v>
                </c:pt>
                <c:pt idx="459">
                  <c:v>2004.84</c:v>
                </c:pt>
                <c:pt idx="460">
                  <c:v>2001.83</c:v>
                </c:pt>
                <c:pt idx="461">
                  <c:v>1998.82</c:v>
                </c:pt>
                <c:pt idx="462">
                  <c:v>1995.81</c:v>
                </c:pt>
                <c:pt idx="463">
                  <c:v>1992.8</c:v>
                </c:pt>
                <c:pt idx="464">
                  <c:v>1989.79</c:v>
                </c:pt>
                <c:pt idx="465">
                  <c:v>1986.78</c:v>
                </c:pt>
                <c:pt idx="466">
                  <c:v>1983.76</c:v>
                </c:pt>
                <c:pt idx="467">
                  <c:v>1980.74</c:v>
                </c:pt>
                <c:pt idx="468">
                  <c:v>1977.73</c:v>
                </c:pt>
                <c:pt idx="469">
                  <c:v>1974.71</c:v>
                </c:pt>
                <c:pt idx="470">
                  <c:v>1971.69</c:v>
                </c:pt>
                <c:pt idx="471">
                  <c:v>1968.67</c:v>
                </c:pt>
                <c:pt idx="472">
                  <c:v>1965.65</c:v>
                </c:pt>
                <c:pt idx="473">
                  <c:v>1962.62</c:v>
                </c:pt>
                <c:pt idx="474">
                  <c:v>1959.6</c:v>
                </c:pt>
                <c:pt idx="475">
                  <c:v>1956.57</c:v>
                </c:pt>
                <c:pt idx="476">
                  <c:v>1953.55</c:v>
                </c:pt>
                <c:pt idx="477">
                  <c:v>1950.52</c:v>
                </c:pt>
                <c:pt idx="478">
                  <c:v>1947.49</c:v>
                </c:pt>
                <c:pt idx="479">
                  <c:v>1944.46</c:v>
                </c:pt>
                <c:pt idx="480">
                  <c:v>1941.43</c:v>
                </c:pt>
                <c:pt idx="481">
                  <c:v>1938.4</c:v>
                </c:pt>
                <c:pt idx="482">
                  <c:v>1935.37</c:v>
                </c:pt>
                <c:pt idx="483">
                  <c:v>1932.34</c:v>
                </c:pt>
                <c:pt idx="484">
                  <c:v>1929.3</c:v>
                </c:pt>
                <c:pt idx="485">
                  <c:v>1926.26</c:v>
                </c:pt>
                <c:pt idx="486">
                  <c:v>1923.23</c:v>
                </c:pt>
                <c:pt idx="487">
                  <c:v>1920.19</c:v>
                </c:pt>
                <c:pt idx="488">
                  <c:v>1917.15</c:v>
                </c:pt>
                <c:pt idx="489">
                  <c:v>1914.11</c:v>
                </c:pt>
                <c:pt idx="490">
                  <c:v>1911.07</c:v>
                </c:pt>
                <c:pt idx="491">
                  <c:v>1908.02</c:v>
                </c:pt>
                <c:pt idx="492">
                  <c:v>1904.98</c:v>
                </c:pt>
                <c:pt idx="493">
                  <c:v>1901.94</c:v>
                </c:pt>
                <c:pt idx="494">
                  <c:v>1898.89</c:v>
                </c:pt>
                <c:pt idx="495">
                  <c:v>1895.84</c:v>
                </c:pt>
                <c:pt idx="496">
                  <c:v>1892.79</c:v>
                </c:pt>
                <c:pt idx="497">
                  <c:v>1889.74</c:v>
                </c:pt>
                <c:pt idx="498">
                  <c:v>1886.69</c:v>
                </c:pt>
                <c:pt idx="499">
                  <c:v>1883.64</c:v>
                </c:pt>
                <c:pt idx="500">
                  <c:v>1880.59</c:v>
                </c:pt>
                <c:pt idx="501">
                  <c:v>1877.54</c:v>
                </c:pt>
                <c:pt idx="502">
                  <c:v>1874.48</c:v>
                </c:pt>
                <c:pt idx="503">
                  <c:v>1871.43</c:v>
                </c:pt>
                <c:pt idx="504">
                  <c:v>1868.37</c:v>
                </c:pt>
                <c:pt idx="505">
                  <c:v>1865.31</c:v>
                </c:pt>
                <c:pt idx="506">
                  <c:v>1862.25</c:v>
                </c:pt>
                <c:pt idx="507">
                  <c:v>1859.19</c:v>
                </c:pt>
                <c:pt idx="508">
                  <c:v>1856.13</c:v>
                </c:pt>
                <c:pt idx="509">
                  <c:v>1853.06</c:v>
                </c:pt>
                <c:pt idx="510">
                  <c:v>1850</c:v>
                </c:pt>
                <c:pt idx="511">
                  <c:v>1846.94</c:v>
                </c:pt>
                <c:pt idx="512">
                  <c:v>1843.87</c:v>
                </c:pt>
                <c:pt idx="513">
                  <c:v>1840.8</c:v>
                </c:pt>
                <c:pt idx="514">
                  <c:v>1837.73</c:v>
                </c:pt>
                <c:pt idx="515">
                  <c:v>1834.66</c:v>
                </c:pt>
                <c:pt idx="516">
                  <c:v>1831.59</c:v>
                </c:pt>
                <c:pt idx="517">
                  <c:v>1828.52</c:v>
                </c:pt>
                <c:pt idx="518">
                  <c:v>1825.45</c:v>
                </c:pt>
                <c:pt idx="519">
                  <c:v>1822.37</c:v>
                </c:pt>
                <c:pt idx="520">
                  <c:v>1819.3</c:v>
                </c:pt>
                <c:pt idx="521">
                  <c:v>1816.22</c:v>
                </c:pt>
                <c:pt idx="522">
                  <c:v>1813.14</c:v>
                </c:pt>
                <c:pt idx="523">
                  <c:v>1810.06</c:v>
                </c:pt>
                <c:pt idx="524">
                  <c:v>1806.99</c:v>
                </c:pt>
                <c:pt idx="525">
                  <c:v>1803.9</c:v>
                </c:pt>
                <c:pt idx="526">
                  <c:v>1800.82</c:v>
                </c:pt>
                <c:pt idx="527">
                  <c:v>1797.74</c:v>
                </c:pt>
                <c:pt idx="528">
                  <c:v>1794.65</c:v>
                </c:pt>
                <c:pt idx="529">
                  <c:v>1791.57</c:v>
                </c:pt>
                <c:pt idx="530">
                  <c:v>1788.48</c:v>
                </c:pt>
                <c:pt idx="531">
                  <c:v>1785.39</c:v>
                </c:pt>
                <c:pt idx="532">
                  <c:v>1782.31</c:v>
                </c:pt>
                <c:pt idx="533">
                  <c:v>1779.21</c:v>
                </c:pt>
                <c:pt idx="534">
                  <c:v>1776.12</c:v>
                </c:pt>
                <c:pt idx="535">
                  <c:v>1773.03</c:v>
                </c:pt>
                <c:pt idx="536">
                  <c:v>1769.94</c:v>
                </c:pt>
                <c:pt idx="537">
                  <c:v>1766.84</c:v>
                </c:pt>
                <c:pt idx="538">
                  <c:v>1763.75</c:v>
                </c:pt>
                <c:pt idx="539">
                  <c:v>1760.65</c:v>
                </c:pt>
                <c:pt idx="540">
                  <c:v>1757.55</c:v>
                </c:pt>
                <c:pt idx="541">
                  <c:v>1754.45</c:v>
                </c:pt>
                <c:pt idx="542">
                  <c:v>1751.35</c:v>
                </c:pt>
                <c:pt idx="543">
                  <c:v>1748.25</c:v>
                </c:pt>
                <c:pt idx="544">
                  <c:v>1745.15</c:v>
                </c:pt>
                <c:pt idx="545">
                  <c:v>1742.05</c:v>
                </c:pt>
                <c:pt idx="546">
                  <c:v>1738.94</c:v>
                </c:pt>
                <c:pt idx="547">
                  <c:v>1735.83</c:v>
                </c:pt>
                <c:pt idx="548">
                  <c:v>1732.73</c:v>
                </c:pt>
                <c:pt idx="549">
                  <c:v>1729.62</c:v>
                </c:pt>
                <c:pt idx="550">
                  <c:v>1726.51</c:v>
                </c:pt>
                <c:pt idx="551">
                  <c:v>1723.4</c:v>
                </c:pt>
                <c:pt idx="552">
                  <c:v>1720.29</c:v>
                </c:pt>
                <c:pt idx="553">
                  <c:v>1717.17</c:v>
                </c:pt>
                <c:pt idx="554">
                  <c:v>1714.06</c:v>
                </c:pt>
                <c:pt idx="555">
                  <c:v>1710.94</c:v>
                </c:pt>
                <c:pt idx="556">
                  <c:v>1707.83</c:v>
                </c:pt>
                <c:pt idx="557">
                  <c:v>1704.71</c:v>
                </c:pt>
                <c:pt idx="558">
                  <c:v>1701.59</c:v>
                </c:pt>
                <c:pt idx="559">
                  <c:v>1698.47</c:v>
                </c:pt>
                <c:pt idx="560">
                  <c:v>1695.35</c:v>
                </c:pt>
                <c:pt idx="561">
                  <c:v>1692.23</c:v>
                </c:pt>
                <c:pt idx="562">
                  <c:v>1689.1</c:v>
                </c:pt>
                <c:pt idx="563">
                  <c:v>1685.98</c:v>
                </c:pt>
                <c:pt idx="564">
                  <c:v>1682.85</c:v>
                </c:pt>
                <c:pt idx="565">
                  <c:v>1679.73</c:v>
                </c:pt>
                <c:pt idx="566">
                  <c:v>1676.6</c:v>
                </c:pt>
                <c:pt idx="567">
                  <c:v>1673.47</c:v>
                </c:pt>
                <c:pt idx="568">
                  <c:v>1670.34</c:v>
                </c:pt>
                <c:pt idx="569">
                  <c:v>1667.21</c:v>
                </c:pt>
                <c:pt idx="570">
                  <c:v>1664.07</c:v>
                </c:pt>
                <c:pt idx="571">
                  <c:v>1660.94</c:v>
                </c:pt>
                <c:pt idx="572">
                  <c:v>1657.81</c:v>
                </c:pt>
                <c:pt idx="573">
                  <c:v>1654.67</c:v>
                </c:pt>
                <c:pt idx="574">
                  <c:v>1651.53</c:v>
                </c:pt>
                <c:pt idx="575">
                  <c:v>1648.39</c:v>
                </c:pt>
                <c:pt idx="576">
                  <c:v>1645.25</c:v>
                </c:pt>
                <c:pt idx="577">
                  <c:v>1642.11</c:v>
                </c:pt>
                <c:pt idx="578">
                  <c:v>1638.97</c:v>
                </c:pt>
                <c:pt idx="579">
                  <c:v>1635.83</c:v>
                </c:pt>
                <c:pt idx="580">
                  <c:v>1632.68</c:v>
                </c:pt>
                <c:pt idx="581">
                  <c:v>1629.54</c:v>
                </c:pt>
                <c:pt idx="582">
                  <c:v>1626.39</c:v>
                </c:pt>
                <c:pt idx="583">
                  <c:v>1623.24</c:v>
                </c:pt>
                <c:pt idx="584">
                  <c:v>1620.09</c:v>
                </c:pt>
                <c:pt idx="585">
                  <c:v>1616.94</c:v>
                </c:pt>
                <c:pt idx="586">
                  <c:v>1613.79</c:v>
                </c:pt>
                <c:pt idx="587">
                  <c:v>1610.64</c:v>
                </c:pt>
                <c:pt idx="588">
                  <c:v>1607.48</c:v>
                </c:pt>
                <c:pt idx="589">
                  <c:v>1604.33</c:v>
                </c:pt>
                <c:pt idx="590">
                  <c:v>1601.17</c:v>
                </c:pt>
                <c:pt idx="591">
                  <c:v>1598.02</c:v>
                </c:pt>
                <c:pt idx="592">
                  <c:v>1594.86</c:v>
                </c:pt>
                <c:pt idx="593">
                  <c:v>1591.7</c:v>
                </c:pt>
                <c:pt idx="594">
                  <c:v>1588.54</c:v>
                </c:pt>
                <c:pt idx="595">
                  <c:v>1585.38</c:v>
                </c:pt>
                <c:pt idx="596">
                  <c:v>1582.21</c:v>
                </c:pt>
                <c:pt idx="597">
                  <c:v>1579.05</c:v>
                </c:pt>
                <c:pt idx="598">
                  <c:v>1575.88</c:v>
                </c:pt>
                <c:pt idx="599">
                  <c:v>1572.72</c:v>
                </c:pt>
                <c:pt idx="600">
                  <c:v>1569.55</c:v>
                </c:pt>
                <c:pt idx="601">
                  <c:v>1566.38</c:v>
                </c:pt>
                <c:pt idx="602">
                  <c:v>1563.21</c:v>
                </c:pt>
                <c:pt idx="603">
                  <c:v>1560.04</c:v>
                </c:pt>
                <c:pt idx="604">
                  <c:v>1556.86</c:v>
                </c:pt>
                <c:pt idx="605">
                  <c:v>1553.69</c:v>
                </c:pt>
                <c:pt idx="606">
                  <c:v>1550.51</c:v>
                </c:pt>
                <c:pt idx="607">
                  <c:v>1547.34</c:v>
                </c:pt>
                <c:pt idx="608">
                  <c:v>1544.16</c:v>
                </c:pt>
                <c:pt idx="609">
                  <c:v>1540.98</c:v>
                </c:pt>
                <c:pt idx="610">
                  <c:v>1537.8</c:v>
                </c:pt>
                <c:pt idx="611">
                  <c:v>1534.62</c:v>
                </c:pt>
                <c:pt idx="612">
                  <c:v>1531.44</c:v>
                </c:pt>
                <c:pt idx="613">
                  <c:v>1528.26</c:v>
                </c:pt>
                <c:pt idx="614">
                  <c:v>1525.07</c:v>
                </c:pt>
                <c:pt idx="615">
                  <c:v>1521.89</c:v>
                </c:pt>
                <c:pt idx="616">
                  <c:v>1518.7</c:v>
                </c:pt>
                <c:pt idx="617">
                  <c:v>1515.51</c:v>
                </c:pt>
                <c:pt idx="618">
                  <c:v>1512.32</c:v>
                </c:pt>
                <c:pt idx="619">
                  <c:v>1509.13</c:v>
                </c:pt>
                <c:pt idx="620">
                  <c:v>1505.94</c:v>
                </c:pt>
                <c:pt idx="621">
                  <c:v>1502.75</c:v>
                </c:pt>
                <c:pt idx="622">
                  <c:v>1499.55</c:v>
                </c:pt>
                <c:pt idx="623">
                  <c:v>1496.36</c:v>
                </c:pt>
                <c:pt idx="624">
                  <c:v>1493.16</c:v>
                </c:pt>
                <c:pt idx="625">
                  <c:v>1489.96</c:v>
                </c:pt>
                <c:pt idx="626">
                  <c:v>1486.76</c:v>
                </c:pt>
                <c:pt idx="627">
                  <c:v>1483.56</c:v>
                </c:pt>
                <c:pt idx="628">
                  <c:v>1480.36</c:v>
                </c:pt>
                <c:pt idx="629">
                  <c:v>1477.16</c:v>
                </c:pt>
                <c:pt idx="630">
                  <c:v>1473.96</c:v>
                </c:pt>
                <c:pt idx="631">
                  <c:v>1470.75</c:v>
                </c:pt>
                <c:pt idx="632">
                  <c:v>1467.54</c:v>
                </c:pt>
                <c:pt idx="633">
                  <c:v>1464.34</c:v>
                </c:pt>
                <c:pt idx="634">
                  <c:v>1461.13</c:v>
                </c:pt>
                <c:pt idx="635">
                  <c:v>1457.92</c:v>
                </c:pt>
                <c:pt idx="636">
                  <c:v>1454.71</c:v>
                </c:pt>
                <c:pt idx="637">
                  <c:v>1451.49</c:v>
                </c:pt>
                <c:pt idx="638">
                  <c:v>1448.28</c:v>
                </c:pt>
                <c:pt idx="639">
                  <c:v>1445.07</c:v>
                </c:pt>
                <c:pt idx="640">
                  <c:v>1441.85</c:v>
                </c:pt>
                <c:pt idx="641">
                  <c:v>1438.63</c:v>
                </c:pt>
                <c:pt idx="642">
                  <c:v>1435.41</c:v>
                </c:pt>
                <c:pt idx="643">
                  <c:v>1432.2</c:v>
                </c:pt>
                <c:pt idx="644">
                  <c:v>1428.98</c:v>
                </c:pt>
                <c:pt idx="645">
                  <c:v>1425.75</c:v>
                </c:pt>
                <c:pt idx="646">
                  <c:v>1422.53</c:v>
                </c:pt>
                <c:pt idx="647">
                  <c:v>1419.31</c:v>
                </c:pt>
                <c:pt idx="648">
                  <c:v>1416.08</c:v>
                </c:pt>
                <c:pt idx="649">
                  <c:v>1412.85</c:v>
                </c:pt>
                <c:pt idx="650">
                  <c:v>1409.63</c:v>
                </c:pt>
                <c:pt idx="651">
                  <c:v>1406.4</c:v>
                </c:pt>
                <c:pt idx="652">
                  <c:v>1403.17</c:v>
                </c:pt>
                <c:pt idx="653">
                  <c:v>1399.93</c:v>
                </c:pt>
                <c:pt idx="654">
                  <c:v>1396.7</c:v>
                </c:pt>
                <c:pt idx="655">
                  <c:v>1393.47</c:v>
                </c:pt>
                <c:pt idx="656">
                  <c:v>1390.23</c:v>
                </c:pt>
                <c:pt idx="657">
                  <c:v>1387</c:v>
                </c:pt>
                <c:pt idx="658">
                  <c:v>1383.76</c:v>
                </c:pt>
                <c:pt idx="659">
                  <c:v>1380.52</c:v>
                </c:pt>
                <c:pt idx="660">
                  <c:v>1377.28</c:v>
                </c:pt>
                <c:pt idx="661">
                  <c:v>1374.04</c:v>
                </c:pt>
                <c:pt idx="662">
                  <c:v>1370.8</c:v>
                </c:pt>
                <c:pt idx="663">
                  <c:v>1367.55</c:v>
                </c:pt>
                <c:pt idx="664">
                  <c:v>1364.31</c:v>
                </c:pt>
                <c:pt idx="665">
                  <c:v>1361.06</c:v>
                </c:pt>
                <c:pt idx="666">
                  <c:v>1357.81</c:v>
                </c:pt>
                <c:pt idx="667">
                  <c:v>1354.56</c:v>
                </c:pt>
                <c:pt idx="668">
                  <c:v>1351.31</c:v>
                </c:pt>
                <c:pt idx="669">
                  <c:v>1348.06</c:v>
                </c:pt>
                <c:pt idx="670">
                  <c:v>1344.81</c:v>
                </c:pt>
                <c:pt idx="671">
                  <c:v>1341.56</c:v>
                </c:pt>
                <c:pt idx="672">
                  <c:v>1338.3</c:v>
                </c:pt>
                <c:pt idx="673">
                  <c:v>1335.04</c:v>
                </c:pt>
                <c:pt idx="674">
                  <c:v>1331.79</c:v>
                </c:pt>
                <c:pt idx="675">
                  <c:v>1328.53</c:v>
                </c:pt>
                <c:pt idx="676">
                  <c:v>1325.27</c:v>
                </c:pt>
                <c:pt idx="677">
                  <c:v>1322.01</c:v>
                </c:pt>
                <c:pt idx="678">
                  <c:v>1318.75</c:v>
                </c:pt>
                <c:pt idx="679">
                  <c:v>1315.48</c:v>
                </c:pt>
                <c:pt idx="680">
                  <c:v>1312.22</c:v>
                </c:pt>
                <c:pt idx="681">
                  <c:v>1308.95</c:v>
                </c:pt>
                <c:pt idx="682">
                  <c:v>1305.68</c:v>
                </c:pt>
                <c:pt idx="683">
                  <c:v>1302.4100000000001</c:v>
                </c:pt>
                <c:pt idx="684">
                  <c:v>1299.1500000000001</c:v>
                </c:pt>
                <c:pt idx="685">
                  <c:v>1295.8800000000001</c:v>
                </c:pt>
                <c:pt idx="686">
                  <c:v>1292.5999999999999</c:v>
                </c:pt>
                <c:pt idx="687">
                  <c:v>1289.33</c:v>
                </c:pt>
                <c:pt idx="688">
                  <c:v>1286.06</c:v>
                </c:pt>
                <c:pt idx="689">
                  <c:v>1282.78</c:v>
                </c:pt>
                <c:pt idx="690">
                  <c:v>1279.5</c:v>
                </c:pt>
                <c:pt idx="691">
                  <c:v>1276.22</c:v>
                </c:pt>
                <c:pt idx="692">
                  <c:v>1272.94</c:v>
                </c:pt>
                <c:pt idx="693">
                  <c:v>1269.6600000000001</c:v>
                </c:pt>
                <c:pt idx="694">
                  <c:v>1266.3800000000001</c:v>
                </c:pt>
                <c:pt idx="695">
                  <c:v>1263.0999999999999</c:v>
                </c:pt>
                <c:pt idx="696">
                  <c:v>1259.81</c:v>
                </c:pt>
                <c:pt idx="697">
                  <c:v>1256.53</c:v>
                </c:pt>
                <c:pt idx="698">
                  <c:v>1253.24</c:v>
                </c:pt>
                <c:pt idx="699">
                  <c:v>1249.95</c:v>
                </c:pt>
                <c:pt idx="700">
                  <c:v>1246.6600000000001</c:v>
                </c:pt>
                <c:pt idx="701">
                  <c:v>1243.3699999999999</c:v>
                </c:pt>
                <c:pt idx="702">
                  <c:v>1240.08</c:v>
                </c:pt>
                <c:pt idx="703">
                  <c:v>1236.78</c:v>
                </c:pt>
                <c:pt idx="704">
                  <c:v>1233.49</c:v>
                </c:pt>
                <c:pt idx="705">
                  <c:v>1230.19</c:v>
                </c:pt>
                <c:pt idx="706">
                  <c:v>1226.9000000000001</c:v>
                </c:pt>
                <c:pt idx="707">
                  <c:v>1223.5999999999999</c:v>
                </c:pt>
                <c:pt idx="708">
                  <c:v>1220.3</c:v>
                </c:pt>
                <c:pt idx="709">
                  <c:v>1217</c:v>
                </c:pt>
                <c:pt idx="710">
                  <c:v>1213.69</c:v>
                </c:pt>
                <c:pt idx="711">
                  <c:v>1210.3900000000001</c:v>
                </c:pt>
                <c:pt idx="712">
                  <c:v>1207.0899999999999</c:v>
                </c:pt>
                <c:pt idx="713">
                  <c:v>1203.78</c:v>
                </c:pt>
                <c:pt idx="714">
                  <c:v>1200.47</c:v>
                </c:pt>
                <c:pt idx="715">
                  <c:v>1197.1600000000001</c:v>
                </c:pt>
                <c:pt idx="716">
                  <c:v>1193.8599999999999</c:v>
                </c:pt>
                <c:pt idx="717">
                  <c:v>1190.54</c:v>
                </c:pt>
                <c:pt idx="718">
                  <c:v>1187.23</c:v>
                </c:pt>
                <c:pt idx="719">
                  <c:v>1183.92</c:v>
                </c:pt>
                <c:pt idx="720">
                  <c:v>1180.5999999999999</c:v>
                </c:pt>
                <c:pt idx="721">
                  <c:v>1177.29</c:v>
                </c:pt>
                <c:pt idx="722">
                  <c:v>1173.97</c:v>
                </c:pt>
                <c:pt idx="723">
                  <c:v>1170.6500000000001</c:v>
                </c:pt>
                <c:pt idx="724">
                  <c:v>1167.33</c:v>
                </c:pt>
                <c:pt idx="725">
                  <c:v>1164.01</c:v>
                </c:pt>
                <c:pt idx="726">
                  <c:v>1160.69</c:v>
                </c:pt>
                <c:pt idx="727">
                  <c:v>1157.3599999999999</c:v>
                </c:pt>
                <c:pt idx="728">
                  <c:v>1154.04</c:v>
                </c:pt>
                <c:pt idx="729">
                  <c:v>1150.71</c:v>
                </c:pt>
                <c:pt idx="730">
                  <c:v>1147.3800000000001</c:v>
                </c:pt>
                <c:pt idx="731">
                  <c:v>1144.06</c:v>
                </c:pt>
                <c:pt idx="732">
                  <c:v>1140.73</c:v>
                </c:pt>
                <c:pt idx="733">
                  <c:v>1137.4000000000001</c:v>
                </c:pt>
                <c:pt idx="734">
                  <c:v>1134.06</c:v>
                </c:pt>
                <c:pt idx="735">
                  <c:v>1130.73</c:v>
                </c:pt>
                <c:pt idx="736">
                  <c:v>1127.3900000000001</c:v>
                </c:pt>
                <c:pt idx="737">
                  <c:v>1124.06</c:v>
                </c:pt>
                <c:pt idx="738">
                  <c:v>1120.72</c:v>
                </c:pt>
                <c:pt idx="739">
                  <c:v>1117.3800000000001</c:v>
                </c:pt>
                <c:pt idx="740">
                  <c:v>1114.04</c:v>
                </c:pt>
                <c:pt idx="741">
                  <c:v>1110.7</c:v>
                </c:pt>
                <c:pt idx="742">
                  <c:v>1107.3499999999999</c:v>
                </c:pt>
                <c:pt idx="743">
                  <c:v>1104.01</c:v>
                </c:pt>
                <c:pt idx="744">
                  <c:v>1100.67</c:v>
                </c:pt>
                <c:pt idx="745">
                  <c:v>1097.32</c:v>
                </c:pt>
                <c:pt idx="746">
                  <c:v>1093.97</c:v>
                </c:pt>
                <c:pt idx="747">
                  <c:v>1090.6199999999999</c:v>
                </c:pt>
                <c:pt idx="748">
                  <c:v>1087.27</c:v>
                </c:pt>
                <c:pt idx="749">
                  <c:v>1083.92</c:v>
                </c:pt>
                <c:pt idx="750">
                  <c:v>1080.57</c:v>
                </c:pt>
                <c:pt idx="751">
                  <c:v>1077.21</c:v>
                </c:pt>
                <c:pt idx="752">
                  <c:v>1073.8599999999999</c:v>
                </c:pt>
                <c:pt idx="753">
                  <c:v>1070.5</c:v>
                </c:pt>
                <c:pt idx="754">
                  <c:v>1067.1400000000001</c:v>
                </c:pt>
                <c:pt idx="755">
                  <c:v>1063.78</c:v>
                </c:pt>
                <c:pt idx="756">
                  <c:v>1060.42</c:v>
                </c:pt>
                <c:pt idx="757">
                  <c:v>1057.06</c:v>
                </c:pt>
                <c:pt idx="758">
                  <c:v>1053.69</c:v>
                </c:pt>
                <c:pt idx="759">
                  <c:v>1050.33</c:v>
                </c:pt>
                <c:pt idx="760">
                  <c:v>1046.96</c:v>
                </c:pt>
                <c:pt idx="761">
                  <c:v>1043.5999999999999</c:v>
                </c:pt>
                <c:pt idx="762">
                  <c:v>1040.23</c:v>
                </c:pt>
                <c:pt idx="763">
                  <c:v>1036.8599999999999</c:v>
                </c:pt>
                <c:pt idx="764">
                  <c:v>1033.49</c:v>
                </c:pt>
                <c:pt idx="765">
                  <c:v>1030.1099999999999</c:v>
                </c:pt>
                <c:pt idx="766">
                  <c:v>1026.74</c:v>
                </c:pt>
                <c:pt idx="767">
                  <c:v>1023.36</c:v>
                </c:pt>
                <c:pt idx="768">
                  <c:v>1019.99</c:v>
                </c:pt>
                <c:pt idx="769">
                  <c:v>1016.61</c:v>
                </c:pt>
                <c:pt idx="770">
                  <c:v>1013.23</c:v>
                </c:pt>
                <c:pt idx="771">
                  <c:v>1009.85</c:v>
                </c:pt>
                <c:pt idx="772">
                  <c:v>1006.47</c:v>
                </c:pt>
                <c:pt idx="773">
                  <c:v>1003.09</c:v>
                </c:pt>
                <c:pt idx="774">
                  <c:v>999.70100000000002</c:v>
                </c:pt>
                <c:pt idx="775">
                  <c:v>996.31500000000005</c:v>
                </c:pt>
                <c:pt idx="776">
                  <c:v>992.92899999999997</c:v>
                </c:pt>
                <c:pt idx="777">
                  <c:v>989.54</c:v>
                </c:pt>
                <c:pt idx="778">
                  <c:v>986.15200000000004</c:v>
                </c:pt>
                <c:pt idx="779">
                  <c:v>982.76</c:v>
                </c:pt>
                <c:pt idx="780">
                  <c:v>979.36800000000005</c:v>
                </c:pt>
                <c:pt idx="781">
                  <c:v>975.976</c:v>
                </c:pt>
                <c:pt idx="782">
                  <c:v>972.58</c:v>
                </c:pt>
                <c:pt idx="783">
                  <c:v>969.18299999999999</c:v>
                </c:pt>
                <c:pt idx="784">
                  <c:v>965.78700000000003</c:v>
                </c:pt>
                <c:pt idx="785">
                  <c:v>962.38800000000003</c:v>
                </c:pt>
                <c:pt idx="786">
                  <c:v>958.98800000000006</c:v>
                </c:pt>
                <c:pt idx="787">
                  <c:v>955.58799999999997</c:v>
                </c:pt>
                <c:pt idx="788">
                  <c:v>952.18499999999995</c:v>
                </c:pt>
                <c:pt idx="789">
                  <c:v>948.78</c:v>
                </c:pt>
                <c:pt idx="790">
                  <c:v>945.37400000000002</c:v>
                </c:pt>
                <c:pt idx="791">
                  <c:v>941.96900000000005</c:v>
                </c:pt>
                <c:pt idx="792">
                  <c:v>938.56100000000004</c:v>
                </c:pt>
                <c:pt idx="793">
                  <c:v>935.15099999999995</c:v>
                </c:pt>
                <c:pt idx="794">
                  <c:v>931.74</c:v>
                </c:pt>
                <c:pt idx="795">
                  <c:v>928.33</c:v>
                </c:pt>
                <c:pt idx="796">
                  <c:v>924.91600000000005</c:v>
                </c:pt>
                <c:pt idx="797">
                  <c:v>921.50099999999998</c:v>
                </c:pt>
                <c:pt idx="798">
                  <c:v>918.08500000000004</c:v>
                </c:pt>
                <c:pt idx="799">
                  <c:v>914.66800000000001</c:v>
                </c:pt>
                <c:pt idx="800">
                  <c:v>911.25099999999998</c:v>
                </c:pt>
                <c:pt idx="801">
                  <c:v>907.83100000000002</c:v>
                </c:pt>
                <c:pt idx="802">
                  <c:v>904.40899999999999</c:v>
                </c:pt>
                <c:pt idx="803">
                  <c:v>900.98699999999997</c:v>
                </c:pt>
                <c:pt idx="804">
                  <c:v>897.56299999999999</c:v>
                </c:pt>
                <c:pt idx="805">
                  <c:v>894.13699999999994</c:v>
                </c:pt>
                <c:pt idx="806">
                  <c:v>890.71299999999997</c:v>
                </c:pt>
                <c:pt idx="807">
                  <c:v>887.28499999999997</c:v>
                </c:pt>
                <c:pt idx="808">
                  <c:v>883.85500000000002</c:v>
                </c:pt>
                <c:pt idx="809">
                  <c:v>880.42499999999995</c:v>
                </c:pt>
                <c:pt idx="810">
                  <c:v>876.99300000000005</c:v>
                </c:pt>
                <c:pt idx="811">
                  <c:v>873.56</c:v>
                </c:pt>
                <c:pt idx="812">
                  <c:v>870.125</c:v>
                </c:pt>
                <c:pt idx="813">
                  <c:v>866.68899999999996</c:v>
                </c:pt>
                <c:pt idx="814">
                  <c:v>863.25199999999995</c:v>
                </c:pt>
                <c:pt idx="815">
                  <c:v>859.81299999999999</c:v>
                </c:pt>
                <c:pt idx="816">
                  <c:v>856.37400000000002</c:v>
                </c:pt>
                <c:pt idx="817">
                  <c:v>852.93299999999999</c:v>
                </c:pt>
                <c:pt idx="818">
                  <c:v>849.49</c:v>
                </c:pt>
                <c:pt idx="819">
                  <c:v>846.04600000000005</c:v>
                </c:pt>
                <c:pt idx="820">
                  <c:v>842.601</c:v>
                </c:pt>
                <c:pt idx="821">
                  <c:v>839.15499999999997</c:v>
                </c:pt>
                <c:pt idx="822">
                  <c:v>835.70699999999999</c:v>
                </c:pt>
                <c:pt idx="823">
                  <c:v>832.25800000000004</c:v>
                </c:pt>
                <c:pt idx="824">
                  <c:v>828.80799999999999</c:v>
                </c:pt>
                <c:pt idx="825">
                  <c:v>825.35599999999999</c:v>
                </c:pt>
                <c:pt idx="826">
                  <c:v>821.90300000000002</c:v>
                </c:pt>
                <c:pt idx="827">
                  <c:v>818.44799999999998</c:v>
                </c:pt>
                <c:pt idx="828">
                  <c:v>814.99300000000005</c:v>
                </c:pt>
                <c:pt idx="829">
                  <c:v>811.53599999999994</c:v>
                </c:pt>
                <c:pt idx="830">
                  <c:v>808.077</c:v>
                </c:pt>
                <c:pt idx="831">
                  <c:v>804.61800000000005</c:v>
                </c:pt>
                <c:pt idx="832">
                  <c:v>801.15700000000004</c:v>
                </c:pt>
                <c:pt idx="833">
                  <c:v>797.69399999999996</c:v>
                </c:pt>
                <c:pt idx="834">
                  <c:v>794.22900000000004</c:v>
                </c:pt>
                <c:pt idx="835">
                  <c:v>790.76400000000001</c:v>
                </c:pt>
                <c:pt idx="836">
                  <c:v>787.29700000000003</c:v>
                </c:pt>
                <c:pt idx="837">
                  <c:v>783.83</c:v>
                </c:pt>
                <c:pt idx="838">
                  <c:v>780.36099999999999</c:v>
                </c:pt>
                <c:pt idx="839">
                  <c:v>776.89</c:v>
                </c:pt>
                <c:pt idx="840">
                  <c:v>773.41899999999998</c:v>
                </c:pt>
                <c:pt idx="841">
                  <c:v>769.94299999999998</c:v>
                </c:pt>
                <c:pt idx="842">
                  <c:v>766.46900000000005</c:v>
                </c:pt>
                <c:pt idx="843">
                  <c:v>762.99300000000005</c:v>
                </c:pt>
                <c:pt idx="844">
                  <c:v>759.51599999999996</c:v>
                </c:pt>
                <c:pt idx="845">
                  <c:v>756.03800000000001</c:v>
                </c:pt>
                <c:pt idx="846">
                  <c:v>752.55600000000004</c:v>
                </c:pt>
                <c:pt idx="847">
                  <c:v>749.07500000000005</c:v>
                </c:pt>
                <c:pt idx="848">
                  <c:v>745.59299999999996</c:v>
                </c:pt>
                <c:pt idx="849">
                  <c:v>742.10900000000004</c:v>
                </c:pt>
                <c:pt idx="850">
                  <c:v>738.62199999999996</c:v>
                </c:pt>
                <c:pt idx="851">
                  <c:v>735.13499999999999</c:v>
                </c:pt>
                <c:pt idx="852">
                  <c:v>731.64800000000002</c:v>
                </c:pt>
                <c:pt idx="853">
                  <c:v>728.15599999999995</c:v>
                </c:pt>
                <c:pt idx="854">
                  <c:v>724.66600000000005</c:v>
                </c:pt>
                <c:pt idx="855">
                  <c:v>721.17399999999998</c:v>
                </c:pt>
                <c:pt idx="856">
                  <c:v>717.68100000000004</c:v>
                </c:pt>
                <c:pt idx="857">
                  <c:v>714.18399999999997</c:v>
                </c:pt>
                <c:pt idx="858">
                  <c:v>710.68799999999999</c:v>
                </c:pt>
                <c:pt idx="859">
                  <c:v>707.19100000000003</c:v>
                </c:pt>
                <c:pt idx="860">
                  <c:v>703.69</c:v>
                </c:pt>
                <c:pt idx="861">
                  <c:v>700.19100000000003</c:v>
                </c:pt>
                <c:pt idx="862">
                  <c:v>696.68700000000001</c:v>
                </c:pt>
                <c:pt idx="863">
                  <c:v>693.18499999999995</c:v>
                </c:pt>
                <c:pt idx="864">
                  <c:v>689.68</c:v>
                </c:pt>
                <c:pt idx="865">
                  <c:v>686.173</c:v>
                </c:pt>
                <c:pt idx="866">
                  <c:v>682.66600000000005</c:v>
                </c:pt>
                <c:pt idx="867">
                  <c:v>679.15800000000002</c:v>
                </c:pt>
                <c:pt idx="868">
                  <c:v>675.64700000000005</c:v>
                </c:pt>
                <c:pt idx="869">
                  <c:v>672.13599999999997</c:v>
                </c:pt>
                <c:pt idx="870">
                  <c:v>668.62199999999996</c:v>
                </c:pt>
                <c:pt idx="871">
                  <c:v>665.10799999999995</c:v>
                </c:pt>
                <c:pt idx="872">
                  <c:v>661.59100000000001</c:v>
                </c:pt>
                <c:pt idx="873">
                  <c:v>658.07500000000005</c:v>
                </c:pt>
                <c:pt idx="874">
                  <c:v>654.55499999999995</c:v>
                </c:pt>
                <c:pt idx="875">
                  <c:v>651.03599999999994</c:v>
                </c:pt>
                <c:pt idx="876">
                  <c:v>647.51400000000001</c:v>
                </c:pt>
                <c:pt idx="877">
                  <c:v>643.99199999999996</c:v>
                </c:pt>
                <c:pt idx="878">
                  <c:v>640.46699999999998</c:v>
                </c:pt>
                <c:pt idx="879">
                  <c:v>636.94299999999998</c:v>
                </c:pt>
                <c:pt idx="880">
                  <c:v>633.41499999999996</c:v>
                </c:pt>
                <c:pt idx="881">
                  <c:v>629.88800000000003</c:v>
                </c:pt>
                <c:pt idx="882">
                  <c:v>626.35699999999997</c:v>
                </c:pt>
                <c:pt idx="883">
                  <c:v>622.827</c:v>
                </c:pt>
                <c:pt idx="884">
                  <c:v>619.29399999999998</c:v>
                </c:pt>
                <c:pt idx="885">
                  <c:v>615.76099999999997</c:v>
                </c:pt>
                <c:pt idx="886">
                  <c:v>612.22500000000002</c:v>
                </c:pt>
                <c:pt idx="887">
                  <c:v>608.68899999999996</c:v>
                </c:pt>
                <c:pt idx="888">
                  <c:v>605.15099999999995</c:v>
                </c:pt>
                <c:pt idx="889">
                  <c:v>601.61</c:v>
                </c:pt>
                <c:pt idx="890">
                  <c:v>598.07100000000003</c:v>
                </c:pt>
                <c:pt idx="891">
                  <c:v>594.52800000000002</c:v>
                </c:pt>
                <c:pt idx="892">
                  <c:v>590.98299999999995</c:v>
                </c:pt>
                <c:pt idx="893">
                  <c:v>587.44000000000005</c:v>
                </c:pt>
                <c:pt idx="894">
                  <c:v>583.89200000000005</c:v>
                </c:pt>
                <c:pt idx="895">
                  <c:v>580.346</c:v>
                </c:pt>
                <c:pt idx="896">
                  <c:v>576.79600000000005</c:v>
                </c:pt>
                <c:pt idx="897">
                  <c:v>573.245</c:v>
                </c:pt>
                <c:pt idx="898">
                  <c:v>569.69399999999996</c:v>
                </c:pt>
                <c:pt idx="899">
                  <c:v>566.14</c:v>
                </c:pt>
                <c:pt idx="900">
                  <c:v>562.58500000000004</c:v>
                </c:pt>
                <c:pt idx="901">
                  <c:v>559.03</c:v>
                </c:pt>
                <c:pt idx="902">
                  <c:v>555.47199999999998</c:v>
                </c:pt>
                <c:pt idx="903">
                  <c:v>551.91200000000003</c:v>
                </c:pt>
                <c:pt idx="904">
                  <c:v>548.351</c:v>
                </c:pt>
                <c:pt idx="905">
                  <c:v>544.79100000000005</c:v>
                </c:pt>
                <c:pt idx="906">
                  <c:v>541.22699999999998</c:v>
                </c:pt>
                <c:pt idx="907">
                  <c:v>537.66200000000003</c:v>
                </c:pt>
                <c:pt idx="908">
                  <c:v>534.09500000000003</c:v>
                </c:pt>
                <c:pt idx="909">
                  <c:v>530.529</c:v>
                </c:pt>
                <c:pt idx="910">
                  <c:v>526.96</c:v>
                </c:pt>
                <c:pt idx="911">
                  <c:v>523.38900000000001</c:v>
                </c:pt>
                <c:pt idx="912">
                  <c:v>519.81700000000001</c:v>
                </c:pt>
                <c:pt idx="913">
                  <c:v>516.24400000000003</c:v>
                </c:pt>
                <c:pt idx="914">
                  <c:v>512.67100000000005</c:v>
                </c:pt>
                <c:pt idx="915">
                  <c:v>509.09399999999999</c:v>
                </c:pt>
                <c:pt idx="916">
                  <c:v>505.517</c:v>
                </c:pt>
                <c:pt idx="917">
                  <c:v>501.93799999999999</c:v>
                </c:pt>
                <c:pt idx="918">
                  <c:v>498.35700000000003</c:v>
                </c:pt>
                <c:pt idx="919">
                  <c:v>494.77499999999998</c:v>
                </c:pt>
                <c:pt idx="920">
                  <c:v>491.19400000000002</c:v>
                </c:pt>
                <c:pt idx="921">
                  <c:v>487.60899999999998</c:v>
                </c:pt>
                <c:pt idx="922">
                  <c:v>484.02300000000002</c:v>
                </c:pt>
                <c:pt idx="923">
                  <c:v>480.435</c:v>
                </c:pt>
                <c:pt idx="924">
                  <c:v>476.84699999999998</c:v>
                </c:pt>
                <c:pt idx="925">
                  <c:v>473.25599999999997</c:v>
                </c:pt>
                <c:pt idx="926">
                  <c:v>469.66399999999999</c:v>
                </c:pt>
                <c:pt idx="927">
                  <c:v>466.07100000000003</c:v>
                </c:pt>
                <c:pt idx="928">
                  <c:v>462.47699999999998</c:v>
                </c:pt>
                <c:pt idx="929">
                  <c:v>458.88299999999998</c:v>
                </c:pt>
                <c:pt idx="930">
                  <c:v>455.28500000000003</c:v>
                </c:pt>
                <c:pt idx="931">
                  <c:v>451.68599999999998</c:v>
                </c:pt>
                <c:pt idx="932">
                  <c:v>448.08600000000001</c:v>
                </c:pt>
                <c:pt idx="933">
                  <c:v>444.48500000000001</c:v>
                </c:pt>
                <c:pt idx="934">
                  <c:v>440.88200000000001</c:v>
                </c:pt>
                <c:pt idx="935">
                  <c:v>437.27699999999999</c:v>
                </c:pt>
                <c:pt idx="936">
                  <c:v>433.67099999999999</c:v>
                </c:pt>
                <c:pt idx="937">
                  <c:v>430.06400000000002</c:v>
                </c:pt>
                <c:pt idx="938">
                  <c:v>426.45499999999998</c:v>
                </c:pt>
                <c:pt idx="939">
                  <c:v>422.84500000000003</c:v>
                </c:pt>
                <c:pt idx="940">
                  <c:v>419.233</c:v>
                </c:pt>
                <c:pt idx="941">
                  <c:v>415.62099999999998</c:v>
                </c:pt>
                <c:pt idx="942">
                  <c:v>412.00599999999997</c:v>
                </c:pt>
                <c:pt idx="943">
                  <c:v>408.39</c:v>
                </c:pt>
                <c:pt idx="944">
                  <c:v>404.77300000000002</c:v>
                </c:pt>
                <c:pt idx="945">
                  <c:v>401.154</c:v>
                </c:pt>
                <c:pt idx="946">
                  <c:v>397.53199999999998</c:v>
                </c:pt>
                <c:pt idx="947">
                  <c:v>393.911</c:v>
                </c:pt>
                <c:pt idx="948">
                  <c:v>390.28800000000001</c:v>
                </c:pt>
                <c:pt idx="949">
                  <c:v>386.66300000000001</c:v>
                </c:pt>
                <c:pt idx="950">
                  <c:v>383.03800000000001</c:v>
                </c:pt>
                <c:pt idx="951">
                  <c:v>379.41</c:v>
                </c:pt>
                <c:pt idx="952">
                  <c:v>375.78199999999998</c:v>
                </c:pt>
                <c:pt idx="953">
                  <c:v>372.15199999999999</c:v>
                </c:pt>
                <c:pt idx="954">
                  <c:v>368.52</c:v>
                </c:pt>
                <c:pt idx="955">
                  <c:v>364.88499999999999</c:v>
                </c:pt>
                <c:pt idx="956">
                  <c:v>361.25099999999998</c:v>
                </c:pt>
                <c:pt idx="957">
                  <c:v>357.61500000000001</c:v>
                </c:pt>
                <c:pt idx="958">
                  <c:v>353.97800000000001</c:v>
                </c:pt>
                <c:pt idx="959">
                  <c:v>350.339</c:v>
                </c:pt>
                <c:pt idx="960">
                  <c:v>346.69900000000001</c:v>
                </c:pt>
                <c:pt idx="961">
                  <c:v>343.05500000000001</c:v>
                </c:pt>
                <c:pt idx="962">
                  <c:v>339.41199999999998</c:v>
                </c:pt>
                <c:pt idx="963">
                  <c:v>335.76799999999997</c:v>
                </c:pt>
                <c:pt idx="964">
                  <c:v>332.12200000000001</c:v>
                </c:pt>
                <c:pt idx="965">
                  <c:v>328.47399999999999</c:v>
                </c:pt>
                <c:pt idx="966">
                  <c:v>324.82400000000001</c:v>
                </c:pt>
                <c:pt idx="967">
                  <c:v>321.173</c:v>
                </c:pt>
                <c:pt idx="968">
                  <c:v>317.52199999999999</c:v>
                </c:pt>
                <c:pt idx="969">
                  <c:v>313.86900000000003</c:v>
                </c:pt>
                <c:pt idx="970">
                  <c:v>310.21199999999999</c:v>
                </c:pt>
                <c:pt idx="971">
                  <c:v>306.55599999999998</c:v>
                </c:pt>
                <c:pt idx="972">
                  <c:v>302.899</c:v>
                </c:pt>
                <c:pt idx="973">
                  <c:v>299.238</c:v>
                </c:pt>
                <c:pt idx="974">
                  <c:v>295.577</c:v>
                </c:pt>
                <c:pt idx="975">
                  <c:v>291.916</c:v>
                </c:pt>
                <c:pt idx="976">
                  <c:v>288.25200000000001</c:v>
                </c:pt>
                <c:pt idx="977">
                  <c:v>284.58600000000001</c:v>
                </c:pt>
                <c:pt idx="978">
                  <c:v>280.91899999999998</c:v>
                </c:pt>
                <c:pt idx="979">
                  <c:v>277.25200000000001</c:v>
                </c:pt>
                <c:pt idx="980">
                  <c:v>273.58100000000002</c:v>
                </c:pt>
                <c:pt idx="981">
                  <c:v>269.91000000000003</c:v>
                </c:pt>
                <c:pt idx="982">
                  <c:v>266.23599999999999</c:v>
                </c:pt>
                <c:pt idx="983">
                  <c:v>262.56299999999999</c:v>
                </c:pt>
                <c:pt idx="984">
                  <c:v>258.88799999999998</c:v>
                </c:pt>
                <c:pt idx="985">
                  <c:v>255.21</c:v>
                </c:pt>
                <c:pt idx="986">
                  <c:v>251.53200000000001</c:v>
                </c:pt>
                <c:pt idx="987">
                  <c:v>247.852</c:v>
                </c:pt>
                <c:pt idx="988">
                  <c:v>244.17</c:v>
                </c:pt>
                <c:pt idx="989">
                  <c:v>240.488</c:v>
                </c:pt>
                <c:pt idx="990">
                  <c:v>236.80199999999999</c:v>
                </c:pt>
                <c:pt idx="991">
                  <c:v>233.11699999999999</c:v>
                </c:pt>
                <c:pt idx="992">
                  <c:v>229.428</c:v>
                </c:pt>
                <c:pt idx="993">
                  <c:v>225.74</c:v>
                </c:pt>
                <c:pt idx="994">
                  <c:v>222.05099999999999</c:v>
                </c:pt>
                <c:pt idx="995">
                  <c:v>218.358</c:v>
                </c:pt>
                <c:pt idx="996">
                  <c:v>214.66499999999999</c:v>
                </c:pt>
                <c:pt idx="997">
                  <c:v>210.96899999999999</c:v>
                </c:pt>
                <c:pt idx="998">
                  <c:v>207.274</c:v>
                </c:pt>
                <c:pt idx="999">
                  <c:v>203.57499999999999</c:v>
                </c:pt>
                <c:pt idx="1000">
                  <c:v>199.87700000000001</c:v>
                </c:pt>
                <c:pt idx="1001">
                  <c:v>196.17500000000001</c:v>
                </c:pt>
                <c:pt idx="1002">
                  <c:v>192.47300000000001</c:v>
                </c:pt>
                <c:pt idx="1003">
                  <c:v>188.76900000000001</c:v>
                </c:pt>
                <c:pt idx="1004">
                  <c:v>185.06399999999999</c:v>
                </c:pt>
                <c:pt idx="1005">
                  <c:v>181.357</c:v>
                </c:pt>
                <c:pt idx="1006">
                  <c:v>177.64699999999999</c:v>
                </c:pt>
                <c:pt idx="1007">
                  <c:v>173.93899999999999</c:v>
                </c:pt>
                <c:pt idx="1008">
                  <c:v>170.227</c:v>
                </c:pt>
                <c:pt idx="1009">
                  <c:v>166.51499999999999</c:v>
                </c:pt>
                <c:pt idx="1010">
                  <c:v>162.80000000000001</c:v>
                </c:pt>
                <c:pt idx="1011">
                  <c:v>159.08500000000001</c:v>
                </c:pt>
                <c:pt idx="1012">
                  <c:v>155.36699999999999</c:v>
                </c:pt>
                <c:pt idx="1013">
                  <c:v>151.64699999999999</c:v>
                </c:pt>
                <c:pt idx="1014">
                  <c:v>147.928</c:v>
                </c:pt>
                <c:pt idx="1015">
                  <c:v>144.20599999999999</c:v>
                </c:pt>
                <c:pt idx="1016">
                  <c:v>140.482</c:v>
                </c:pt>
                <c:pt idx="1017">
                  <c:v>136.75800000000001</c:v>
                </c:pt>
                <c:pt idx="1018">
                  <c:v>133.03100000000001</c:v>
                </c:pt>
                <c:pt idx="1019">
                  <c:v>129.30500000000001</c:v>
                </c:pt>
                <c:pt idx="1020">
                  <c:v>125.575</c:v>
                </c:pt>
                <c:pt idx="1021">
                  <c:v>121.843</c:v>
                </c:pt>
                <c:pt idx="1022">
                  <c:v>118.11199999999999</c:v>
                </c:pt>
                <c:pt idx="1023">
                  <c:v>114.378</c:v>
                </c:pt>
              </c:numCache>
            </c:numRef>
          </c:xVal>
          <c:yVal>
            <c:numRef>
              <c:f>Sheet1!$E$3:$E$1026</c:f>
              <c:numCache>
                <c:formatCode>General</c:formatCode>
                <c:ptCount val="1024"/>
                <c:pt idx="0">
                  <c:v>12087.8</c:v>
                </c:pt>
                <c:pt idx="1">
                  <c:v>12229.8</c:v>
                </c:pt>
                <c:pt idx="2">
                  <c:v>12106</c:v>
                </c:pt>
                <c:pt idx="3">
                  <c:v>11977</c:v>
                </c:pt>
                <c:pt idx="4">
                  <c:v>12097.5</c:v>
                </c:pt>
                <c:pt idx="5">
                  <c:v>12181</c:v>
                </c:pt>
                <c:pt idx="6">
                  <c:v>11964.8</c:v>
                </c:pt>
                <c:pt idx="7">
                  <c:v>12152.8</c:v>
                </c:pt>
                <c:pt idx="8">
                  <c:v>12228.5</c:v>
                </c:pt>
                <c:pt idx="9">
                  <c:v>12087.5</c:v>
                </c:pt>
                <c:pt idx="10">
                  <c:v>12080</c:v>
                </c:pt>
                <c:pt idx="11">
                  <c:v>12255.8</c:v>
                </c:pt>
                <c:pt idx="12">
                  <c:v>12116.5</c:v>
                </c:pt>
                <c:pt idx="13">
                  <c:v>11991.5</c:v>
                </c:pt>
                <c:pt idx="14">
                  <c:v>12247.5</c:v>
                </c:pt>
                <c:pt idx="15">
                  <c:v>12376</c:v>
                </c:pt>
                <c:pt idx="16">
                  <c:v>12153.5</c:v>
                </c:pt>
                <c:pt idx="17">
                  <c:v>12212</c:v>
                </c:pt>
                <c:pt idx="18">
                  <c:v>12414.8</c:v>
                </c:pt>
                <c:pt idx="19">
                  <c:v>12312.5</c:v>
                </c:pt>
                <c:pt idx="20">
                  <c:v>12310</c:v>
                </c:pt>
                <c:pt idx="21">
                  <c:v>12395</c:v>
                </c:pt>
                <c:pt idx="22">
                  <c:v>12448.5</c:v>
                </c:pt>
                <c:pt idx="23">
                  <c:v>12382.5</c:v>
                </c:pt>
                <c:pt idx="24">
                  <c:v>12537.5</c:v>
                </c:pt>
                <c:pt idx="25">
                  <c:v>12650</c:v>
                </c:pt>
                <c:pt idx="26">
                  <c:v>12534.5</c:v>
                </c:pt>
                <c:pt idx="27">
                  <c:v>12573.3</c:v>
                </c:pt>
                <c:pt idx="28">
                  <c:v>12965.5</c:v>
                </c:pt>
                <c:pt idx="29">
                  <c:v>12765.5</c:v>
                </c:pt>
                <c:pt idx="30">
                  <c:v>12694</c:v>
                </c:pt>
                <c:pt idx="31">
                  <c:v>12929.3</c:v>
                </c:pt>
                <c:pt idx="32">
                  <c:v>13091.8</c:v>
                </c:pt>
                <c:pt idx="33">
                  <c:v>13025.3</c:v>
                </c:pt>
                <c:pt idx="34">
                  <c:v>13024.5</c:v>
                </c:pt>
                <c:pt idx="35">
                  <c:v>13245</c:v>
                </c:pt>
                <c:pt idx="36">
                  <c:v>13197.3</c:v>
                </c:pt>
                <c:pt idx="37">
                  <c:v>13145.5</c:v>
                </c:pt>
                <c:pt idx="38">
                  <c:v>13445.3</c:v>
                </c:pt>
                <c:pt idx="39">
                  <c:v>13588.8</c:v>
                </c:pt>
                <c:pt idx="40">
                  <c:v>13437</c:v>
                </c:pt>
                <c:pt idx="41">
                  <c:v>13580</c:v>
                </c:pt>
                <c:pt idx="42">
                  <c:v>13769.5</c:v>
                </c:pt>
                <c:pt idx="43">
                  <c:v>13686.8</c:v>
                </c:pt>
                <c:pt idx="44">
                  <c:v>13546</c:v>
                </c:pt>
                <c:pt idx="45">
                  <c:v>13831.5</c:v>
                </c:pt>
                <c:pt idx="46">
                  <c:v>13974.3</c:v>
                </c:pt>
                <c:pt idx="47">
                  <c:v>13713.8</c:v>
                </c:pt>
                <c:pt idx="48">
                  <c:v>13851.8</c:v>
                </c:pt>
                <c:pt idx="49">
                  <c:v>13951</c:v>
                </c:pt>
                <c:pt idx="50">
                  <c:v>13858.3</c:v>
                </c:pt>
                <c:pt idx="51">
                  <c:v>13822.8</c:v>
                </c:pt>
                <c:pt idx="52">
                  <c:v>14053.5</c:v>
                </c:pt>
                <c:pt idx="53">
                  <c:v>14209.8</c:v>
                </c:pt>
                <c:pt idx="54">
                  <c:v>13892.8</c:v>
                </c:pt>
                <c:pt idx="55">
                  <c:v>13932.3</c:v>
                </c:pt>
                <c:pt idx="56">
                  <c:v>14236</c:v>
                </c:pt>
                <c:pt idx="57">
                  <c:v>13982</c:v>
                </c:pt>
                <c:pt idx="58">
                  <c:v>13959</c:v>
                </c:pt>
                <c:pt idx="59">
                  <c:v>14090</c:v>
                </c:pt>
                <c:pt idx="60">
                  <c:v>14182.3</c:v>
                </c:pt>
                <c:pt idx="61">
                  <c:v>13898</c:v>
                </c:pt>
                <c:pt idx="62">
                  <c:v>14026.5</c:v>
                </c:pt>
                <c:pt idx="63">
                  <c:v>14270.8</c:v>
                </c:pt>
                <c:pt idx="64">
                  <c:v>13996.5</c:v>
                </c:pt>
                <c:pt idx="65">
                  <c:v>13947.5</c:v>
                </c:pt>
                <c:pt idx="66">
                  <c:v>14074.8</c:v>
                </c:pt>
                <c:pt idx="67">
                  <c:v>14197.3</c:v>
                </c:pt>
                <c:pt idx="68">
                  <c:v>13901.3</c:v>
                </c:pt>
                <c:pt idx="69">
                  <c:v>13958.5</c:v>
                </c:pt>
                <c:pt idx="70">
                  <c:v>14223</c:v>
                </c:pt>
                <c:pt idx="71">
                  <c:v>14143.5</c:v>
                </c:pt>
                <c:pt idx="72">
                  <c:v>14024.8</c:v>
                </c:pt>
                <c:pt idx="73">
                  <c:v>14229.8</c:v>
                </c:pt>
                <c:pt idx="74">
                  <c:v>14322.5</c:v>
                </c:pt>
                <c:pt idx="75">
                  <c:v>14074</c:v>
                </c:pt>
                <c:pt idx="76">
                  <c:v>14024.3</c:v>
                </c:pt>
                <c:pt idx="77">
                  <c:v>14350</c:v>
                </c:pt>
                <c:pt idx="78">
                  <c:v>14307.8</c:v>
                </c:pt>
                <c:pt idx="79">
                  <c:v>14128.8</c:v>
                </c:pt>
                <c:pt idx="80">
                  <c:v>14215.5</c:v>
                </c:pt>
                <c:pt idx="81">
                  <c:v>14492</c:v>
                </c:pt>
                <c:pt idx="82">
                  <c:v>14200</c:v>
                </c:pt>
                <c:pt idx="83">
                  <c:v>14199.8</c:v>
                </c:pt>
                <c:pt idx="84">
                  <c:v>14526.3</c:v>
                </c:pt>
                <c:pt idx="85">
                  <c:v>14534.5</c:v>
                </c:pt>
                <c:pt idx="86">
                  <c:v>14431</c:v>
                </c:pt>
                <c:pt idx="87">
                  <c:v>14630.3</c:v>
                </c:pt>
                <c:pt idx="88">
                  <c:v>14859</c:v>
                </c:pt>
                <c:pt idx="89">
                  <c:v>14944.8</c:v>
                </c:pt>
                <c:pt idx="90">
                  <c:v>14941</c:v>
                </c:pt>
                <c:pt idx="91">
                  <c:v>15175</c:v>
                </c:pt>
                <c:pt idx="92">
                  <c:v>15448</c:v>
                </c:pt>
                <c:pt idx="93">
                  <c:v>15224.3</c:v>
                </c:pt>
                <c:pt idx="94">
                  <c:v>15416.5</c:v>
                </c:pt>
                <c:pt idx="95">
                  <c:v>15801.8</c:v>
                </c:pt>
                <c:pt idx="96">
                  <c:v>16194.5</c:v>
                </c:pt>
                <c:pt idx="97">
                  <c:v>16215</c:v>
                </c:pt>
                <c:pt idx="98">
                  <c:v>16693</c:v>
                </c:pt>
                <c:pt idx="99">
                  <c:v>16913.3</c:v>
                </c:pt>
                <c:pt idx="100">
                  <c:v>16985</c:v>
                </c:pt>
                <c:pt idx="101">
                  <c:v>16661.8</c:v>
                </c:pt>
                <c:pt idx="102">
                  <c:v>17009.3</c:v>
                </c:pt>
                <c:pt idx="103">
                  <c:v>17007.5</c:v>
                </c:pt>
                <c:pt idx="104">
                  <c:v>16584.3</c:v>
                </c:pt>
                <c:pt idx="105">
                  <c:v>16576.8</c:v>
                </c:pt>
                <c:pt idx="106">
                  <c:v>16528.3</c:v>
                </c:pt>
                <c:pt idx="107">
                  <c:v>16495.3</c:v>
                </c:pt>
                <c:pt idx="108">
                  <c:v>16229</c:v>
                </c:pt>
                <c:pt idx="109">
                  <c:v>16277</c:v>
                </c:pt>
                <c:pt idx="110">
                  <c:v>16395</c:v>
                </c:pt>
                <c:pt idx="111">
                  <c:v>16246.5</c:v>
                </c:pt>
                <c:pt idx="112">
                  <c:v>16091.5</c:v>
                </c:pt>
                <c:pt idx="113">
                  <c:v>16462.8</c:v>
                </c:pt>
                <c:pt idx="114">
                  <c:v>16425.8</c:v>
                </c:pt>
                <c:pt idx="115">
                  <c:v>16299</c:v>
                </c:pt>
                <c:pt idx="116">
                  <c:v>16121.8</c:v>
                </c:pt>
                <c:pt idx="117">
                  <c:v>16500.5</c:v>
                </c:pt>
                <c:pt idx="118">
                  <c:v>16502.5</c:v>
                </c:pt>
                <c:pt idx="119">
                  <c:v>16165.8</c:v>
                </c:pt>
                <c:pt idx="120">
                  <c:v>16123.8</c:v>
                </c:pt>
                <c:pt idx="121">
                  <c:v>16417.3</c:v>
                </c:pt>
                <c:pt idx="122">
                  <c:v>16235.3</c:v>
                </c:pt>
                <c:pt idx="123">
                  <c:v>16058.5</c:v>
                </c:pt>
                <c:pt idx="124">
                  <c:v>16151.5</c:v>
                </c:pt>
                <c:pt idx="125">
                  <c:v>16283.8</c:v>
                </c:pt>
                <c:pt idx="126">
                  <c:v>16065.5</c:v>
                </c:pt>
                <c:pt idx="127">
                  <c:v>15819</c:v>
                </c:pt>
                <c:pt idx="128">
                  <c:v>16129</c:v>
                </c:pt>
                <c:pt idx="129">
                  <c:v>15999.5</c:v>
                </c:pt>
                <c:pt idx="130">
                  <c:v>15975</c:v>
                </c:pt>
                <c:pt idx="131">
                  <c:v>15840</c:v>
                </c:pt>
                <c:pt idx="132">
                  <c:v>16071</c:v>
                </c:pt>
                <c:pt idx="133">
                  <c:v>16008.3</c:v>
                </c:pt>
                <c:pt idx="134">
                  <c:v>15670.5</c:v>
                </c:pt>
                <c:pt idx="135">
                  <c:v>15786</c:v>
                </c:pt>
                <c:pt idx="136">
                  <c:v>15916.3</c:v>
                </c:pt>
                <c:pt idx="137">
                  <c:v>15842.3</c:v>
                </c:pt>
                <c:pt idx="138">
                  <c:v>15778.3</c:v>
                </c:pt>
                <c:pt idx="139">
                  <c:v>15720.8</c:v>
                </c:pt>
                <c:pt idx="140">
                  <c:v>15854.3</c:v>
                </c:pt>
                <c:pt idx="141">
                  <c:v>15726.3</c:v>
                </c:pt>
                <c:pt idx="142">
                  <c:v>15680</c:v>
                </c:pt>
                <c:pt idx="143">
                  <c:v>15908.3</c:v>
                </c:pt>
                <c:pt idx="144">
                  <c:v>16026</c:v>
                </c:pt>
                <c:pt idx="145">
                  <c:v>15783.8</c:v>
                </c:pt>
                <c:pt idx="146">
                  <c:v>15745.3</c:v>
                </c:pt>
                <c:pt idx="147">
                  <c:v>16092.5</c:v>
                </c:pt>
                <c:pt idx="148">
                  <c:v>16036</c:v>
                </c:pt>
                <c:pt idx="149">
                  <c:v>15770.5</c:v>
                </c:pt>
                <c:pt idx="150">
                  <c:v>15962.8</c:v>
                </c:pt>
                <c:pt idx="151">
                  <c:v>16124.3</c:v>
                </c:pt>
                <c:pt idx="152">
                  <c:v>16101</c:v>
                </c:pt>
                <c:pt idx="153">
                  <c:v>15916.8</c:v>
                </c:pt>
                <c:pt idx="154">
                  <c:v>15993.3</c:v>
                </c:pt>
                <c:pt idx="155">
                  <c:v>16170.8</c:v>
                </c:pt>
                <c:pt idx="156">
                  <c:v>16170.5</c:v>
                </c:pt>
                <c:pt idx="157">
                  <c:v>15997.8</c:v>
                </c:pt>
                <c:pt idx="158">
                  <c:v>16071</c:v>
                </c:pt>
                <c:pt idx="159">
                  <c:v>16327</c:v>
                </c:pt>
                <c:pt idx="160">
                  <c:v>16277.5</c:v>
                </c:pt>
                <c:pt idx="161">
                  <c:v>16127.5</c:v>
                </c:pt>
                <c:pt idx="162">
                  <c:v>16236.3</c:v>
                </c:pt>
                <c:pt idx="163">
                  <c:v>16473.8</c:v>
                </c:pt>
                <c:pt idx="164">
                  <c:v>16360.3</c:v>
                </c:pt>
                <c:pt idx="165">
                  <c:v>16143</c:v>
                </c:pt>
                <c:pt idx="166">
                  <c:v>16397.5</c:v>
                </c:pt>
                <c:pt idx="167">
                  <c:v>16483</c:v>
                </c:pt>
                <c:pt idx="168">
                  <c:v>16333.5</c:v>
                </c:pt>
                <c:pt idx="169">
                  <c:v>16255.8</c:v>
                </c:pt>
                <c:pt idx="170">
                  <c:v>16387.3</c:v>
                </c:pt>
                <c:pt idx="171">
                  <c:v>16488.5</c:v>
                </c:pt>
                <c:pt idx="172">
                  <c:v>16290.8</c:v>
                </c:pt>
                <c:pt idx="173">
                  <c:v>16296.8</c:v>
                </c:pt>
                <c:pt idx="174">
                  <c:v>16410</c:v>
                </c:pt>
                <c:pt idx="175">
                  <c:v>16520.5</c:v>
                </c:pt>
                <c:pt idx="176">
                  <c:v>16397.3</c:v>
                </c:pt>
                <c:pt idx="177">
                  <c:v>16266.3</c:v>
                </c:pt>
                <c:pt idx="178">
                  <c:v>16554.5</c:v>
                </c:pt>
                <c:pt idx="179">
                  <c:v>16524</c:v>
                </c:pt>
                <c:pt idx="180">
                  <c:v>16285.5</c:v>
                </c:pt>
                <c:pt idx="181">
                  <c:v>16297.3</c:v>
                </c:pt>
                <c:pt idx="182">
                  <c:v>16623</c:v>
                </c:pt>
                <c:pt idx="183">
                  <c:v>16577</c:v>
                </c:pt>
                <c:pt idx="184">
                  <c:v>16510.8</c:v>
                </c:pt>
                <c:pt idx="185">
                  <c:v>16534.5</c:v>
                </c:pt>
                <c:pt idx="186">
                  <c:v>16685.5</c:v>
                </c:pt>
                <c:pt idx="187">
                  <c:v>16788.5</c:v>
                </c:pt>
                <c:pt idx="188">
                  <c:v>16525.5</c:v>
                </c:pt>
                <c:pt idx="189">
                  <c:v>16544.3</c:v>
                </c:pt>
                <c:pt idx="190">
                  <c:v>16886</c:v>
                </c:pt>
                <c:pt idx="191">
                  <c:v>16871</c:v>
                </c:pt>
                <c:pt idx="192">
                  <c:v>16556.3</c:v>
                </c:pt>
                <c:pt idx="193">
                  <c:v>16520</c:v>
                </c:pt>
                <c:pt idx="194">
                  <c:v>16749.8</c:v>
                </c:pt>
                <c:pt idx="195">
                  <c:v>16612.8</c:v>
                </c:pt>
                <c:pt idx="196">
                  <c:v>16530.8</c:v>
                </c:pt>
                <c:pt idx="197">
                  <c:v>16466</c:v>
                </c:pt>
                <c:pt idx="198">
                  <c:v>16497</c:v>
                </c:pt>
                <c:pt idx="199">
                  <c:v>16582.5</c:v>
                </c:pt>
                <c:pt idx="200">
                  <c:v>16479.3</c:v>
                </c:pt>
                <c:pt idx="201">
                  <c:v>16424.8</c:v>
                </c:pt>
                <c:pt idx="202">
                  <c:v>16586.8</c:v>
                </c:pt>
                <c:pt idx="203">
                  <c:v>16732.5</c:v>
                </c:pt>
                <c:pt idx="204">
                  <c:v>16741.8</c:v>
                </c:pt>
                <c:pt idx="205">
                  <c:v>16572.3</c:v>
                </c:pt>
                <c:pt idx="206">
                  <c:v>16846.8</c:v>
                </c:pt>
                <c:pt idx="207">
                  <c:v>17037.3</c:v>
                </c:pt>
                <c:pt idx="208">
                  <c:v>16905.3</c:v>
                </c:pt>
                <c:pt idx="209">
                  <c:v>16844.8</c:v>
                </c:pt>
                <c:pt idx="210">
                  <c:v>17035.3</c:v>
                </c:pt>
                <c:pt idx="211">
                  <c:v>17208</c:v>
                </c:pt>
                <c:pt idx="212">
                  <c:v>17144.5</c:v>
                </c:pt>
                <c:pt idx="213">
                  <c:v>17039.5</c:v>
                </c:pt>
                <c:pt idx="214">
                  <c:v>17311.8</c:v>
                </c:pt>
                <c:pt idx="215">
                  <c:v>17567.3</c:v>
                </c:pt>
                <c:pt idx="216">
                  <c:v>17513.3</c:v>
                </c:pt>
                <c:pt idx="217">
                  <c:v>17455</c:v>
                </c:pt>
                <c:pt idx="218">
                  <c:v>17531.8</c:v>
                </c:pt>
                <c:pt idx="219">
                  <c:v>17814.5</c:v>
                </c:pt>
                <c:pt idx="220">
                  <c:v>17791</c:v>
                </c:pt>
                <c:pt idx="221">
                  <c:v>17785</c:v>
                </c:pt>
                <c:pt idx="222">
                  <c:v>18004.8</c:v>
                </c:pt>
                <c:pt idx="223">
                  <c:v>18258.8</c:v>
                </c:pt>
                <c:pt idx="224">
                  <c:v>18325.5</c:v>
                </c:pt>
                <c:pt idx="225">
                  <c:v>18246</c:v>
                </c:pt>
                <c:pt idx="226">
                  <c:v>18626</c:v>
                </c:pt>
                <c:pt idx="227">
                  <c:v>19245.3</c:v>
                </c:pt>
                <c:pt idx="228">
                  <c:v>19823.8</c:v>
                </c:pt>
                <c:pt idx="229">
                  <c:v>20074</c:v>
                </c:pt>
                <c:pt idx="230">
                  <c:v>20739.3</c:v>
                </c:pt>
                <c:pt idx="231">
                  <c:v>21341.8</c:v>
                </c:pt>
                <c:pt idx="232">
                  <c:v>21802.799999999999</c:v>
                </c:pt>
                <c:pt idx="233">
                  <c:v>21869.3</c:v>
                </c:pt>
                <c:pt idx="234">
                  <c:v>21787.3</c:v>
                </c:pt>
                <c:pt idx="235">
                  <c:v>21730.3</c:v>
                </c:pt>
                <c:pt idx="236">
                  <c:v>21647.5</c:v>
                </c:pt>
                <c:pt idx="237">
                  <c:v>20984.5</c:v>
                </c:pt>
                <c:pt idx="238">
                  <c:v>20536.3</c:v>
                </c:pt>
                <c:pt idx="239">
                  <c:v>20402.8</c:v>
                </c:pt>
                <c:pt idx="240">
                  <c:v>20101.8</c:v>
                </c:pt>
                <c:pt idx="241">
                  <c:v>19695.8</c:v>
                </c:pt>
                <c:pt idx="242">
                  <c:v>19409</c:v>
                </c:pt>
                <c:pt idx="243">
                  <c:v>19231.8</c:v>
                </c:pt>
                <c:pt idx="244">
                  <c:v>19105.8</c:v>
                </c:pt>
                <c:pt idx="245">
                  <c:v>18778.5</c:v>
                </c:pt>
                <c:pt idx="246">
                  <c:v>18589.3</c:v>
                </c:pt>
                <c:pt idx="247">
                  <c:v>18303</c:v>
                </c:pt>
                <c:pt idx="248">
                  <c:v>18399.3</c:v>
                </c:pt>
                <c:pt idx="249">
                  <c:v>18265</c:v>
                </c:pt>
                <c:pt idx="250">
                  <c:v>18075.3</c:v>
                </c:pt>
                <c:pt idx="251">
                  <c:v>17856.5</c:v>
                </c:pt>
                <c:pt idx="252">
                  <c:v>18169.5</c:v>
                </c:pt>
                <c:pt idx="253">
                  <c:v>18102.8</c:v>
                </c:pt>
                <c:pt idx="254">
                  <c:v>17803</c:v>
                </c:pt>
                <c:pt idx="255">
                  <c:v>17613.5</c:v>
                </c:pt>
                <c:pt idx="256">
                  <c:v>17805.5</c:v>
                </c:pt>
                <c:pt idx="257">
                  <c:v>17896.3</c:v>
                </c:pt>
                <c:pt idx="258">
                  <c:v>17796</c:v>
                </c:pt>
                <c:pt idx="259">
                  <c:v>17457</c:v>
                </c:pt>
                <c:pt idx="260">
                  <c:v>17497.8</c:v>
                </c:pt>
                <c:pt idx="261">
                  <c:v>17630</c:v>
                </c:pt>
                <c:pt idx="262">
                  <c:v>17489.8</c:v>
                </c:pt>
                <c:pt idx="263">
                  <c:v>17277.3</c:v>
                </c:pt>
                <c:pt idx="264">
                  <c:v>17248.8</c:v>
                </c:pt>
                <c:pt idx="265">
                  <c:v>17229.5</c:v>
                </c:pt>
                <c:pt idx="266">
                  <c:v>17309.8</c:v>
                </c:pt>
                <c:pt idx="267">
                  <c:v>17005</c:v>
                </c:pt>
                <c:pt idx="268">
                  <c:v>16977.8</c:v>
                </c:pt>
                <c:pt idx="269">
                  <c:v>17072.8</c:v>
                </c:pt>
                <c:pt idx="270">
                  <c:v>17195</c:v>
                </c:pt>
                <c:pt idx="271">
                  <c:v>16938</c:v>
                </c:pt>
                <c:pt idx="272">
                  <c:v>16937.5</c:v>
                </c:pt>
                <c:pt idx="273">
                  <c:v>16989.8</c:v>
                </c:pt>
                <c:pt idx="274">
                  <c:v>17015.3</c:v>
                </c:pt>
                <c:pt idx="275">
                  <c:v>17246</c:v>
                </c:pt>
                <c:pt idx="276">
                  <c:v>17161.3</c:v>
                </c:pt>
                <c:pt idx="277">
                  <c:v>17146.5</c:v>
                </c:pt>
                <c:pt idx="278">
                  <c:v>17455</c:v>
                </c:pt>
                <c:pt idx="279">
                  <c:v>17580.3</c:v>
                </c:pt>
                <c:pt idx="280">
                  <c:v>17574.5</c:v>
                </c:pt>
                <c:pt idx="281">
                  <c:v>17778.5</c:v>
                </c:pt>
                <c:pt idx="282">
                  <c:v>17991.3</c:v>
                </c:pt>
                <c:pt idx="283">
                  <c:v>18233.8</c:v>
                </c:pt>
                <c:pt idx="284">
                  <c:v>18343.3</c:v>
                </c:pt>
                <c:pt idx="285">
                  <c:v>18056.8</c:v>
                </c:pt>
                <c:pt idx="286">
                  <c:v>18107</c:v>
                </c:pt>
                <c:pt idx="287">
                  <c:v>18248.8</c:v>
                </c:pt>
                <c:pt idx="288">
                  <c:v>18108.3</c:v>
                </c:pt>
                <c:pt idx="289">
                  <c:v>17859.8</c:v>
                </c:pt>
                <c:pt idx="290">
                  <c:v>17441.8</c:v>
                </c:pt>
                <c:pt idx="291">
                  <c:v>17518.8</c:v>
                </c:pt>
                <c:pt idx="292">
                  <c:v>17405.8</c:v>
                </c:pt>
                <c:pt idx="293">
                  <c:v>17270.8</c:v>
                </c:pt>
                <c:pt idx="294">
                  <c:v>17182.5</c:v>
                </c:pt>
                <c:pt idx="295">
                  <c:v>16958</c:v>
                </c:pt>
                <c:pt idx="296">
                  <c:v>17025.8</c:v>
                </c:pt>
                <c:pt idx="297">
                  <c:v>17127.8</c:v>
                </c:pt>
                <c:pt idx="298">
                  <c:v>17105.3</c:v>
                </c:pt>
                <c:pt idx="299">
                  <c:v>16915</c:v>
                </c:pt>
                <c:pt idx="300">
                  <c:v>17090</c:v>
                </c:pt>
                <c:pt idx="301">
                  <c:v>17218</c:v>
                </c:pt>
                <c:pt idx="302">
                  <c:v>17246</c:v>
                </c:pt>
                <c:pt idx="303">
                  <c:v>17075.3</c:v>
                </c:pt>
                <c:pt idx="304">
                  <c:v>17030.8</c:v>
                </c:pt>
                <c:pt idx="305">
                  <c:v>17118.3</c:v>
                </c:pt>
                <c:pt idx="306">
                  <c:v>17250</c:v>
                </c:pt>
                <c:pt idx="307">
                  <c:v>17121</c:v>
                </c:pt>
                <c:pt idx="308">
                  <c:v>17222.5</c:v>
                </c:pt>
                <c:pt idx="309">
                  <c:v>17096.8</c:v>
                </c:pt>
                <c:pt idx="310">
                  <c:v>17272</c:v>
                </c:pt>
                <c:pt idx="311">
                  <c:v>17294.5</c:v>
                </c:pt>
                <c:pt idx="312">
                  <c:v>17027.5</c:v>
                </c:pt>
                <c:pt idx="313">
                  <c:v>17059.8</c:v>
                </c:pt>
                <c:pt idx="314">
                  <c:v>17095.3</c:v>
                </c:pt>
                <c:pt idx="315">
                  <c:v>17284.5</c:v>
                </c:pt>
                <c:pt idx="316">
                  <c:v>17312.3</c:v>
                </c:pt>
                <c:pt idx="317">
                  <c:v>17128.8</c:v>
                </c:pt>
                <c:pt idx="318">
                  <c:v>17154.3</c:v>
                </c:pt>
                <c:pt idx="319">
                  <c:v>17325.8</c:v>
                </c:pt>
                <c:pt idx="320">
                  <c:v>17358</c:v>
                </c:pt>
                <c:pt idx="321">
                  <c:v>17211</c:v>
                </c:pt>
                <c:pt idx="322">
                  <c:v>17108.5</c:v>
                </c:pt>
                <c:pt idx="323">
                  <c:v>17100</c:v>
                </c:pt>
                <c:pt idx="324">
                  <c:v>17187</c:v>
                </c:pt>
                <c:pt idx="325">
                  <c:v>17209.8</c:v>
                </c:pt>
                <c:pt idx="326">
                  <c:v>17025.8</c:v>
                </c:pt>
                <c:pt idx="327">
                  <c:v>16987</c:v>
                </c:pt>
                <c:pt idx="328">
                  <c:v>17039.5</c:v>
                </c:pt>
                <c:pt idx="329">
                  <c:v>17103.8</c:v>
                </c:pt>
                <c:pt idx="330">
                  <c:v>17202.5</c:v>
                </c:pt>
                <c:pt idx="331">
                  <c:v>16887.5</c:v>
                </c:pt>
                <c:pt idx="332">
                  <c:v>17041.8</c:v>
                </c:pt>
                <c:pt idx="333">
                  <c:v>17124.3</c:v>
                </c:pt>
                <c:pt idx="334">
                  <c:v>17145.3</c:v>
                </c:pt>
                <c:pt idx="335">
                  <c:v>17090.3</c:v>
                </c:pt>
                <c:pt idx="336">
                  <c:v>17118.8</c:v>
                </c:pt>
                <c:pt idx="337">
                  <c:v>17089.5</c:v>
                </c:pt>
                <c:pt idx="338">
                  <c:v>17278.8</c:v>
                </c:pt>
                <c:pt idx="339">
                  <c:v>17367.8</c:v>
                </c:pt>
                <c:pt idx="340">
                  <c:v>17254.3</c:v>
                </c:pt>
                <c:pt idx="341">
                  <c:v>17194.5</c:v>
                </c:pt>
                <c:pt idx="342">
                  <c:v>17231.8</c:v>
                </c:pt>
                <c:pt idx="343">
                  <c:v>17257.3</c:v>
                </c:pt>
                <c:pt idx="344">
                  <c:v>17347</c:v>
                </c:pt>
                <c:pt idx="345">
                  <c:v>17376.8</c:v>
                </c:pt>
                <c:pt idx="346">
                  <c:v>17339.5</c:v>
                </c:pt>
                <c:pt idx="347">
                  <c:v>17529.8</c:v>
                </c:pt>
                <c:pt idx="348">
                  <c:v>17559</c:v>
                </c:pt>
                <c:pt idx="349">
                  <c:v>17508.5</c:v>
                </c:pt>
                <c:pt idx="350">
                  <c:v>17431.8</c:v>
                </c:pt>
                <c:pt idx="351">
                  <c:v>17505</c:v>
                </c:pt>
                <c:pt idx="352">
                  <c:v>17709</c:v>
                </c:pt>
                <c:pt idx="353">
                  <c:v>17984</c:v>
                </c:pt>
                <c:pt idx="354">
                  <c:v>18039.5</c:v>
                </c:pt>
                <c:pt idx="355">
                  <c:v>18132.5</c:v>
                </c:pt>
                <c:pt idx="356">
                  <c:v>18600.8</c:v>
                </c:pt>
                <c:pt idx="357">
                  <c:v>18963</c:v>
                </c:pt>
                <c:pt idx="358">
                  <c:v>19412</c:v>
                </c:pt>
                <c:pt idx="359">
                  <c:v>19537</c:v>
                </c:pt>
                <c:pt idx="360">
                  <c:v>19394.3</c:v>
                </c:pt>
                <c:pt idx="361">
                  <c:v>19261.8</c:v>
                </c:pt>
                <c:pt idx="362">
                  <c:v>19238</c:v>
                </c:pt>
                <c:pt idx="363">
                  <c:v>18970</c:v>
                </c:pt>
                <c:pt idx="364">
                  <c:v>18796.8</c:v>
                </c:pt>
                <c:pt idx="365">
                  <c:v>18469.3</c:v>
                </c:pt>
                <c:pt idx="366">
                  <c:v>18390.3</c:v>
                </c:pt>
                <c:pt idx="367">
                  <c:v>18404.8</c:v>
                </c:pt>
                <c:pt idx="368">
                  <c:v>18360.5</c:v>
                </c:pt>
                <c:pt idx="369">
                  <c:v>18278.3</c:v>
                </c:pt>
                <c:pt idx="370">
                  <c:v>18056.3</c:v>
                </c:pt>
                <c:pt idx="371">
                  <c:v>18090</c:v>
                </c:pt>
                <c:pt idx="372">
                  <c:v>18187.8</c:v>
                </c:pt>
                <c:pt idx="373">
                  <c:v>18237</c:v>
                </c:pt>
                <c:pt idx="374">
                  <c:v>18118.8</c:v>
                </c:pt>
                <c:pt idx="375">
                  <c:v>18012.8</c:v>
                </c:pt>
                <c:pt idx="376">
                  <c:v>17910.8</c:v>
                </c:pt>
                <c:pt idx="377">
                  <c:v>18029.3</c:v>
                </c:pt>
                <c:pt idx="378">
                  <c:v>18217</c:v>
                </c:pt>
                <c:pt idx="379">
                  <c:v>18063.8</c:v>
                </c:pt>
                <c:pt idx="380">
                  <c:v>17919</c:v>
                </c:pt>
                <c:pt idx="381">
                  <c:v>17960.8</c:v>
                </c:pt>
                <c:pt idx="382">
                  <c:v>18193</c:v>
                </c:pt>
                <c:pt idx="383">
                  <c:v>18192.3</c:v>
                </c:pt>
                <c:pt idx="384">
                  <c:v>18015.5</c:v>
                </c:pt>
                <c:pt idx="385">
                  <c:v>17953.3</c:v>
                </c:pt>
                <c:pt idx="386">
                  <c:v>17983.3</c:v>
                </c:pt>
                <c:pt idx="387">
                  <c:v>18181.3</c:v>
                </c:pt>
                <c:pt idx="388">
                  <c:v>18080.8</c:v>
                </c:pt>
                <c:pt idx="389">
                  <c:v>18133.5</c:v>
                </c:pt>
                <c:pt idx="390">
                  <c:v>18082.8</c:v>
                </c:pt>
                <c:pt idx="391">
                  <c:v>18181</c:v>
                </c:pt>
                <c:pt idx="392">
                  <c:v>18223</c:v>
                </c:pt>
                <c:pt idx="393">
                  <c:v>18232.3</c:v>
                </c:pt>
                <c:pt idx="394">
                  <c:v>18383.3</c:v>
                </c:pt>
                <c:pt idx="395">
                  <c:v>18223.5</c:v>
                </c:pt>
                <c:pt idx="396">
                  <c:v>18288</c:v>
                </c:pt>
                <c:pt idx="397">
                  <c:v>18202.5</c:v>
                </c:pt>
                <c:pt idx="398">
                  <c:v>18434.3</c:v>
                </c:pt>
                <c:pt idx="399">
                  <c:v>18533.8</c:v>
                </c:pt>
                <c:pt idx="400">
                  <c:v>18436.8</c:v>
                </c:pt>
                <c:pt idx="401">
                  <c:v>18505.3</c:v>
                </c:pt>
                <c:pt idx="402">
                  <c:v>18710</c:v>
                </c:pt>
                <c:pt idx="403">
                  <c:v>18888.5</c:v>
                </c:pt>
                <c:pt idx="404">
                  <c:v>19191.8</c:v>
                </c:pt>
                <c:pt idx="405">
                  <c:v>19210.5</c:v>
                </c:pt>
                <c:pt idx="406">
                  <c:v>19301.8</c:v>
                </c:pt>
                <c:pt idx="407">
                  <c:v>19496.3</c:v>
                </c:pt>
                <c:pt idx="408">
                  <c:v>19784.3</c:v>
                </c:pt>
                <c:pt idx="409">
                  <c:v>19990</c:v>
                </c:pt>
                <c:pt idx="410">
                  <c:v>19816</c:v>
                </c:pt>
                <c:pt idx="411">
                  <c:v>19509</c:v>
                </c:pt>
                <c:pt idx="412">
                  <c:v>19394.3</c:v>
                </c:pt>
                <c:pt idx="413">
                  <c:v>19463.3</c:v>
                </c:pt>
                <c:pt idx="414">
                  <c:v>19494</c:v>
                </c:pt>
                <c:pt idx="415">
                  <c:v>19263.5</c:v>
                </c:pt>
                <c:pt idx="416">
                  <c:v>19157.5</c:v>
                </c:pt>
                <c:pt idx="417">
                  <c:v>18935.5</c:v>
                </c:pt>
                <c:pt idx="418">
                  <c:v>18992.5</c:v>
                </c:pt>
                <c:pt idx="419">
                  <c:v>19136.3</c:v>
                </c:pt>
                <c:pt idx="420">
                  <c:v>19261.5</c:v>
                </c:pt>
                <c:pt idx="421">
                  <c:v>19203.3</c:v>
                </c:pt>
                <c:pt idx="422">
                  <c:v>18981.5</c:v>
                </c:pt>
                <c:pt idx="423">
                  <c:v>19045.5</c:v>
                </c:pt>
                <c:pt idx="424">
                  <c:v>19153</c:v>
                </c:pt>
                <c:pt idx="425">
                  <c:v>19110.3</c:v>
                </c:pt>
                <c:pt idx="426">
                  <c:v>19162.3</c:v>
                </c:pt>
                <c:pt idx="427">
                  <c:v>19160.8</c:v>
                </c:pt>
                <c:pt idx="428">
                  <c:v>19055.3</c:v>
                </c:pt>
                <c:pt idx="429">
                  <c:v>19073.5</c:v>
                </c:pt>
                <c:pt idx="430">
                  <c:v>19113.5</c:v>
                </c:pt>
                <c:pt idx="431">
                  <c:v>19189.3</c:v>
                </c:pt>
                <c:pt idx="432">
                  <c:v>19157.8</c:v>
                </c:pt>
                <c:pt idx="433">
                  <c:v>19036.5</c:v>
                </c:pt>
                <c:pt idx="434">
                  <c:v>19058.8</c:v>
                </c:pt>
                <c:pt idx="435">
                  <c:v>19094.5</c:v>
                </c:pt>
                <c:pt idx="436">
                  <c:v>19179</c:v>
                </c:pt>
                <c:pt idx="437">
                  <c:v>19163</c:v>
                </c:pt>
                <c:pt idx="438">
                  <c:v>19118.3</c:v>
                </c:pt>
                <c:pt idx="439">
                  <c:v>19007.5</c:v>
                </c:pt>
                <c:pt idx="440">
                  <c:v>19050.8</c:v>
                </c:pt>
                <c:pt idx="441">
                  <c:v>19254.5</c:v>
                </c:pt>
                <c:pt idx="442">
                  <c:v>19111.8</c:v>
                </c:pt>
                <c:pt idx="443">
                  <c:v>19107</c:v>
                </c:pt>
                <c:pt idx="444">
                  <c:v>19011.5</c:v>
                </c:pt>
                <c:pt idx="445">
                  <c:v>19039</c:v>
                </c:pt>
                <c:pt idx="446">
                  <c:v>19082</c:v>
                </c:pt>
                <c:pt idx="447">
                  <c:v>19184</c:v>
                </c:pt>
                <c:pt idx="448">
                  <c:v>19395.8</c:v>
                </c:pt>
                <c:pt idx="449">
                  <c:v>19355.5</c:v>
                </c:pt>
                <c:pt idx="450">
                  <c:v>19213.3</c:v>
                </c:pt>
                <c:pt idx="451">
                  <c:v>19259.8</c:v>
                </c:pt>
                <c:pt idx="452">
                  <c:v>19367.8</c:v>
                </c:pt>
                <c:pt idx="453">
                  <c:v>19604</c:v>
                </c:pt>
                <c:pt idx="454">
                  <c:v>19741.3</c:v>
                </c:pt>
                <c:pt idx="455">
                  <c:v>19635.8</c:v>
                </c:pt>
                <c:pt idx="456">
                  <c:v>19587</c:v>
                </c:pt>
                <c:pt idx="457">
                  <c:v>19725.5</c:v>
                </c:pt>
                <c:pt idx="458">
                  <c:v>19691</c:v>
                </c:pt>
                <c:pt idx="459">
                  <c:v>19842</c:v>
                </c:pt>
                <c:pt idx="460">
                  <c:v>19831</c:v>
                </c:pt>
                <c:pt idx="461">
                  <c:v>19745.5</c:v>
                </c:pt>
                <c:pt idx="462">
                  <c:v>19757.5</c:v>
                </c:pt>
                <c:pt idx="463">
                  <c:v>19737</c:v>
                </c:pt>
                <c:pt idx="464">
                  <c:v>19891.3</c:v>
                </c:pt>
                <c:pt idx="465">
                  <c:v>20060.8</c:v>
                </c:pt>
                <c:pt idx="466">
                  <c:v>19973.5</c:v>
                </c:pt>
                <c:pt idx="467">
                  <c:v>19819.3</c:v>
                </c:pt>
                <c:pt idx="468">
                  <c:v>19653.3</c:v>
                </c:pt>
                <c:pt idx="469">
                  <c:v>19984.5</c:v>
                </c:pt>
                <c:pt idx="470">
                  <c:v>19996</c:v>
                </c:pt>
                <c:pt idx="471">
                  <c:v>20108.5</c:v>
                </c:pt>
                <c:pt idx="472">
                  <c:v>20220.8</c:v>
                </c:pt>
                <c:pt idx="473">
                  <c:v>20009.3</c:v>
                </c:pt>
                <c:pt idx="474">
                  <c:v>20080</c:v>
                </c:pt>
                <c:pt idx="475">
                  <c:v>20236.3</c:v>
                </c:pt>
                <c:pt idx="476">
                  <c:v>20545.3</c:v>
                </c:pt>
                <c:pt idx="477">
                  <c:v>20604.5</c:v>
                </c:pt>
                <c:pt idx="478">
                  <c:v>20546.5</c:v>
                </c:pt>
                <c:pt idx="479">
                  <c:v>20485</c:v>
                </c:pt>
                <c:pt idx="480">
                  <c:v>20532.8</c:v>
                </c:pt>
                <c:pt idx="481">
                  <c:v>20781.5</c:v>
                </c:pt>
                <c:pt idx="482">
                  <c:v>20905.8</c:v>
                </c:pt>
                <c:pt idx="483">
                  <c:v>20883.5</c:v>
                </c:pt>
                <c:pt idx="484">
                  <c:v>21000</c:v>
                </c:pt>
                <c:pt idx="485">
                  <c:v>20743</c:v>
                </c:pt>
                <c:pt idx="486">
                  <c:v>20778.3</c:v>
                </c:pt>
                <c:pt idx="487">
                  <c:v>20923</c:v>
                </c:pt>
                <c:pt idx="488">
                  <c:v>21138.799999999999</c:v>
                </c:pt>
                <c:pt idx="489">
                  <c:v>21190.799999999999</c:v>
                </c:pt>
                <c:pt idx="490">
                  <c:v>21222.799999999999</c:v>
                </c:pt>
                <c:pt idx="491">
                  <c:v>21105</c:v>
                </c:pt>
                <c:pt idx="492">
                  <c:v>20965</c:v>
                </c:pt>
                <c:pt idx="493">
                  <c:v>21219.3</c:v>
                </c:pt>
                <c:pt idx="494">
                  <c:v>21268.5</c:v>
                </c:pt>
                <c:pt idx="495">
                  <c:v>21440.5</c:v>
                </c:pt>
                <c:pt idx="496">
                  <c:v>21394</c:v>
                </c:pt>
                <c:pt idx="497">
                  <c:v>21359.5</c:v>
                </c:pt>
                <c:pt idx="498">
                  <c:v>21310.5</c:v>
                </c:pt>
                <c:pt idx="499">
                  <c:v>21222.3</c:v>
                </c:pt>
                <c:pt idx="500">
                  <c:v>21261.3</c:v>
                </c:pt>
                <c:pt idx="501">
                  <c:v>21426.799999999999</c:v>
                </c:pt>
                <c:pt idx="502">
                  <c:v>21411.8</c:v>
                </c:pt>
                <c:pt idx="503">
                  <c:v>21377.8</c:v>
                </c:pt>
                <c:pt idx="504">
                  <c:v>21419.5</c:v>
                </c:pt>
                <c:pt idx="505">
                  <c:v>21134.3</c:v>
                </c:pt>
                <c:pt idx="506">
                  <c:v>21303.3</c:v>
                </c:pt>
                <c:pt idx="507">
                  <c:v>21399.5</c:v>
                </c:pt>
                <c:pt idx="508">
                  <c:v>21411.5</c:v>
                </c:pt>
                <c:pt idx="509">
                  <c:v>21338.799999999999</c:v>
                </c:pt>
                <c:pt idx="510">
                  <c:v>21145.5</c:v>
                </c:pt>
                <c:pt idx="511">
                  <c:v>21123.5</c:v>
                </c:pt>
                <c:pt idx="512">
                  <c:v>21169</c:v>
                </c:pt>
                <c:pt idx="513">
                  <c:v>21376</c:v>
                </c:pt>
                <c:pt idx="514">
                  <c:v>21361.8</c:v>
                </c:pt>
                <c:pt idx="515">
                  <c:v>21287</c:v>
                </c:pt>
                <c:pt idx="516">
                  <c:v>21289.8</c:v>
                </c:pt>
                <c:pt idx="517">
                  <c:v>21342</c:v>
                </c:pt>
                <c:pt idx="518">
                  <c:v>21163.5</c:v>
                </c:pt>
                <c:pt idx="519">
                  <c:v>21483.5</c:v>
                </c:pt>
                <c:pt idx="520">
                  <c:v>21505</c:v>
                </c:pt>
                <c:pt idx="521">
                  <c:v>21559.5</c:v>
                </c:pt>
                <c:pt idx="522">
                  <c:v>21479.5</c:v>
                </c:pt>
                <c:pt idx="523">
                  <c:v>21509.5</c:v>
                </c:pt>
                <c:pt idx="524">
                  <c:v>21502.799999999999</c:v>
                </c:pt>
                <c:pt idx="525">
                  <c:v>21788.5</c:v>
                </c:pt>
                <c:pt idx="526">
                  <c:v>21702.5</c:v>
                </c:pt>
                <c:pt idx="527">
                  <c:v>21949.8</c:v>
                </c:pt>
                <c:pt idx="528">
                  <c:v>21926.5</c:v>
                </c:pt>
                <c:pt idx="529">
                  <c:v>21948</c:v>
                </c:pt>
                <c:pt idx="530">
                  <c:v>21791.3</c:v>
                </c:pt>
                <c:pt idx="531">
                  <c:v>21659.8</c:v>
                </c:pt>
                <c:pt idx="532">
                  <c:v>21821</c:v>
                </c:pt>
                <c:pt idx="533">
                  <c:v>21897.5</c:v>
                </c:pt>
                <c:pt idx="534">
                  <c:v>22025.8</c:v>
                </c:pt>
                <c:pt idx="535">
                  <c:v>21970.799999999999</c:v>
                </c:pt>
                <c:pt idx="536">
                  <c:v>21815.8</c:v>
                </c:pt>
                <c:pt idx="537">
                  <c:v>21741.8</c:v>
                </c:pt>
                <c:pt idx="538">
                  <c:v>21829.8</c:v>
                </c:pt>
                <c:pt idx="539">
                  <c:v>21941</c:v>
                </c:pt>
                <c:pt idx="540">
                  <c:v>21926.5</c:v>
                </c:pt>
                <c:pt idx="541">
                  <c:v>21941.5</c:v>
                </c:pt>
                <c:pt idx="542">
                  <c:v>21807.8</c:v>
                </c:pt>
                <c:pt idx="543">
                  <c:v>21805.8</c:v>
                </c:pt>
                <c:pt idx="544">
                  <c:v>21691</c:v>
                </c:pt>
                <c:pt idx="545">
                  <c:v>21770.3</c:v>
                </c:pt>
                <c:pt idx="546">
                  <c:v>21748</c:v>
                </c:pt>
                <c:pt idx="547">
                  <c:v>21757.8</c:v>
                </c:pt>
                <c:pt idx="548">
                  <c:v>21647.3</c:v>
                </c:pt>
                <c:pt idx="549">
                  <c:v>21537</c:v>
                </c:pt>
                <c:pt idx="550">
                  <c:v>21535</c:v>
                </c:pt>
                <c:pt idx="551">
                  <c:v>21309</c:v>
                </c:pt>
                <c:pt idx="552">
                  <c:v>21345.3</c:v>
                </c:pt>
                <c:pt idx="553">
                  <c:v>21288</c:v>
                </c:pt>
                <c:pt idx="554">
                  <c:v>21418.5</c:v>
                </c:pt>
                <c:pt idx="555">
                  <c:v>21381.3</c:v>
                </c:pt>
                <c:pt idx="556">
                  <c:v>21142.5</c:v>
                </c:pt>
                <c:pt idx="557">
                  <c:v>21108</c:v>
                </c:pt>
                <c:pt idx="558">
                  <c:v>21117</c:v>
                </c:pt>
                <c:pt idx="559">
                  <c:v>21200</c:v>
                </c:pt>
                <c:pt idx="560">
                  <c:v>21118</c:v>
                </c:pt>
                <c:pt idx="561">
                  <c:v>21175.8</c:v>
                </c:pt>
                <c:pt idx="562">
                  <c:v>21125.8</c:v>
                </c:pt>
                <c:pt idx="563">
                  <c:v>21025.5</c:v>
                </c:pt>
                <c:pt idx="564">
                  <c:v>21109</c:v>
                </c:pt>
                <c:pt idx="565">
                  <c:v>21034.5</c:v>
                </c:pt>
                <c:pt idx="566">
                  <c:v>21063</c:v>
                </c:pt>
                <c:pt idx="567">
                  <c:v>21142.799999999999</c:v>
                </c:pt>
                <c:pt idx="568">
                  <c:v>21277</c:v>
                </c:pt>
                <c:pt idx="569">
                  <c:v>21300.5</c:v>
                </c:pt>
                <c:pt idx="570">
                  <c:v>21115.5</c:v>
                </c:pt>
                <c:pt idx="571">
                  <c:v>21184.5</c:v>
                </c:pt>
                <c:pt idx="572">
                  <c:v>21170</c:v>
                </c:pt>
                <c:pt idx="573">
                  <c:v>21364</c:v>
                </c:pt>
                <c:pt idx="574">
                  <c:v>21619.3</c:v>
                </c:pt>
                <c:pt idx="575">
                  <c:v>21612.3</c:v>
                </c:pt>
                <c:pt idx="576">
                  <c:v>21626.5</c:v>
                </c:pt>
                <c:pt idx="577">
                  <c:v>21597</c:v>
                </c:pt>
                <c:pt idx="578">
                  <c:v>21592.799999999999</c:v>
                </c:pt>
                <c:pt idx="579">
                  <c:v>21404.799999999999</c:v>
                </c:pt>
                <c:pt idx="580">
                  <c:v>21527.3</c:v>
                </c:pt>
                <c:pt idx="581">
                  <c:v>21454.3</c:v>
                </c:pt>
                <c:pt idx="582">
                  <c:v>21313</c:v>
                </c:pt>
                <c:pt idx="583">
                  <c:v>21286.799999999999</c:v>
                </c:pt>
                <c:pt idx="584">
                  <c:v>21331</c:v>
                </c:pt>
                <c:pt idx="585">
                  <c:v>21327.3</c:v>
                </c:pt>
                <c:pt idx="586">
                  <c:v>21253.3</c:v>
                </c:pt>
                <c:pt idx="587">
                  <c:v>21202.799999999999</c:v>
                </c:pt>
                <c:pt idx="588">
                  <c:v>21046.3</c:v>
                </c:pt>
                <c:pt idx="589">
                  <c:v>21180.5</c:v>
                </c:pt>
                <c:pt idx="590">
                  <c:v>21233</c:v>
                </c:pt>
                <c:pt idx="591">
                  <c:v>21128</c:v>
                </c:pt>
                <c:pt idx="592">
                  <c:v>21140.5</c:v>
                </c:pt>
                <c:pt idx="593">
                  <c:v>21186.3</c:v>
                </c:pt>
                <c:pt idx="594">
                  <c:v>21304.5</c:v>
                </c:pt>
                <c:pt idx="595">
                  <c:v>21270.5</c:v>
                </c:pt>
                <c:pt idx="596">
                  <c:v>21387.3</c:v>
                </c:pt>
                <c:pt idx="597">
                  <c:v>21591.3</c:v>
                </c:pt>
                <c:pt idx="598">
                  <c:v>21562.799999999999</c:v>
                </c:pt>
                <c:pt idx="599">
                  <c:v>21645</c:v>
                </c:pt>
                <c:pt idx="600">
                  <c:v>21606.5</c:v>
                </c:pt>
                <c:pt idx="601">
                  <c:v>21604</c:v>
                </c:pt>
                <c:pt idx="602">
                  <c:v>21417.5</c:v>
                </c:pt>
                <c:pt idx="603">
                  <c:v>21393</c:v>
                </c:pt>
                <c:pt idx="604">
                  <c:v>21297.5</c:v>
                </c:pt>
                <c:pt idx="605">
                  <c:v>21424.799999999999</c:v>
                </c:pt>
                <c:pt idx="606">
                  <c:v>21348.3</c:v>
                </c:pt>
                <c:pt idx="607">
                  <c:v>21406.3</c:v>
                </c:pt>
                <c:pt idx="608">
                  <c:v>21389.5</c:v>
                </c:pt>
                <c:pt idx="609">
                  <c:v>21421.8</c:v>
                </c:pt>
                <c:pt idx="610">
                  <c:v>21319.3</c:v>
                </c:pt>
                <c:pt idx="611">
                  <c:v>21468.799999999999</c:v>
                </c:pt>
                <c:pt idx="612">
                  <c:v>21782.799999999999</c:v>
                </c:pt>
                <c:pt idx="613">
                  <c:v>22318.3</c:v>
                </c:pt>
                <c:pt idx="614">
                  <c:v>23313.5</c:v>
                </c:pt>
                <c:pt idx="615">
                  <c:v>24898.3</c:v>
                </c:pt>
                <c:pt idx="616">
                  <c:v>27820.799999999999</c:v>
                </c:pt>
                <c:pt idx="617">
                  <c:v>31633.5</c:v>
                </c:pt>
                <c:pt idx="618">
                  <c:v>35574.300000000003</c:v>
                </c:pt>
                <c:pt idx="619">
                  <c:v>38408.5</c:v>
                </c:pt>
                <c:pt idx="620">
                  <c:v>41130.300000000003</c:v>
                </c:pt>
                <c:pt idx="621">
                  <c:v>40720.5</c:v>
                </c:pt>
                <c:pt idx="622">
                  <c:v>37425</c:v>
                </c:pt>
                <c:pt idx="623">
                  <c:v>32521.8</c:v>
                </c:pt>
                <c:pt idx="624">
                  <c:v>28367.8</c:v>
                </c:pt>
                <c:pt idx="625">
                  <c:v>25396</c:v>
                </c:pt>
                <c:pt idx="626">
                  <c:v>23612.3</c:v>
                </c:pt>
                <c:pt idx="627">
                  <c:v>22411.5</c:v>
                </c:pt>
                <c:pt idx="628">
                  <c:v>21576.799999999999</c:v>
                </c:pt>
                <c:pt idx="629">
                  <c:v>21087</c:v>
                </c:pt>
                <c:pt idx="630">
                  <c:v>20563.5</c:v>
                </c:pt>
                <c:pt idx="631">
                  <c:v>20284.8</c:v>
                </c:pt>
                <c:pt idx="632">
                  <c:v>19979</c:v>
                </c:pt>
                <c:pt idx="633">
                  <c:v>19761.3</c:v>
                </c:pt>
                <c:pt idx="634">
                  <c:v>19537</c:v>
                </c:pt>
                <c:pt idx="635">
                  <c:v>19261.5</c:v>
                </c:pt>
                <c:pt idx="636">
                  <c:v>19083.3</c:v>
                </c:pt>
                <c:pt idx="637">
                  <c:v>19173.5</c:v>
                </c:pt>
                <c:pt idx="638">
                  <c:v>18865</c:v>
                </c:pt>
                <c:pt idx="639">
                  <c:v>19033.8</c:v>
                </c:pt>
                <c:pt idx="640">
                  <c:v>19071</c:v>
                </c:pt>
                <c:pt idx="641">
                  <c:v>18831.5</c:v>
                </c:pt>
                <c:pt idx="642">
                  <c:v>19031</c:v>
                </c:pt>
                <c:pt idx="643">
                  <c:v>18842.3</c:v>
                </c:pt>
                <c:pt idx="644">
                  <c:v>18515.8</c:v>
                </c:pt>
                <c:pt idx="645">
                  <c:v>18258.5</c:v>
                </c:pt>
                <c:pt idx="646">
                  <c:v>18168.8</c:v>
                </c:pt>
                <c:pt idx="647">
                  <c:v>18115.8</c:v>
                </c:pt>
                <c:pt idx="648">
                  <c:v>17949.8</c:v>
                </c:pt>
                <c:pt idx="649">
                  <c:v>17881.8</c:v>
                </c:pt>
                <c:pt idx="650">
                  <c:v>17742.5</c:v>
                </c:pt>
                <c:pt idx="651">
                  <c:v>17593.8</c:v>
                </c:pt>
                <c:pt idx="652">
                  <c:v>17489.8</c:v>
                </c:pt>
                <c:pt idx="653">
                  <c:v>17434</c:v>
                </c:pt>
                <c:pt idx="654">
                  <c:v>17450</c:v>
                </c:pt>
                <c:pt idx="655">
                  <c:v>17511</c:v>
                </c:pt>
                <c:pt idx="656">
                  <c:v>17514.8</c:v>
                </c:pt>
                <c:pt idx="657">
                  <c:v>17636</c:v>
                </c:pt>
                <c:pt idx="658">
                  <c:v>17370.5</c:v>
                </c:pt>
                <c:pt idx="659">
                  <c:v>17384.8</c:v>
                </c:pt>
                <c:pt idx="660">
                  <c:v>17147.3</c:v>
                </c:pt>
                <c:pt idx="661">
                  <c:v>16887.8</c:v>
                </c:pt>
                <c:pt idx="662">
                  <c:v>16784.5</c:v>
                </c:pt>
                <c:pt idx="663">
                  <c:v>16650.5</c:v>
                </c:pt>
                <c:pt idx="664">
                  <c:v>16600.3</c:v>
                </c:pt>
                <c:pt idx="665">
                  <c:v>16444</c:v>
                </c:pt>
                <c:pt idx="666">
                  <c:v>16274</c:v>
                </c:pt>
                <c:pt idx="667">
                  <c:v>16255.5</c:v>
                </c:pt>
                <c:pt idx="668">
                  <c:v>16198.8</c:v>
                </c:pt>
                <c:pt idx="669">
                  <c:v>16167.5</c:v>
                </c:pt>
                <c:pt idx="670">
                  <c:v>16006.3</c:v>
                </c:pt>
                <c:pt idx="671">
                  <c:v>15960.5</c:v>
                </c:pt>
                <c:pt idx="672">
                  <c:v>15655</c:v>
                </c:pt>
                <c:pt idx="673">
                  <c:v>15417</c:v>
                </c:pt>
                <c:pt idx="674">
                  <c:v>15289.8</c:v>
                </c:pt>
                <c:pt idx="675">
                  <c:v>15302.5</c:v>
                </c:pt>
                <c:pt idx="676">
                  <c:v>15077</c:v>
                </c:pt>
                <c:pt idx="677">
                  <c:v>14982.5</c:v>
                </c:pt>
                <c:pt idx="678">
                  <c:v>15052.5</c:v>
                </c:pt>
                <c:pt idx="679">
                  <c:v>14890</c:v>
                </c:pt>
                <c:pt idx="680">
                  <c:v>14861.5</c:v>
                </c:pt>
                <c:pt idx="681">
                  <c:v>14840.3</c:v>
                </c:pt>
                <c:pt idx="682">
                  <c:v>14786.3</c:v>
                </c:pt>
                <c:pt idx="683">
                  <c:v>14833.8</c:v>
                </c:pt>
                <c:pt idx="684">
                  <c:v>14853.5</c:v>
                </c:pt>
                <c:pt idx="685">
                  <c:v>14792.5</c:v>
                </c:pt>
                <c:pt idx="686">
                  <c:v>14740.3</c:v>
                </c:pt>
                <c:pt idx="687">
                  <c:v>14627.5</c:v>
                </c:pt>
                <c:pt idx="688">
                  <c:v>14530.8</c:v>
                </c:pt>
                <c:pt idx="689">
                  <c:v>14572.8</c:v>
                </c:pt>
                <c:pt idx="690">
                  <c:v>14372.5</c:v>
                </c:pt>
                <c:pt idx="691">
                  <c:v>14522.3</c:v>
                </c:pt>
                <c:pt idx="692">
                  <c:v>14656.5</c:v>
                </c:pt>
                <c:pt idx="693">
                  <c:v>14806</c:v>
                </c:pt>
                <c:pt idx="694">
                  <c:v>14815</c:v>
                </c:pt>
                <c:pt idx="695">
                  <c:v>14968.3</c:v>
                </c:pt>
                <c:pt idx="696">
                  <c:v>15156.8</c:v>
                </c:pt>
                <c:pt idx="697">
                  <c:v>14889</c:v>
                </c:pt>
                <c:pt idx="698">
                  <c:v>14351.3</c:v>
                </c:pt>
                <c:pt idx="699">
                  <c:v>14084.5</c:v>
                </c:pt>
                <c:pt idx="700">
                  <c:v>14065</c:v>
                </c:pt>
                <c:pt idx="701">
                  <c:v>13816</c:v>
                </c:pt>
                <c:pt idx="702">
                  <c:v>13617</c:v>
                </c:pt>
                <c:pt idx="703">
                  <c:v>13393</c:v>
                </c:pt>
                <c:pt idx="704">
                  <c:v>13476.3</c:v>
                </c:pt>
                <c:pt idx="705">
                  <c:v>13346</c:v>
                </c:pt>
                <c:pt idx="706">
                  <c:v>13442.3</c:v>
                </c:pt>
                <c:pt idx="707">
                  <c:v>13315</c:v>
                </c:pt>
                <c:pt idx="708">
                  <c:v>13377.5</c:v>
                </c:pt>
                <c:pt idx="709">
                  <c:v>13464</c:v>
                </c:pt>
                <c:pt idx="710">
                  <c:v>13530</c:v>
                </c:pt>
                <c:pt idx="711">
                  <c:v>13662.8</c:v>
                </c:pt>
                <c:pt idx="712">
                  <c:v>14235</c:v>
                </c:pt>
                <c:pt idx="713">
                  <c:v>14770.3</c:v>
                </c:pt>
                <c:pt idx="714">
                  <c:v>14897</c:v>
                </c:pt>
                <c:pt idx="715">
                  <c:v>14483.8</c:v>
                </c:pt>
                <c:pt idx="716">
                  <c:v>14082.8</c:v>
                </c:pt>
                <c:pt idx="717">
                  <c:v>13943.5</c:v>
                </c:pt>
                <c:pt idx="718">
                  <c:v>14400.8</c:v>
                </c:pt>
                <c:pt idx="719">
                  <c:v>15088</c:v>
                </c:pt>
                <c:pt idx="720">
                  <c:v>15443.5</c:v>
                </c:pt>
                <c:pt idx="721">
                  <c:v>15184</c:v>
                </c:pt>
                <c:pt idx="722">
                  <c:v>14698.3</c:v>
                </c:pt>
                <c:pt idx="723">
                  <c:v>14390.8</c:v>
                </c:pt>
                <c:pt idx="724">
                  <c:v>14270</c:v>
                </c:pt>
                <c:pt idx="725">
                  <c:v>14701.8</c:v>
                </c:pt>
                <c:pt idx="726">
                  <c:v>15397.3</c:v>
                </c:pt>
                <c:pt idx="727">
                  <c:v>16544.5</c:v>
                </c:pt>
                <c:pt idx="728">
                  <c:v>19219.8</c:v>
                </c:pt>
                <c:pt idx="729">
                  <c:v>23893</c:v>
                </c:pt>
                <c:pt idx="730">
                  <c:v>28414.799999999999</c:v>
                </c:pt>
                <c:pt idx="731">
                  <c:v>28019.5</c:v>
                </c:pt>
                <c:pt idx="732">
                  <c:v>23411.8</c:v>
                </c:pt>
                <c:pt idx="733">
                  <c:v>19213.8</c:v>
                </c:pt>
                <c:pt idx="734">
                  <c:v>16563</c:v>
                </c:pt>
                <c:pt idx="735">
                  <c:v>15150</c:v>
                </c:pt>
                <c:pt idx="736">
                  <c:v>13964.8</c:v>
                </c:pt>
                <c:pt idx="737">
                  <c:v>13240.8</c:v>
                </c:pt>
                <c:pt idx="738">
                  <c:v>12768.8</c:v>
                </c:pt>
                <c:pt idx="739">
                  <c:v>12383</c:v>
                </c:pt>
                <c:pt idx="740">
                  <c:v>12085.3</c:v>
                </c:pt>
                <c:pt idx="741">
                  <c:v>11561.8</c:v>
                </c:pt>
                <c:pt idx="742">
                  <c:v>11322.5</c:v>
                </c:pt>
                <c:pt idx="743">
                  <c:v>11007.8</c:v>
                </c:pt>
                <c:pt idx="744">
                  <c:v>10797</c:v>
                </c:pt>
                <c:pt idx="745">
                  <c:v>10595.5</c:v>
                </c:pt>
                <c:pt idx="746">
                  <c:v>10425.299999999999</c:v>
                </c:pt>
                <c:pt idx="747">
                  <c:v>10284.299999999999</c:v>
                </c:pt>
                <c:pt idx="748">
                  <c:v>10219</c:v>
                </c:pt>
                <c:pt idx="749">
                  <c:v>10006.799999999999</c:v>
                </c:pt>
                <c:pt idx="750">
                  <c:v>9917</c:v>
                </c:pt>
                <c:pt idx="751">
                  <c:v>9843.25</c:v>
                </c:pt>
                <c:pt idx="752">
                  <c:v>9685.75</c:v>
                </c:pt>
                <c:pt idx="753">
                  <c:v>9586.75</c:v>
                </c:pt>
                <c:pt idx="754">
                  <c:v>9541</c:v>
                </c:pt>
                <c:pt idx="755">
                  <c:v>9562</c:v>
                </c:pt>
                <c:pt idx="756">
                  <c:v>9387.25</c:v>
                </c:pt>
                <c:pt idx="757">
                  <c:v>9428.5</c:v>
                </c:pt>
                <c:pt idx="758">
                  <c:v>9399.75</c:v>
                </c:pt>
                <c:pt idx="759">
                  <c:v>9461.25</c:v>
                </c:pt>
                <c:pt idx="760">
                  <c:v>9295.75</c:v>
                </c:pt>
                <c:pt idx="761">
                  <c:v>9278.5</c:v>
                </c:pt>
                <c:pt idx="762">
                  <c:v>9298.5</c:v>
                </c:pt>
                <c:pt idx="763">
                  <c:v>9227.5</c:v>
                </c:pt>
                <c:pt idx="764">
                  <c:v>9252.75</c:v>
                </c:pt>
                <c:pt idx="765">
                  <c:v>9260.25</c:v>
                </c:pt>
                <c:pt idx="766">
                  <c:v>9279.5</c:v>
                </c:pt>
                <c:pt idx="767">
                  <c:v>9364.75</c:v>
                </c:pt>
                <c:pt idx="768">
                  <c:v>9607</c:v>
                </c:pt>
                <c:pt idx="769">
                  <c:v>9884.25</c:v>
                </c:pt>
                <c:pt idx="770">
                  <c:v>10307.5</c:v>
                </c:pt>
                <c:pt idx="771">
                  <c:v>10706.8</c:v>
                </c:pt>
                <c:pt idx="772">
                  <c:v>11036.5</c:v>
                </c:pt>
                <c:pt idx="773">
                  <c:v>11392.5</c:v>
                </c:pt>
                <c:pt idx="774">
                  <c:v>12112.3</c:v>
                </c:pt>
                <c:pt idx="775">
                  <c:v>12078.3</c:v>
                </c:pt>
                <c:pt idx="776">
                  <c:v>11261</c:v>
                </c:pt>
                <c:pt idx="777">
                  <c:v>10373</c:v>
                </c:pt>
                <c:pt idx="778">
                  <c:v>9566.5</c:v>
                </c:pt>
                <c:pt idx="779">
                  <c:v>9022</c:v>
                </c:pt>
                <c:pt idx="780">
                  <c:v>8700</c:v>
                </c:pt>
                <c:pt idx="781">
                  <c:v>8325.25</c:v>
                </c:pt>
                <c:pt idx="782">
                  <c:v>8144.25</c:v>
                </c:pt>
                <c:pt idx="783">
                  <c:v>8072</c:v>
                </c:pt>
                <c:pt idx="784">
                  <c:v>7846.5</c:v>
                </c:pt>
                <c:pt idx="785">
                  <c:v>7784</c:v>
                </c:pt>
                <c:pt idx="786">
                  <c:v>7652</c:v>
                </c:pt>
                <c:pt idx="787">
                  <c:v>7596</c:v>
                </c:pt>
                <c:pt idx="788">
                  <c:v>7528</c:v>
                </c:pt>
                <c:pt idx="789">
                  <c:v>7361.5</c:v>
                </c:pt>
                <c:pt idx="790">
                  <c:v>7307</c:v>
                </c:pt>
                <c:pt idx="791">
                  <c:v>7128</c:v>
                </c:pt>
                <c:pt idx="792">
                  <c:v>7149</c:v>
                </c:pt>
                <c:pt idx="793">
                  <c:v>7021</c:v>
                </c:pt>
                <c:pt idx="794">
                  <c:v>6962.25</c:v>
                </c:pt>
                <c:pt idx="795">
                  <c:v>6909.25</c:v>
                </c:pt>
                <c:pt idx="796">
                  <c:v>6915.5</c:v>
                </c:pt>
                <c:pt idx="797">
                  <c:v>6793.5</c:v>
                </c:pt>
                <c:pt idx="798">
                  <c:v>6760.25</c:v>
                </c:pt>
                <c:pt idx="799">
                  <c:v>6792.5</c:v>
                </c:pt>
                <c:pt idx="800">
                  <c:v>6728</c:v>
                </c:pt>
                <c:pt idx="801">
                  <c:v>6653.75</c:v>
                </c:pt>
                <c:pt idx="802">
                  <c:v>6537.25</c:v>
                </c:pt>
                <c:pt idx="803">
                  <c:v>6640.75</c:v>
                </c:pt>
                <c:pt idx="804">
                  <c:v>6572.75</c:v>
                </c:pt>
                <c:pt idx="805">
                  <c:v>6527.5</c:v>
                </c:pt>
                <c:pt idx="806">
                  <c:v>6513.75</c:v>
                </c:pt>
                <c:pt idx="807">
                  <c:v>6402.5</c:v>
                </c:pt>
                <c:pt idx="808">
                  <c:v>6532</c:v>
                </c:pt>
                <c:pt idx="809">
                  <c:v>6479.75</c:v>
                </c:pt>
                <c:pt idx="810">
                  <c:v>6483.75</c:v>
                </c:pt>
                <c:pt idx="811">
                  <c:v>6451.75</c:v>
                </c:pt>
                <c:pt idx="812">
                  <c:v>6384.75</c:v>
                </c:pt>
                <c:pt idx="813">
                  <c:v>6480.25</c:v>
                </c:pt>
                <c:pt idx="814">
                  <c:v>6509.5</c:v>
                </c:pt>
                <c:pt idx="815">
                  <c:v>6628.25</c:v>
                </c:pt>
                <c:pt idx="816">
                  <c:v>6545.5</c:v>
                </c:pt>
                <c:pt idx="817">
                  <c:v>6378.5</c:v>
                </c:pt>
                <c:pt idx="818">
                  <c:v>6222.5</c:v>
                </c:pt>
                <c:pt idx="819">
                  <c:v>6172.75</c:v>
                </c:pt>
                <c:pt idx="820">
                  <c:v>6139.75</c:v>
                </c:pt>
                <c:pt idx="821">
                  <c:v>5949.75</c:v>
                </c:pt>
                <c:pt idx="822">
                  <c:v>5970.25</c:v>
                </c:pt>
                <c:pt idx="823">
                  <c:v>5895.25</c:v>
                </c:pt>
                <c:pt idx="824">
                  <c:v>5820</c:v>
                </c:pt>
                <c:pt idx="825">
                  <c:v>5789</c:v>
                </c:pt>
                <c:pt idx="826">
                  <c:v>5807</c:v>
                </c:pt>
                <c:pt idx="827">
                  <c:v>5779.25</c:v>
                </c:pt>
                <c:pt idx="828">
                  <c:v>5723.5</c:v>
                </c:pt>
                <c:pt idx="829">
                  <c:v>5650.75</c:v>
                </c:pt>
                <c:pt idx="830">
                  <c:v>5639.75</c:v>
                </c:pt>
                <c:pt idx="831">
                  <c:v>5660.25</c:v>
                </c:pt>
                <c:pt idx="832">
                  <c:v>5563</c:v>
                </c:pt>
                <c:pt idx="833">
                  <c:v>5649</c:v>
                </c:pt>
                <c:pt idx="834">
                  <c:v>5609</c:v>
                </c:pt>
                <c:pt idx="835">
                  <c:v>5514.25</c:v>
                </c:pt>
                <c:pt idx="836">
                  <c:v>5535.25</c:v>
                </c:pt>
                <c:pt idx="837">
                  <c:v>5570.5</c:v>
                </c:pt>
                <c:pt idx="838">
                  <c:v>5583.25</c:v>
                </c:pt>
                <c:pt idx="839">
                  <c:v>5511.25</c:v>
                </c:pt>
                <c:pt idx="840">
                  <c:v>5489.25</c:v>
                </c:pt>
                <c:pt idx="841">
                  <c:v>5446.5</c:v>
                </c:pt>
                <c:pt idx="842">
                  <c:v>5447.5</c:v>
                </c:pt>
                <c:pt idx="843">
                  <c:v>5358.5</c:v>
                </c:pt>
                <c:pt idx="844">
                  <c:v>5386.5</c:v>
                </c:pt>
                <c:pt idx="845">
                  <c:v>5299.75</c:v>
                </c:pt>
                <c:pt idx="846">
                  <c:v>5240.5</c:v>
                </c:pt>
                <c:pt idx="847">
                  <c:v>5276.5</c:v>
                </c:pt>
                <c:pt idx="848">
                  <c:v>5218.5</c:v>
                </c:pt>
                <c:pt idx="849">
                  <c:v>5214.25</c:v>
                </c:pt>
                <c:pt idx="850">
                  <c:v>5150.75</c:v>
                </c:pt>
                <c:pt idx="851">
                  <c:v>5072.25</c:v>
                </c:pt>
                <c:pt idx="852">
                  <c:v>5125.75</c:v>
                </c:pt>
                <c:pt idx="853">
                  <c:v>5074</c:v>
                </c:pt>
                <c:pt idx="854">
                  <c:v>4999</c:v>
                </c:pt>
                <c:pt idx="855">
                  <c:v>5012</c:v>
                </c:pt>
                <c:pt idx="856">
                  <c:v>4978.75</c:v>
                </c:pt>
                <c:pt idx="857">
                  <c:v>4947.5</c:v>
                </c:pt>
                <c:pt idx="858">
                  <c:v>4917.75</c:v>
                </c:pt>
                <c:pt idx="859">
                  <c:v>4923.25</c:v>
                </c:pt>
                <c:pt idx="860">
                  <c:v>4911</c:v>
                </c:pt>
                <c:pt idx="861">
                  <c:v>4850</c:v>
                </c:pt>
                <c:pt idx="862">
                  <c:v>4782.25</c:v>
                </c:pt>
                <c:pt idx="863">
                  <c:v>4742.75</c:v>
                </c:pt>
                <c:pt idx="864">
                  <c:v>4712.5</c:v>
                </c:pt>
                <c:pt idx="865">
                  <c:v>4724</c:v>
                </c:pt>
                <c:pt idx="866">
                  <c:v>4628</c:v>
                </c:pt>
                <c:pt idx="867">
                  <c:v>4652.25</c:v>
                </c:pt>
                <c:pt idx="868">
                  <c:v>4639.5</c:v>
                </c:pt>
                <c:pt idx="869">
                  <c:v>4627.5</c:v>
                </c:pt>
                <c:pt idx="870">
                  <c:v>4597.75</c:v>
                </c:pt>
                <c:pt idx="871">
                  <c:v>4636.5</c:v>
                </c:pt>
                <c:pt idx="872">
                  <c:v>4535</c:v>
                </c:pt>
                <c:pt idx="873">
                  <c:v>4633.5</c:v>
                </c:pt>
                <c:pt idx="874">
                  <c:v>4541.25</c:v>
                </c:pt>
                <c:pt idx="875">
                  <c:v>4637.5</c:v>
                </c:pt>
                <c:pt idx="876">
                  <c:v>4601</c:v>
                </c:pt>
                <c:pt idx="877">
                  <c:v>4582.5</c:v>
                </c:pt>
                <c:pt idx="878">
                  <c:v>4617.75</c:v>
                </c:pt>
                <c:pt idx="879">
                  <c:v>4562.75</c:v>
                </c:pt>
                <c:pt idx="880">
                  <c:v>4541.25</c:v>
                </c:pt>
                <c:pt idx="881">
                  <c:v>4496.5</c:v>
                </c:pt>
                <c:pt idx="882">
                  <c:v>4458</c:v>
                </c:pt>
                <c:pt idx="883">
                  <c:v>4515.5</c:v>
                </c:pt>
                <c:pt idx="884">
                  <c:v>4460.5</c:v>
                </c:pt>
                <c:pt idx="885">
                  <c:v>4489.25</c:v>
                </c:pt>
                <c:pt idx="886">
                  <c:v>4468.75</c:v>
                </c:pt>
                <c:pt idx="887">
                  <c:v>4441.25</c:v>
                </c:pt>
                <c:pt idx="888">
                  <c:v>4427.5</c:v>
                </c:pt>
                <c:pt idx="889">
                  <c:v>4421.75</c:v>
                </c:pt>
                <c:pt idx="890">
                  <c:v>4344.75</c:v>
                </c:pt>
                <c:pt idx="891">
                  <c:v>4360.25</c:v>
                </c:pt>
                <c:pt idx="892">
                  <c:v>4277.75</c:v>
                </c:pt>
                <c:pt idx="893">
                  <c:v>4283</c:v>
                </c:pt>
                <c:pt idx="894">
                  <c:v>4282.75</c:v>
                </c:pt>
                <c:pt idx="895">
                  <c:v>4255.5</c:v>
                </c:pt>
                <c:pt idx="896">
                  <c:v>4236</c:v>
                </c:pt>
                <c:pt idx="897">
                  <c:v>4196</c:v>
                </c:pt>
                <c:pt idx="898">
                  <c:v>4123.5</c:v>
                </c:pt>
                <c:pt idx="899">
                  <c:v>4149</c:v>
                </c:pt>
                <c:pt idx="900">
                  <c:v>4133</c:v>
                </c:pt>
                <c:pt idx="901">
                  <c:v>4104.5</c:v>
                </c:pt>
                <c:pt idx="902">
                  <c:v>4088.25</c:v>
                </c:pt>
                <c:pt idx="903">
                  <c:v>4104</c:v>
                </c:pt>
                <c:pt idx="904">
                  <c:v>4073.25</c:v>
                </c:pt>
                <c:pt idx="905">
                  <c:v>4020.25</c:v>
                </c:pt>
                <c:pt idx="906">
                  <c:v>4052.5</c:v>
                </c:pt>
                <c:pt idx="907">
                  <c:v>4029</c:v>
                </c:pt>
                <c:pt idx="908">
                  <c:v>4001.25</c:v>
                </c:pt>
                <c:pt idx="909">
                  <c:v>4034.75</c:v>
                </c:pt>
                <c:pt idx="910">
                  <c:v>4016.25</c:v>
                </c:pt>
                <c:pt idx="911">
                  <c:v>3944.25</c:v>
                </c:pt>
                <c:pt idx="912">
                  <c:v>3956.5</c:v>
                </c:pt>
                <c:pt idx="913">
                  <c:v>3924</c:v>
                </c:pt>
                <c:pt idx="914">
                  <c:v>3899.5</c:v>
                </c:pt>
                <c:pt idx="915">
                  <c:v>3900.25</c:v>
                </c:pt>
                <c:pt idx="916">
                  <c:v>3951.75</c:v>
                </c:pt>
                <c:pt idx="917">
                  <c:v>3840</c:v>
                </c:pt>
                <c:pt idx="918">
                  <c:v>3830</c:v>
                </c:pt>
                <c:pt idx="919">
                  <c:v>3798</c:v>
                </c:pt>
                <c:pt idx="920">
                  <c:v>3798</c:v>
                </c:pt>
                <c:pt idx="921">
                  <c:v>3769.5</c:v>
                </c:pt>
                <c:pt idx="922">
                  <c:v>3750.25</c:v>
                </c:pt>
                <c:pt idx="923">
                  <c:v>3810.75</c:v>
                </c:pt>
                <c:pt idx="924">
                  <c:v>3738.5</c:v>
                </c:pt>
                <c:pt idx="925">
                  <c:v>3736</c:v>
                </c:pt>
                <c:pt idx="926">
                  <c:v>3787</c:v>
                </c:pt>
                <c:pt idx="927">
                  <c:v>3688.75</c:v>
                </c:pt>
                <c:pt idx="928">
                  <c:v>3717.25</c:v>
                </c:pt>
                <c:pt idx="929">
                  <c:v>3700.5</c:v>
                </c:pt>
                <c:pt idx="930">
                  <c:v>3592.5</c:v>
                </c:pt>
                <c:pt idx="931">
                  <c:v>3646.25</c:v>
                </c:pt>
                <c:pt idx="932">
                  <c:v>3607.5</c:v>
                </c:pt>
                <c:pt idx="933">
                  <c:v>3597.75</c:v>
                </c:pt>
                <c:pt idx="934">
                  <c:v>3539.75</c:v>
                </c:pt>
                <c:pt idx="935">
                  <c:v>3587.5</c:v>
                </c:pt>
                <c:pt idx="936">
                  <c:v>3551</c:v>
                </c:pt>
                <c:pt idx="937">
                  <c:v>3550.75</c:v>
                </c:pt>
                <c:pt idx="938">
                  <c:v>3497.75</c:v>
                </c:pt>
                <c:pt idx="939">
                  <c:v>3487</c:v>
                </c:pt>
                <c:pt idx="940">
                  <c:v>3446.75</c:v>
                </c:pt>
                <c:pt idx="941">
                  <c:v>3470.25</c:v>
                </c:pt>
                <c:pt idx="942">
                  <c:v>3429.5</c:v>
                </c:pt>
                <c:pt idx="943">
                  <c:v>3380.75</c:v>
                </c:pt>
                <c:pt idx="944">
                  <c:v>3341</c:v>
                </c:pt>
                <c:pt idx="945">
                  <c:v>3351</c:v>
                </c:pt>
                <c:pt idx="946">
                  <c:v>3289.75</c:v>
                </c:pt>
                <c:pt idx="947">
                  <c:v>3223.5</c:v>
                </c:pt>
                <c:pt idx="948">
                  <c:v>3222.75</c:v>
                </c:pt>
                <c:pt idx="949">
                  <c:v>3199.25</c:v>
                </c:pt>
                <c:pt idx="950">
                  <c:v>3182.25</c:v>
                </c:pt>
                <c:pt idx="951">
                  <c:v>3149</c:v>
                </c:pt>
                <c:pt idx="952">
                  <c:v>3149</c:v>
                </c:pt>
                <c:pt idx="953">
                  <c:v>3154.75</c:v>
                </c:pt>
                <c:pt idx="954">
                  <c:v>3121.25</c:v>
                </c:pt>
                <c:pt idx="955">
                  <c:v>3122.75</c:v>
                </c:pt>
                <c:pt idx="956">
                  <c:v>3125.25</c:v>
                </c:pt>
                <c:pt idx="957">
                  <c:v>3113</c:v>
                </c:pt>
                <c:pt idx="958">
                  <c:v>3064.25</c:v>
                </c:pt>
                <c:pt idx="959">
                  <c:v>3106.5</c:v>
                </c:pt>
                <c:pt idx="960">
                  <c:v>3050.5</c:v>
                </c:pt>
                <c:pt idx="961">
                  <c:v>3031.75</c:v>
                </c:pt>
                <c:pt idx="962">
                  <c:v>3018.5</c:v>
                </c:pt>
                <c:pt idx="963">
                  <c:v>3020</c:v>
                </c:pt>
                <c:pt idx="964">
                  <c:v>3013.5</c:v>
                </c:pt>
                <c:pt idx="965">
                  <c:v>2944.25</c:v>
                </c:pt>
                <c:pt idx="966">
                  <c:v>2918.5</c:v>
                </c:pt>
                <c:pt idx="967">
                  <c:v>2915</c:v>
                </c:pt>
                <c:pt idx="968">
                  <c:v>2855.25</c:v>
                </c:pt>
                <c:pt idx="969">
                  <c:v>2871.5</c:v>
                </c:pt>
                <c:pt idx="970">
                  <c:v>2858</c:v>
                </c:pt>
                <c:pt idx="971">
                  <c:v>2848</c:v>
                </c:pt>
                <c:pt idx="972">
                  <c:v>2840</c:v>
                </c:pt>
                <c:pt idx="973">
                  <c:v>2804.75</c:v>
                </c:pt>
                <c:pt idx="974">
                  <c:v>2826.75</c:v>
                </c:pt>
                <c:pt idx="975">
                  <c:v>2759.75</c:v>
                </c:pt>
                <c:pt idx="976">
                  <c:v>2700</c:v>
                </c:pt>
                <c:pt idx="977">
                  <c:v>2776</c:v>
                </c:pt>
                <c:pt idx="978">
                  <c:v>2794.75</c:v>
                </c:pt>
                <c:pt idx="979">
                  <c:v>2794.75</c:v>
                </c:pt>
                <c:pt idx="980">
                  <c:v>2805.5</c:v>
                </c:pt>
                <c:pt idx="981">
                  <c:v>2736</c:v>
                </c:pt>
                <c:pt idx="982">
                  <c:v>2670.5</c:v>
                </c:pt>
                <c:pt idx="983">
                  <c:v>2653.5</c:v>
                </c:pt>
                <c:pt idx="984">
                  <c:v>2668.25</c:v>
                </c:pt>
                <c:pt idx="985">
                  <c:v>2605.25</c:v>
                </c:pt>
                <c:pt idx="986">
                  <c:v>2586.5</c:v>
                </c:pt>
                <c:pt idx="987">
                  <c:v>2622.5</c:v>
                </c:pt>
                <c:pt idx="988">
                  <c:v>2600.5</c:v>
                </c:pt>
                <c:pt idx="989">
                  <c:v>2531.5</c:v>
                </c:pt>
                <c:pt idx="990">
                  <c:v>2577.25</c:v>
                </c:pt>
                <c:pt idx="991">
                  <c:v>2547.25</c:v>
                </c:pt>
                <c:pt idx="992">
                  <c:v>2543.75</c:v>
                </c:pt>
                <c:pt idx="993">
                  <c:v>2497</c:v>
                </c:pt>
                <c:pt idx="994">
                  <c:v>2485</c:v>
                </c:pt>
                <c:pt idx="995">
                  <c:v>2454.25</c:v>
                </c:pt>
                <c:pt idx="996">
                  <c:v>2406.5</c:v>
                </c:pt>
                <c:pt idx="997">
                  <c:v>2362.25</c:v>
                </c:pt>
                <c:pt idx="998">
                  <c:v>2311.5</c:v>
                </c:pt>
                <c:pt idx="999">
                  <c:v>2358.75</c:v>
                </c:pt>
                <c:pt idx="1000">
                  <c:v>2316</c:v>
                </c:pt>
                <c:pt idx="1001">
                  <c:v>2307.25</c:v>
                </c:pt>
                <c:pt idx="1002">
                  <c:v>2203</c:v>
                </c:pt>
                <c:pt idx="1003">
                  <c:v>2297.75</c:v>
                </c:pt>
                <c:pt idx="1004">
                  <c:v>2224</c:v>
                </c:pt>
                <c:pt idx="1005">
                  <c:v>2262.75</c:v>
                </c:pt>
                <c:pt idx="1006">
                  <c:v>2222</c:v>
                </c:pt>
                <c:pt idx="1007">
                  <c:v>2244.75</c:v>
                </c:pt>
                <c:pt idx="1008">
                  <c:v>2214.75</c:v>
                </c:pt>
                <c:pt idx="1009">
                  <c:v>2195.5</c:v>
                </c:pt>
                <c:pt idx="1010">
                  <c:v>2178.25</c:v>
                </c:pt>
                <c:pt idx="1011">
                  <c:v>2161.75</c:v>
                </c:pt>
                <c:pt idx="1012">
                  <c:v>2163</c:v>
                </c:pt>
                <c:pt idx="1013">
                  <c:v>2131.5</c:v>
                </c:pt>
                <c:pt idx="1014">
                  <c:v>2183.25</c:v>
                </c:pt>
                <c:pt idx="1015">
                  <c:v>2147.75</c:v>
                </c:pt>
                <c:pt idx="1016">
                  <c:v>2186.25</c:v>
                </c:pt>
                <c:pt idx="1017">
                  <c:v>2148.5</c:v>
                </c:pt>
                <c:pt idx="1018">
                  <c:v>2166.25</c:v>
                </c:pt>
                <c:pt idx="1019">
                  <c:v>2171.75</c:v>
                </c:pt>
                <c:pt idx="1020">
                  <c:v>2156.75</c:v>
                </c:pt>
                <c:pt idx="1021">
                  <c:v>2110</c:v>
                </c:pt>
                <c:pt idx="1022">
                  <c:v>2069.5</c:v>
                </c:pt>
                <c:pt idx="1023">
                  <c:v>2020.25</c:v>
                </c:pt>
              </c:numCache>
            </c:numRef>
          </c:yVal>
          <c:smooth val="0"/>
          <c:extLst>
            <c:ext xmlns:c16="http://schemas.microsoft.com/office/drawing/2014/chart" uri="{C3380CC4-5D6E-409C-BE32-E72D297353CC}">
              <c16:uniqueId val="{00000000-C08E-44B8-8CF0-34D165864CFA}"/>
            </c:ext>
          </c:extLst>
        </c:ser>
        <c:dLbls>
          <c:showLegendKey val="0"/>
          <c:showVal val="0"/>
          <c:showCatName val="0"/>
          <c:showSerName val="0"/>
          <c:showPercent val="0"/>
          <c:showBubbleSize val="0"/>
        </c:dLbls>
        <c:axId val="332645664"/>
        <c:axId val="332645992"/>
      </c:scatterChart>
      <c:valAx>
        <c:axId val="332645664"/>
        <c:scaling>
          <c:orientation val="minMax"/>
          <c:max val="1600"/>
          <c:min val="60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2645992"/>
        <c:crosses val="autoZero"/>
        <c:crossBetween val="midCat"/>
      </c:valAx>
      <c:valAx>
        <c:axId val="3326459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264566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88C38E-D145-4F05-AD43-D1A1789A39CE}"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5267F4-1729-4D40-B21A-12E87B824E34}" type="slidenum">
              <a:rPr lang="en-US" smtClean="0"/>
              <a:t>‹#›</a:t>
            </a:fld>
            <a:endParaRPr lang="en-US"/>
          </a:p>
        </p:txBody>
      </p:sp>
    </p:spTree>
    <p:extLst>
      <p:ext uri="{BB962C8B-B14F-4D97-AF65-F5344CB8AC3E}">
        <p14:creationId xmlns:p14="http://schemas.microsoft.com/office/powerpoint/2010/main" val="2104164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Figure 2. (A) Offset, class mean spontaneous Raman spectra of four bacterial species at 785 nm excitation: </a:t>
            </a:r>
            <a:r>
              <a:rPr lang="en-US" i="1" dirty="0">
                <a:effectLst/>
              </a:rPr>
              <a:t>Staphylococcus aureus</a:t>
            </a:r>
            <a:r>
              <a:rPr lang="en-US" dirty="0">
                <a:effectLst/>
              </a:rPr>
              <a:t>, </a:t>
            </a:r>
            <a:r>
              <a:rPr lang="en-US" i="1" dirty="0">
                <a:effectLst/>
              </a:rPr>
              <a:t>Staphylococcus epidermidis</a:t>
            </a:r>
            <a:r>
              <a:rPr lang="en-US" dirty="0">
                <a:effectLst/>
              </a:rPr>
              <a:t>, </a:t>
            </a:r>
            <a:r>
              <a:rPr lang="en-US" i="1" dirty="0">
                <a:effectLst/>
              </a:rPr>
              <a:t>Pseudomonas aeruginosa</a:t>
            </a:r>
            <a:r>
              <a:rPr lang="en-US" dirty="0">
                <a:effectLst/>
              </a:rPr>
              <a:t>, and </a:t>
            </a:r>
            <a:r>
              <a:rPr lang="en-US" i="1" dirty="0">
                <a:effectLst/>
              </a:rPr>
              <a:t>Pseudomonas fluorescens</a:t>
            </a:r>
            <a:r>
              <a:rPr lang="en-US" dirty="0">
                <a:effectLst/>
              </a:rPr>
              <a:t>. (B) Plot of the first three principal components showing the clustering of bacterial spectra from A along species lines. Colored envelopes represent the 95% confidence envelope for the corresponding species. Clear grouping based on species is visible. (C) Offset, class mean spontaneous Raman spectra of four bacterial species at 532 nm excitation: </a:t>
            </a:r>
            <a:r>
              <a:rPr lang="en-US" i="1" dirty="0">
                <a:effectLst/>
              </a:rPr>
              <a:t>Staphylococcus aureus</a:t>
            </a:r>
            <a:r>
              <a:rPr lang="en-US" dirty="0">
                <a:effectLst/>
              </a:rPr>
              <a:t>, </a:t>
            </a:r>
            <a:r>
              <a:rPr lang="en-US" i="1" dirty="0">
                <a:effectLst/>
              </a:rPr>
              <a:t>Staphylococcus epidermidis</a:t>
            </a:r>
            <a:r>
              <a:rPr lang="en-US" dirty="0">
                <a:effectLst/>
              </a:rPr>
              <a:t>, </a:t>
            </a:r>
            <a:r>
              <a:rPr lang="en-US" i="1" dirty="0">
                <a:effectLst/>
              </a:rPr>
              <a:t>Pseudomonas aeruginosa</a:t>
            </a:r>
            <a:r>
              <a:rPr lang="en-US" dirty="0">
                <a:effectLst/>
              </a:rPr>
              <a:t>, and </a:t>
            </a:r>
            <a:r>
              <a:rPr lang="en-US" i="1" dirty="0">
                <a:effectLst/>
              </a:rPr>
              <a:t>Pseudomonas fluorescens</a:t>
            </a:r>
            <a:r>
              <a:rPr lang="en-US" dirty="0">
                <a:effectLst/>
              </a:rPr>
              <a:t>. (D) Plot of the first three principal components showing the clustering of bacterial spectra from C along species lines. Colored envelopes represent the 95% confidence envelope for the corresponding species. Clear grouping based on species is visible.</a:t>
            </a:r>
          </a:p>
        </p:txBody>
      </p:sp>
      <p:sp>
        <p:nvSpPr>
          <p:cNvPr id="4" name="Slide Number Placeholder 3"/>
          <p:cNvSpPr>
            <a:spLocks noGrp="1"/>
          </p:cNvSpPr>
          <p:nvPr>
            <p:ph type="sldNum" sz="quarter" idx="5"/>
          </p:nvPr>
        </p:nvSpPr>
        <p:spPr/>
        <p:txBody>
          <a:bodyPr/>
          <a:lstStyle/>
          <a:p>
            <a:fld id="{4A5267F4-1729-4D40-B21A-12E87B824E34}" type="slidenum">
              <a:rPr lang="en-US" smtClean="0"/>
              <a:t>5</a:t>
            </a:fld>
            <a:endParaRPr lang="en-US"/>
          </a:p>
        </p:txBody>
      </p:sp>
    </p:spTree>
    <p:extLst>
      <p:ext uri="{BB962C8B-B14F-4D97-AF65-F5344CB8AC3E}">
        <p14:creationId xmlns:p14="http://schemas.microsoft.com/office/powerpoint/2010/main" val="1322306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267F4-1729-4D40-B21A-12E87B824E34}" type="slidenum">
              <a:rPr lang="en-US" smtClean="0"/>
              <a:t>12</a:t>
            </a:fld>
            <a:endParaRPr lang="en-US"/>
          </a:p>
        </p:txBody>
      </p:sp>
    </p:spTree>
    <p:extLst>
      <p:ext uri="{BB962C8B-B14F-4D97-AF65-F5344CB8AC3E}">
        <p14:creationId xmlns:p14="http://schemas.microsoft.com/office/powerpoint/2010/main" val="600636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267F4-1729-4D40-B21A-12E87B824E34}" type="slidenum">
              <a:rPr lang="en-US" smtClean="0"/>
              <a:t>13</a:t>
            </a:fld>
            <a:endParaRPr lang="en-US"/>
          </a:p>
        </p:txBody>
      </p:sp>
    </p:spTree>
    <p:extLst>
      <p:ext uri="{BB962C8B-B14F-4D97-AF65-F5344CB8AC3E}">
        <p14:creationId xmlns:p14="http://schemas.microsoft.com/office/powerpoint/2010/main" val="3725033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4E2138-8F95-4465-B9A6-EFAB6D30CDA2}" type="slidenum">
              <a:rPr lang="en-US" smtClean="0"/>
              <a:t>15</a:t>
            </a:fld>
            <a:endParaRPr lang="en-US"/>
          </a:p>
        </p:txBody>
      </p:sp>
    </p:spTree>
    <p:extLst>
      <p:ext uri="{BB962C8B-B14F-4D97-AF65-F5344CB8AC3E}">
        <p14:creationId xmlns:p14="http://schemas.microsoft.com/office/powerpoint/2010/main" val="254127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272E41-DF61-41BE-836A-A229D30F826E}" type="slidenum">
              <a:rPr lang="de-DE" smtClean="0"/>
              <a:pPr/>
              <a:t>16</a:t>
            </a:fld>
            <a:endParaRPr lang="de-DE"/>
          </a:p>
        </p:txBody>
      </p:sp>
    </p:spTree>
    <p:extLst>
      <p:ext uri="{BB962C8B-B14F-4D97-AF65-F5344CB8AC3E}">
        <p14:creationId xmlns:p14="http://schemas.microsoft.com/office/powerpoint/2010/main" val="398770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267F4-1729-4D40-B21A-12E87B824E34}" type="slidenum">
              <a:rPr lang="en-US" smtClean="0"/>
              <a:t>20</a:t>
            </a:fld>
            <a:endParaRPr lang="en-US"/>
          </a:p>
        </p:txBody>
      </p:sp>
    </p:spTree>
    <p:extLst>
      <p:ext uri="{BB962C8B-B14F-4D97-AF65-F5344CB8AC3E}">
        <p14:creationId xmlns:p14="http://schemas.microsoft.com/office/powerpoint/2010/main" val="1608314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267F4-1729-4D40-B21A-12E87B824E34}" type="slidenum">
              <a:rPr lang="en-US" smtClean="0"/>
              <a:t>37</a:t>
            </a:fld>
            <a:endParaRPr lang="en-US"/>
          </a:p>
        </p:txBody>
      </p:sp>
    </p:spTree>
    <p:extLst>
      <p:ext uri="{BB962C8B-B14F-4D97-AF65-F5344CB8AC3E}">
        <p14:creationId xmlns:p14="http://schemas.microsoft.com/office/powerpoint/2010/main" val="1040818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Roboto" panose="02000000000000000000" pitchFamily="2" charset="0"/>
              </a:rPr>
              <a:t>Of interest in these spectra is the observation of carotenoid pre-resonance at 785 nm and its absence at 532 nm. It is common in studies of carotenoid species to use excitations in the range of 488 nm, as these are known to provide strong enhancement of these molecules; however, the broad absorbance of many carotenoids extends up to around 500 nm wavelengths </a:t>
            </a:r>
            <a:r>
              <a:rPr lang="en-US" b="0" i="0" u="sng" dirty="0">
                <a:solidFill>
                  <a:srgbClr val="1A0DAB"/>
                </a:solidFill>
                <a:effectLst/>
                <a:latin typeface="Roboto" panose="02000000000000000000" pitchFamily="2" charset="0"/>
              </a:rPr>
              <a:t>(38−40)</a:t>
            </a:r>
            <a:r>
              <a:rPr lang="en-US" b="0" i="0" dirty="0">
                <a:solidFill>
                  <a:srgbClr val="000000"/>
                </a:solidFill>
                <a:effectLst/>
                <a:latin typeface="Roboto" panose="02000000000000000000" pitchFamily="2" charset="0"/>
              </a:rPr>
              <a:t> and should therefore be pre-resonant with 532 nm excitation. </a:t>
            </a:r>
            <a:r>
              <a:rPr lang="en-US" b="0" i="0" u="sng" dirty="0">
                <a:solidFill>
                  <a:srgbClr val="1A0DAB"/>
                </a:solidFill>
                <a:effectLst/>
                <a:latin typeface="Roboto" panose="02000000000000000000" pitchFamily="2" charset="0"/>
              </a:rPr>
              <a:t>(38)</a:t>
            </a:r>
            <a:r>
              <a:rPr lang="en-US" b="0" i="0" dirty="0">
                <a:solidFill>
                  <a:srgbClr val="000000"/>
                </a:solidFill>
                <a:effectLst/>
                <a:latin typeface="Roboto" panose="02000000000000000000" pitchFamily="2" charset="0"/>
              </a:rPr>
              <a:t> The use of 785 nm excitation for this purpose is uncommon, but large Raman peaks associated with carotenoids in SA and a narrow subset of strains of the related </a:t>
            </a:r>
            <a:r>
              <a:rPr lang="en-US" b="0" i="1" dirty="0">
                <a:solidFill>
                  <a:srgbClr val="000000"/>
                </a:solidFill>
                <a:effectLst/>
                <a:latin typeface="Roboto" panose="02000000000000000000" pitchFamily="2" charset="0"/>
              </a:rPr>
              <a:t>S. epidermidis</a:t>
            </a:r>
            <a:r>
              <a:rPr lang="en-US" b="0" i="0" dirty="0">
                <a:solidFill>
                  <a:srgbClr val="000000"/>
                </a:solidFill>
                <a:effectLst/>
                <a:latin typeface="Roboto" panose="02000000000000000000" pitchFamily="2" charset="0"/>
              </a:rPr>
              <a:t> have been detected at 785 nm. </a:t>
            </a:r>
            <a:r>
              <a:rPr lang="en-US" b="0" i="0" u="sng" dirty="0">
                <a:solidFill>
                  <a:srgbClr val="1A0DAB"/>
                </a:solidFill>
                <a:effectLst/>
                <a:latin typeface="Roboto" panose="02000000000000000000" pitchFamily="2" charset="0"/>
              </a:rPr>
              <a:t>(41)</a:t>
            </a:r>
            <a:endParaRPr lang="en-US" b="0" i="0" dirty="0">
              <a:solidFill>
                <a:srgbClr val="000000"/>
              </a:solidFill>
              <a:effectLst/>
              <a:latin typeface="Roboto" panose="02000000000000000000" pitchFamily="2" charset="0"/>
            </a:endParaRPr>
          </a:p>
          <a:p>
            <a:br>
              <a:rPr lang="en-US" dirty="0"/>
            </a:br>
            <a:endParaRPr lang="en-US" dirty="0"/>
          </a:p>
        </p:txBody>
      </p:sp>
      <p:sp>
        <p:nvSpPr>
          <p:cNvPr id="4" name="Slide Number Placeholder 3"/>
          <p:cNvSpPr>
            <a:spLocks noGrp="1"/>
          </p:cNvSpPr>
          <p:nvPr>
            <p:ph type="sldNum" sz="quarter" idx="5"/>
          </p:nvPr>
        </p:nvSpPr>
        <p:spPr/>
        <p:txBody>
          <a:bodyPr/>
          <a:lstStyle/>
          <a:p>
            <a:fld id="{4A5267F4-1729-4D40-B21A-12E87B824E34}" type="slidenum">
              <a:rPr lang="en-US" smtClean="0"/>
              <a:t>38</a:t>
            </a:fld>
            <a:endParaRPr lang="en-US"/>
          </a:p>
        </p:txBody>
      </p:sp>
    </p:spTree>
    <p:extLst>
      <p:ext uri="{BB962C8B-B14F-4D97-AF65-F5344CB8AC3E}">
        <p14:creationId xmlns:p14="http://schemas.microsoft.com/office/powerpoint/2010/main" val="1104140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267F4-1729-4D40-B21A-12E87B824E34}" type="slidenum">
              <a:rPr lang="en-US" smtClean="0"/>
              <a:t>40</a:t>
            </a:fld>
            <a:endParaRPr lang="en-US"/>
          </a:p>
        </p:txBody>
      </p:sp>
    </p:spTree>
    <p:extLst>
      <p:ext uri="{BB962C8B-B14F-4D97-AF65-F5344CB8AC3E}">
        <p14:creationId xmlns:p14="http://schemas.microsoft.com/office/powerpoint/2010/main" val="41209761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chart">
    <p:spTree>
      <p:nvGrpSpPr>
        <p:cNvPr id="1" name=""/>
        <p:cNvGrpSpPr/>
        <p:nvPr/>
      </p:nvGrpSpPr>
      <p:grpSpPr>
        <a:xfrm>
          <a:off x="0" y="0"/>
          <a:ext cx="0" cy="0"/>
          <a:chOff x="0" y="0"/>
          <a:chExt cx="0" cy="0"/>
        </a:xfrm>
      </p:grpSpPr>
      <p:pic>
        <p:nvPicPr>
          <p:cNvPr id="12" name="Bild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148"/>
          </a:xfrm>
          <a:prstGeom prst="rect">
            <a:avLst/>
          </a:prstGeom>
        </p:spPr>
      </p:pic>
      <p:sp>
        <p:nvSpPr>
          <p:cNvPr id="3" name="Untertitel 2"/>
          <p:cNvSpPr>
            <a:spLocks noGrp="1"/>
          </p:cNvSpPr>
          <p:nvPr>
            <p:ph type="subTitle" idx="1"/>
          </p:nvPr>
        </p:nvSpPr>
        <p:spPr>
          <a:xfrm>
            <a:off x="431800" y="2839479"/>
            <a:ext cx="9875846" cy="2260180"/>
          </a:xfrm>
        </p:spPr>
        <p:txBody>
          <a:bodyPr wrap="square">
            <a:noAutofit/>
          </a:bodyPr>
          <a:lstStyle>
            <a:lvl1pPr marL="0" indent="0" algn="l">
              <a:spcBef>
                <a:spcPts val="0"/>
              </a:spcBef>
              <a:spcAft>
                <a:spcPts val="2700"/>
              </a:spcAft>
              <a:buNone/>
              <a:defRPr sz="2850">
                <a:solidFill>
                  <a:schemeClr val="bg1"/>
                </a:solidFill>
              </a:defRPr>
            </a:lvl1pPr>
            <a:lvl2pPr marL="0" indent="0" algn="l">
              <a:spcBef>
                <a:spcPts val="0"/>
              </a:spcBef>
              <a:buFont typeface="+mj-lt"/>
              <a:buNone/>
              <a:tabLst/>
              <a:defRPr sz="1875" baseline="0">
                <a:solidFill>
                  <a:schemeClr val="bg1"/>
                </a:solidFill>
              </a:defRPr>
            </a:lvl2pPr>
            <a:lvl3pPr marL="339283" indent="-339283" algn="l">
              <a:spcBef>
                <a:spcPts val="0"/>
              </a:spcBef>
              <a:buFont typeface="+mj-lt"/>
              <a:buAutoNum type="arabicPeriod"/>
              <a:defRPr lang="de-DE" sz="1875" kern="1200" baseline="0" dirty="0">
                <a:solidFill>
                  <a:schemeClr val="bg1"/>
                </a:solidFill>
                <a:latin typeface="+mn-lt"/>
                <a:ea typeface="+mn-ea"/>
                <a:cs typeface="+mn-cs"/>
              </a:defRPr>
            </a:lvl3pPr>
            <a:lvl4pPr marL="1828888" indent="0" algn="ctr">
              <a:buNone/>
              <a:defRPr>
                <a:solidFill>
                  <a:schemeClr val="tx1">
                    <a:tint val="75000"/>
                  </a:schemeClr>
                </a:solidFill>
              </a:defRPr>
            </a:lvl4pPr>
            <a:lvl5pPr marL="2438517" indent="0" algn="ctr">
              <a:buNone/>
              <a:defRPr>
                <a:solidFill>
                  <a:schemeClr val="tx1">
                    <a:tint val="75000"/>
                  </a:schemeClr>
                </a:solidFill>
              </a:defRPr>
            </a:lvl5pPr>
            <a:lvl6pPr marL="3048146" indent="0" algn="ctr">
              <a:buNone/>
              <a:defRPr>
                <a:solidFill>
                  <a:schemeClr val="tx1">
                    <a:tint val="75000"/>
                  </a:schemeClr>
                </a:solidFill>
              </a:defRPr>
            </a:lvl6pPr>
            <a:lvl7pPr marL="3657775" indent="0" algn="ctr">
              <a:buNone/>
              <a:defRPr>
                <a:solidFill>
                  <a:schemeClr val="tx1">
                    <a:tint val="75000"/>
                  </a:schemeClr>
                </a:solidFill>
              </a:defRPr>
            </a:lvl7pPr>
            <a:lvl8pPr marL="4267404" indent="0" algn="ctr">
              <a:buNone/>
              <a:defRPr>
                <a:solidFill>
                  <a:schemeClr val="tx1">
                    <a:tint val="75000"/>
                  </a:schemeClr>
                </a:solidFill>
              </a:defRPr>
            </a:lvl8pPr>
            <a:lvl9pPr marL="4877034" indent="0" algn="ctr">
              <a:buNone/>
              <a:defRPr>
                <a:solidFill>
                  <a:schemeClr val="tx1">
                    <a:tint val="75000"/>
                  </a:schemeClr>
                </a:solidFill>
              </a:defRPr>
            </a:lvl9pPr>
          </a:lstStyle>
          <a:p>
            <a:r>
              <a:rPr lang="en-US"/>
              <a:t>Click to edit Master subtitle style</a:t>
            </a:r>
            <a:endParaRPr lang="de-DE" dirty="0"/>
          </a:p>
        </p:txBody>
      </p:sp>
      <p:sp>
        <p:nvSpPr>
          <p:cNvPr id="2" name="Titel 1"/>
          <p:cNvSpPr>
            <a:spLocks noGrp="1"/>
          </p:cNvSpPr>
          <p:nvPr>
            <p:ph type="ctrTitle"/>
          </p:nvPr>
        </p:nvSpPr>
        <p:spPr>
          <a:xfrm>
            <a:off x="431800" y="2177280"/>
            <a:ext cx="9875846" cy="657758"/>
          </a:xfrm>
        </p:spPr>
        <p:txBody>
          <a:bodyPr anchor="b" anchorCtr="0">
            <a:noAutofit/>
          </a:bodyPr>
          <a:lstStyle>
            <a:lvl1pPr algn="l">
              <a:defRPr sz="4274">
                <a:solidFill>
                  <a:schemeClr val="bg1"/>
                </a:solidFill>
              </a:defRPr>
            </a:lvl1pPr>
          </a:lstStyle>
          <a:p>
            <a:r>
              <a:rPr lang="en-US"/>
              <a:t>Click to edit Master title style</a:t>
            </a:r>
            <a:endParaRPr lang="de-DE" dirty="0"/>
          </a:p>
        </p:txBody>
      </p:sp>
      <p:sp>
        <p:nvSpPr>
          <p:cNvPr id="4" name="Datumsplatzhalter 3"/>
          <p:cNvSpPr>
            <a:spLocks noGrp="1"/>
          </p:cNvSpPr>
          <p:nvPr>
            <p:ph type="dt" sz="half" idx="10"/>
          </p:nvPr>
        </p:nvSpPr>
        <p:spPr/>
        <p:txBody>
          <a:bodyPr/>
          <a:lstStyle>
            <a:lvl1pPr>
              <a:defRPr>
                <a:solidFill>
                  <a:schemeClr val="bg1"/>
                </a:solidFill>
              </a:defRPr>
            </a:lvl1pPr>
          </a:lstStyle>
          <a:p>
            <a:fld id="{6B88F8FF-755E-481E-9071-6952A74223A9}" type="datetime1">
              <a:rPr lang="en-US" smtClean="0"/>
              <a:t>1/11/2022</a:t>
            </a:fld>
            <a:endParaRPr lang="en-US"/>
          </a:p>
        </p:txBody>
      </p:sp>
      <p:pic>
        <p:nvPicPr>
          <p:cNvPr id="1030" name="Picture 6"/>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1008332" y="6064080"/>
            <a:ext cx="972969" cy="658714"/>
          </a:xfrm>
          <a:prstGeom prst="rect">
            <a:avLst/>
          </a:prstGeom>
          <a:noFill/>
          <a:extLst>
            <a:ext uri="{909E8E84-426E-40DD-AFC4-6F175D3DCCD1}">
              <a14:hiddenFill xmlns:a14="http://schemas.microsoft.com/office/drawing/2010/main">
                <a:solidFill>
                  <a:srgbClr val="FFFFFF"/>
                </a:solidFill>
              </a14:hiddenFill>
            </a:ext>
          </a:extLst>
        </p:spPr>
      </p:pic>
      <p:sp>
        <p:nvSpPr>
          <p:cNvPr id="22" name="Bildplatzhalter 21"/>
          <p:cNvSpPr>
            <a:spLocks noGrp="1"/>
          </p:cNvSpPr>
          <p:nvPr>
            <p:ph type="pic" sz="quarter" idx="13"/>
          </p:nvPr>
        </p:nvSpPr>
        <p:spPr>
          <a:xfrm>
            <a:off x="10578143" y="1766313"/>
            <a:ext cx="1187697" cy="1187722"/>
          </a:xfrm>
        </p:spPr>
        <p:txBody>
          <a:bodyPr/>
          <a:lstStyle>
            <a:lvl1pPr algn="ctr">
              <a:defRPr sz="1350">
                <a:solidFill>
                  <a:schemeClr val="bg1"/>
                </a:solidFill>
              </a:defRPr>
            </a:lvl1pPr>
          </a:lstStyle>
          <a:p>
            <a:r>
              <a:rPr lang="en-US"/>
              <a:t>Click icon to add picture</a:t>
            </a:r>
            <a:endParaRPr lang="de-DE" dirty="0"/>
          </a:p>
        </p:txBody>
      </p:sp>
      <p:sp>
        <p:nvSpPr>
          <p:cNvPr id="29" name="Bildplatzhalter 21"/>
          <p:cNvSpPr>
            <a:spLocks noGrp="1"/>
          </p:cNvSpPr>
          <p:nvPr>
            <p:ph type="pic" sz="quarter" idx="14"/>
          </p:nvPr>
        </p:nvSpPr>
        <p:spPr>
          <a:xfrm>
            <a:off x="10578143" y="3051023"/>
            <a:ext cx="1187697" cy="1187722"/>
          </a:xfrm>
        </p:spPr>
        <p:txBody>
          <a:bodyPr/>
          <a:lstStyle>
            <a:lvl1pPr algn="ctr">
              <a:defRPr sz="1350">
                <a:solidFill>
                  <a:schemeClr val="bg1"/>
                </a:solidFill>
              </a:defRPr>
            </a:lvl1pPr>
          </a:lstStyle>
          <a:p>
            <a:r>
              <a:rPr lang="en-US"/>
              <a:t>Click icon to add picture</a:t>
            </a:r>
            <a:endParaRPr lang="de-DE" dirty="0"/>
          </a:p>
        </p:txBody>
      </p:sp>
      <p:sp>
        <p:nvSpPr>
          <p:cNvPr id="30" name="Bildplatzhalter 21"/>
          <p:cNvSpPr>
            <a:spLocks noGrp="1"/>
          </p:cNvSpPr>
          <p:nvPr>
            <p:ph type="pic" sz="quarter" idx="15"/>
          </p:nvPr>
        </p:nvSpPr>
        <p:spPr>
          <a:xfrm>
            <a:off x="10578143" y="4335733"/>
            <a:ext cx="1187697" cy="1187722"/>
          </a:xfrm>
        </p:spPr>
        <p:txBody>
          <a:bodyPr/>
          <a:lstStyle>
            <a:lvl1pPr algn="ctr">
              <a:defRPr sz="1350">
                <a:solidFill>
                  <a:schemeClr val="bg1"/>
                </a:solidFill>
              </a:defRPr>
            </a:lvl1pPr>
          </a:lstStyle>
          <a:p>
            <a:r>
              <a:rPr lang="en-US"/>
              <a:t>Click icon to add picture</a:t>
            </a:r>
            <a:endParaRPr lang="de-DE" dirty="0"/>
          </a:p>
        </p:txBody>
      </p:sp>
      <p:pic>
        <p:nvPicPr>
          <p:cNvPr id="11" name="Bild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435" y="642331"/>
            <a:ext cx="3892715" cy="1058777"/>
          </a:xfrm>
          <a:prstGeom prst="rect">
            <a:avLst/>
          </a:prstGeom>
        </p:spPr>
      </p:pic>
      <p:pic>
        <p:nvPicPr>
          <p:cNvPr id="13" name="Grafik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9240" y="573160"/>
            <a:ext cx="4052287" cy="1343935"/>
          </a:xfrm>
          <a:prstGeom prst="rect">
            <a:avLst/>
          </a:prstGeom>
        </p:spPr>
      </p:pic>
    </p:spTree>
    <p:extLst>
      <p:ext uri="{BB962C8B-B14F-4D97-AF65-F5344CB8AC3E}">
        <p14:creationId xmlns:p14="http://schemas.microsoft.com/office/powerpoint/2010/main" val="380585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Kapitelchart">
    <p:spTree>
      <p:nvGrpSpPr>
        <p:cNvPr id="1" name=""/>
        <p:cNvGrpSpPr/>
        <p:nvPr/>
      </p:nvGrpSpPr>
      <p:grpSpPr>
        <a:xfrm>
          <a:off x="0" y="0"/>
          <a:ext cx="0" cy="0"/>
          <a:chOff x="0" y="0"/>
          <a:chExt cx="0" cy="0"/>
        </a:xfrm>
      </p:grpSpPr>
      <p:sp>
        <p:nvSpPr>
          <p:cNvPr id="2" name="Titel 1"/>
          <p:cNvSpPr>
            <a:spLocks noGrp="1"/>
          </p:cNvSpPr>
          <p:nvPr>
            <p:ph type="title"/>
          </p:nvPr>
        </p:nvSpPr>
        <p:spPr>
          <a:xfrm>
            <a:off x="426517" y="2770647"/>
            <a:ext cx="11122671" cy="657744"/>
          </a:xfrm>
        </p:spPr>
        <p:txBody>
          <a:bodyPr anchor="t"/>
          <a:lstStyle>
            <a:lvl1pPr algn="ctr">
              <a:defRPr sz="4274" b="1" cap="all"/>
            </a:lvl1pPr>
          </a:lstStyle>
          <a:p>
            <a:r>
              <a:rPr lang="en-US"/>
              <a:t>Click to edit Master title style</a:t>
            </a:r>
            <a:endParaRPr lang="de-DE" dirty="0"/>
          </a:p>
        </p:txBody>
      </p:sp>
      <p:sp>
        <p:nvSpPr>
          <p:cNvPr id="3" name="Textplatzhalter 2"/>
          <p:cNvSpPr>
            <a:spLocks noGrp="1"/>
          </p:cNvSpPr>
          <p:nvPr>
            <p:ph type="body" idx="1"/>
          </p:nvPr>
        </p:nvSpPr>
        <p:spPr>
          <a:xfrm>
            <a:off x="426517" y="1270459"/>
            <a:ext cx="11122671" cy="1416567"/>
          </a:xfrm>
        </p:spPr>
        <p:txBody>
          <a:bodyPr anchor="b"/>
          <a:lstStyle>
            <a:lvl1pPr marL="0" indent="0" algn="ctr">
              <a:buNone/>
              <a:defRPr sz="2850">
                <a:solidFill>
                  <a:schemeClr val="tx1">
                    <a:tint val="75000"/>
                  </a:schemeClr>
                </a:solidFill>
              </a:defRPr>
            </a:lvl1pPr>
            <a:lvl2pPr marL="609629" indent="0">
              <a:buNone/>
              <a:defRPr sz="2400">
                <a:solidFill>
                  <a:schemeClr val="tx1">
                    <a:tint val="75000"/>
                  </a:schemeClr>
                </a:solidFill>
              </a:defRPr>
            </a:lvl2pPr>
            <a:lvl3pPr marL="1219259" indent="0">
              <a:buNone/>
              <a:defRPr sz="2100">
                <a:solidFill>
                  <a:schemeClr val="tx1">
                    <a:tint val="75000"/>
                  </a:schemeClr>
                </a:solidFill>
              </a:defRPr>
            </a:lvl3pPr>
            <a:lvl4pPr marL="1828888" indent="0">
              <a:buNone/>
              <a:defRPr sz="1875">
                <a:solidFill>
                  <a:schemeClr val="tx1">
                    <a:tint val="75000"/>
                  </a:schemeClr>
                </a:solidFill>
              </a:defRPr>
            </a:lvl4pPr>
            <a:lvl5pPr marL="2438517" indent="0">
              <a:buNone/>
              <a:defRPr sz="1875">
                <a:solidFill>
                  <a:schemeClr val="tx1">
                    <a:tint val="75000"/>
                  </a:schemeClr>
                </a:solidFill>
              </a:defRPr>
            </a:lvl5pPr>
            <a:lvl6pPr marL="3048146" indent="0">
              <a:buNone/>
              <a:defRPr sz="1875">
                <a:solidFill>
                  <a:schemeClr val="tx1">
                    <a:tint val="75000"/>
                  </a:schemeClr>
                </a:solidFill>
              </a:defRPr>
            </a:lvl6pPr>
            <a:lvl7pPr marL="3657775" indent="0">
              <a:buNone/>
              <a:defRPr sz="1875">
                <a:solidFill>
                  <a:schemeClr val="tx1">
                    <a:tint val="75000"/>
                  </a:schemeClr>
                </a:solidFill>
              </a:defRPr>
            </a:lvl7pPr>
            <a:lvl8pPr marL="4267404" indent="0">
              <a:buNone/>
              <a:defRPr sz="1875">
                <a:solidFill>
                  <a:schemeClr val="tx1">
                    <a:tint val="75000"/>
                  </a:schemeClr>
                </a:solidFill>
              </a:defRPr>
            </a:lvl8pPr>
            <a:lvl9pPr marL="4877034" indent="0">
              <a:buNone/>
              <a:defRPr sz="1875">
                <a:solidFill>
                  <a:schemeClr val="tx1">
                    <a:tint val="75000"/>
                  </a:schemeClr>
                </a:solidFill>
              </a:defRPr>
            </a:lvl9pPr>
          </a:lstStyle>
          <a:p>
            <a:pPr lvl="0"/>
            <a:r>
              <a:rPr lang="en-US"/>
              <a:t>Edit Master text styles</a:t>
            </a:r>
          </a:p>
        </p:txBody>
      </p:sp>
      <p:sp>
        <p:nvSpPr>
          <p:cNvPr id="4" name="Datumsplatzhalter 3"/>
          <p:cNvSpPr>
            <a:spLocks noGrp="1"/>
          </p:cNvSpPr>
          <p:nvPr>
            <p:ph type="dt" sz="half" idx="10"/>
          </p:nvPr>
        </p:nvSpPr>
        <p:spPr/>
        <p:txBody>
          <a:bodyPr/>
          <a:lstStyle/>
          <a:p>
            <a:fld id="{EA38350F-B7E2-44C0-9AA2-742F49ECB27B}" type="datetime1">
              <a:rPr lang="en-US" smtClean="0"/>
              <a:t>1/11/2022</a:t>
            </a:fld>
            <a:endParaRPr lang="en-US"/>
          </a:p>
        </p:txBody>
      </p:sp>
    </p:spTree>
    <p:extLst>
      <p:ext uri="{BB962C8B-B14F-4D97-AF65-F5344CB8AC3E}">
        <p14:creationId xmlns:p14="http://schemas.microsoft.com/office/powerpoint/2010/main" val="37297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3" name="Datumsplatzhalter 2"/>
          <p:cNvSpPr>
            <a:spLocks noGrp="1"/>
          </p:cNvSpPr>
          <p:nvPr>
            <p:ph type="dt" sz="half" idx="10"/>
          </p:nvPr>
        </p:nvSpPr>
        <p:spPr/>
        <p:txBody>
          <a:bodyPr/>
          <a:lstStyle/>
          <a:p>
            <a:fld id="{E0F81D71-DFB2-4318-92C9-D236CFFFF3E0}" type="datetime1">
              <a:rPr lang="en-US" smtClean="0"/>
              <a:t>1/11/2022</a:t>
            </a:fld>
            <a:endParaRPr lang="en-US"/>
          </a:p>
        </p:txBody>
      </p:sp>
    </p:spTree>
    <p:extLst>
      <p:ext uri="{BB962C8B-B14F-4D97-AF65-F5344CB8AC3E}">
        <p14:creationId xmlns:p14="http://schemas.microsoft.com/office/powerpoint/2010/main" val="199003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937A4114-A026-43C9-B69A-966D1E0D3D48}" type="datetime1">
              <a:rPr lang="en-US" smtClean="0"/>
              <a:t>1/11/2022</a:t>
            </a:fld>
            <a:endParaRPr lang="en-US"/>
          </a:p>
        </p:txBody>
      </p:sp>
    </p:spTree>
    <p:extLst>
      <p:ext uri="{BB962C8B-B14F-4D97-AF65-F5344CB8AC3E}">
        <p14:creationId xmlns:p14="http://schemas.microsoft.com/office/powerpoint/2010/main" val="87438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el und Inhalt">
    <p:bg>
      <p:bgPr>
        <a:solidFill>
          <a:schemeClr val="bg2"/>
        </a:solidFill>
        <a:effectLst/>
      </p:bgPr>
    </p:bg>
    <p:spTree>
      <p:nvGrpSpPr>
        <p:cNvPr id="1" name=""/>
        <p:cNvGrpSpPr/>
        <p:nvPr/>
      </p:nvGrpSpPr>
      <p:grpSpPr>
        <a:xfrm>
          <a:off x="0" y="0"/>
          <a:ext cx="0" cy="0"/>
          <a:chOff x="0" y="0"/>
          <a:chExt cx="0" cy="0"/>
        </a:xfrm>
      </p:grpSpPr>
      <p:sp>
        <p:nvSpPr>
          <p:cNvPr id="3" name="Inhaltsplatzhalter 2"/>
          <p:cNvSpPr>
            <a:spLocks noGrp="1"/>
          </p:cNvSpPr>
          <p:nvPr>
            <p:ph idx="1"/>
          </p:nvPr>
        </p:nvSpPr>
        <p:spPr>
          <a:xfrm>
            <a:off x="571462" y="1196752"/>
            <a:ext cx="11049077" cy="5018330"/>
          </a:xfrm>
        </p:spPr>
        <p:txBody>
          <a:bodyPr/>
          <a:lstStyle>
            <a:lvl1pPr>
              <a:spcAft>
                <a:spcPts val="0"/>
              </a:spcAft>
              <a:defRPr>
                <a:solidFill>
                  <a:schemeClr val="tx2"/>
                </a:solidFill>
              </a:defRPr>
            </a:lvl1pPr>
            <a:lvl2pPr indent="-216000">
              <a:spcAft>
                <a:spcPts val="0"/>
              </a:spcAft>
              <a:defRPr>
                <a:solidFill>
                  <a:schemeClr val="tx2"/>
                </a:solidFill>
              </a:defRPr>
            </a:lvl2pPr>
            <a:lvl3pPr indent="-216000">
              <a:spcAft>
                <a:spcPts val="0"/>
              </a:spcAft>
              <a:defRPr>
                <a:solidFill>
                  <a:schemeClr val="tx2"/>
                </a:solidFill>
              </a:defRPr>
            </a:lvl3pPr>
            <a:extLst/>
          </a:lstStyle>
          <a:p>
            <a:pPr lvl="0" eaLnBrk="1" latinLnBrk="0" hangingPunct="1"/>
            <a:r>
              <a:rPr lang="de-DE" dirty="0"/>
              <a:t>Textmasterformat bearbeiten</a:t>
            </a:r>
          </a:p>
          <a:p>
            <a:pPr lvl="1" eaLnBrk="1" latinLnBrk="0" hangingPunct="1"/>
            <a:r>
              <a:rPr lang="de-DE" dirty="0"/>
              <a:t>Zweite Ebene</a:t>
            </a:r>
          </a:p>
          <a:p>
            <a:pPr lvl="2" eaLnBrk="1" latinLnBrk="0" hangingPunct="1"/>
            <a:r>
              <a:rPr lang="de-DE" dirty="0"/>
              <a:t>Dritte Ebene</a:t>
            </a:r>
          </a:p>
        </p:txBody>
      </p:sp>
      <p:sp>
        <p:nvSpPr>
          <p:cNvPr id="5" name="Fußzeilenplatzhalter 4"/>
          <p:cNvSpPr>
            <a:spLocks noGrp="1"/>
          </p:cNvSpPr>
          <p:nvPr>
            <p:ph type="ftr" sz="quarter" idx="3"/>
          </p:nvPr>
        </p:nvSpPr>
        <p:spPr>
          <a:xfrm>
            <a:off x="190461" y="6598801"/>
            <a:ext cx="10096569" cy="179047"/>
          </a:xfrm>
          <a:prstGeom prst="rect">
            <a:avLst/>
          </a:prstGeom>
        </p:spPr>
        <p:txBody>
          <a:bodyPr vert="horz" lIns="0" rIns="45720" bIns="0" rtlCol="0" anchor="b"/>
          <a:lstStyle>
            <a:lvl1pPr algn="l" eaLnBrk="1" latinLnBrk="0" hangingPunct="1">
              <a:defRPr kumimoji="0" sz="800" b="1" cap="none" baseline="0">
                <a:solidFill>
                  <a:schemeClr val="bg1"/>
                </a:solidFill>
              </a:defRPr>
            </a:lvl1pPr>
            <a:extLst/>
          </a:lstStyle>
          <a:p>
            <a:endParaRPr lang="de-DE" dirty="0"/>
          </a:p>
        </p:txBody>
      </p:sp>
      <p:sp>
        <p:nvSpPr>
          <p:cNvPr id="6" name="Foliennummernplatzhalter 5"/>
          <p:cNvSpPr>
            <a:spLocks noGrp="1"/>
          </p:cNvSpPr>
          <p:nvPr>
            <p:ph type="sldNum" sz="quarter" idx="4"/>
          </p:nvPr>
        </p:nvSpPr>
        <p:spPr>
          <a:xfrm>
            <a:off x="10433141" y="6598801"/>
            <a:ext cx="1568401" cy="179047"/>
          </a:xfrm>
          <a:prstGeom prst="rect">
            <a:avLst/>
          </a:prstGeom>
        </p:spPr>
        <p:txBody>
          <a:bodyPr vert="horz" lIns="46800" rIns="0" bIns="0" rtlCol="0" anchor="b"/>
          <a:lstStyle>
            <a:lvl1pPr algn="r" eaLnBrk="1" latinLnBrk="0" hangingPunct="1">
              <a:defRPr kumimoji="0" sz="800" b="1">
                <a:solidFill>
                  <a:schemeClr val="bg1"/>
                </a:solidFill>
              </a:defRPr>
            </a:lvl1pPr>
            <a:extLst/>
          </a:lstStyle>
          <a:p>
            <a:r>
              <a:rPr lang="de-DE"/>
              <a:t>Folie </a:t>
            </a:r>
            <a:fld id="{1B72D026-91FA-4657-B925-66E03917896F}" type="slidenum">
              <a:rPr lang="de-DE" smtClean="0"/>
              <a:pPr/>
              <a:t>‹#›</a:t>
            </a:fld>
            <a:endParaRPr lang="de-DE" dirty="0"/>
          </a:p>
        </p:txBody>
      </p:sp>
    </p:spTree>
    <p:extLst>
      <p:ext uri="{BB962C8B-B14F-4D97-AF65-F5344CB8AC3E}">
        <p14:creationId xmlns:p14="http://schemas.microsoft.com/office/powerpoint/2010/main" val="3111582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7E8E1-E019-4C82-9694-29EEC48910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0397C5-577A-4DA7-814E-78EAEF5929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CA71CD-B55C-40E8-A5B5-F47729DD348A}"/>
              </a:ext>
            </a:extLst>
          </p:cNvPr>
          <p:cNvSpPr>
            <a:spLocks noGrp="1"/>
          </p:cNvSpPr>
          <p:nvPr>
            <p:ph type="dt" sz="half" idx="10"/>
          </p:nvPr>
        </p:nvSpPr>
        <p:spPr/>
        <p:txBody>
          <a:bodyPr/>
          <a:lstStyle/>
          <a:p>
            <a:fld id="{2BA804A9-C0EA-4122-B704-FDFD90693E81}" type="datetime1">
              <a:rPr lang="en-US" smtClean="0"/>
              <a:t>1/11/2022</a:t>
            </a:fld>
            <a:endParaRPr lang="en-US"/>
          </a:p>
        </p:txBody>
      </p:sp>
      <p:sp>
        <p:nvSpPr>
          <p:cNvPr id="5" name="Footer Placeholder 4">
            <a:extLst>
              <a:ext uri="{FF2B5EF4-FFF2-40B4-BE49-F238E27FC236}">
                <a16:creationId xmlns:a16="http://schemas.microsoft.com/office/drawing/2014/main" id="{D7B70B0B-A3D9-4C2D-AC36-0581F575B0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F6D39-5D62-41E9-8336-DE573EE145CB}"/>
              </a:ext>
            </a:extLst>
          </p:cNvPr>
          <p:cNvSpPr>
            <a:spLocks noGrp="1"/>
          </p:cNvSpPr>
          <p:nvPr>
            <p:ph type="sldNum" sz="quarter" idx="12"/>
          </p:nvPr>
        </p:nvSpPr>
        <p:spPr/>
        <p:txBody>
          <a:bodyPr/>
          <a:lstStyle/>
          <a:p>
            <a:fld id="{D5D50611-B946-4664-A641-52435F869908}" type="slidenum">
              <a:rPr lang="en-US" smtClean="0"/>
              <a:t>‹#›</a:t>
            </a:fld>
            <a:endParaRPr lang="en-US"/>
          </a:p>
        </p:txBody>
      </p:sp>
    </p:spTree>
    <p:extLst>
      <p:ext uri="{BB962C8B-B14F-4D97-AF65-F5344CB8AC3E}">
        <p14:creationId xmlns:p14="http://schemas.microsoft.com/office/powerpoint/2010/main" val="18037435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elchart">
    <p:spTree>
      <p:nvGrpSpPr>
        <p:cNvPr id="1" name=""/>
        <p:cNvGrpSpPr/>
        <p:nvPr/>
      </p:nvGrpSpPr>
      <p:grpSpPr>
        <a:xfrm>
          <a:off x="0" y="0"/>
          <a:ext cx="0" cy="0"/>
          <a:chOff x="0" y="0"/>
          <a:chExt cx="0" cy="0"/>
        </a:xfrm>
      </p:grpSpPr>
      <p:pic>
        <p:nvPicPr>
          <p:cNvPr id="11" name="Bild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148"/>
          </a:xfrm>
          <a:prstGeom prst="rect">
            <a:avLst/>
          </a:prstGeom>
        </p:spPr>
      </p:pic>
      <p:pic>
        <p:nvPicPr>
          <p:cNvPr id="15" name="Bild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435" y="642331"/>
            <a:ext cx="3892715" cy="1058777"/>
          </a:xfrm>
          <a:prstGeom prst="rect">
            <a:avLst/>
          </a:prstGeom>
        </p:spPr>
      </p:pic>
      <p:sp>
        <p:nvSpPr>
          <p:cNvPr id="3" name="Untertitel 2"/>
          <p:cNvSpPr>
            <a:spLocks noGrp="1"/>
          </p:cNvSpPr>
          <p:nvPr>
            <p:ph type="subTitle" idx="1"/>
          </p:nvPr>
        </p:nvSpPr>
        <p:spPr>
          <a:xfrm>
            <a:off x="431800" y="2839479"/>
            <a:ext cx="9875846" cy="2260180"/>
          </a:xfrm>
        </p:spPr>
        <p:txBody>
          <a:bodyPr wrap="square">
            <a:noAutofit/>
          </a:bodyPr>
          <a:lstStyle>
            <a:lvl1pPr marL="0" indent="0" algn="l">
              <a:spcBef>
                <a:spcPts val="0"/>
              </a:spcBef>
              <a:spcAft>
                <a:spcPts val="2700"/>
              </a:spcAft>
              <a:buNone/>
              <a:defRPr sz="2850">
                <a:solidFill>
                  <a:schemeClr val="bg1"/>
                </a:solidFill>
              </a:defRPr>
            </a:lvl1pPr>
            <a:lvl2pPr marL="0" indent="0" algn="l">
              <a:spcBef>
                <a:spcPts val="0"/>
              </a:spcBef>
              <a:buFont typeface="+mj-lt"/>
              <a:buNone/>
              <a:tabLst/>
              <a:defRPr sz="1875" baseline="0">
                <a:solidFill>
                  <a:schemeClr val="bg1"/>
                </a:solidFill>
              </a:defRPr>
            </a:lvl2pPr>
            <a:lvl3pPr marL="339283" indent="-339283" algn="l">
              <a:spcBef>
                <a:spcPts val="0"/>
              </a:spcBef>
              <a:buFont typeface="+mj-lt"/>
              <a:buAutoNum type="arabicPeriod"/>
              <a:defRPr sz="1875" baseline="0">
                <a:solidFill>
                  <a:schemeClr val="bg1"/>
                </a:solidFill>
              </a:defRPr>
            </a:lvl3pPr>
            <a:lvl4pPr marL="1828888" indent="0" algn="ctr">
              <a:buNone/>
              <a:defRPr>
                <a:solidFill>
                  <a:schemeClr val="tx1">
                    <a:tint val="75000"/>
                  </a:schemeClr>
                </a:solidFill>
              </a:defRPr>
            </a:lvl4pPr>
            <a:lvl5pPr marL="2438517" indent="0" algn="ctr">
              <a:buNone/>
              <a:defRPr>
                <a:solidFill>
                  <a:schemeClr val="tx1">
                    <a:tint val="75000"/>
                  </a:schemeClr>
                </a:solidFill>
              </a:defRPr>
            </a:lvl5pPr>
            <a:lvl6pPr marL="3048146" indent="0" algn="ctr">
              <a:buNone/>
              <a:defRPr>
                <a:solidFill>
                  <a:schemeClr val="tx1">
                    <a:tint val="75000"/>
                  </a:schemeClr>
                </a:solidFill>
              </a:defRPr>
            </a:lvl6pPr>
            <a:lvl7pPr marL="3657775" indent="0" algn="ctr">
              <a:buNone/>
              <a:defRPr>
                <a:solidFill>
                  <a:schemeClr val="tx1">
                    <a:tint val="75000"/>
                  </a:schemeClr>
                </a:solidFill>
              </a:defRPr>
            </a:lvl7pPr>
            <a:lvl8pPr marL="4267404" indent="0" algn="ctr">
              <a:buNone/>
              <a:defRPr>
                <a:solidFill>
                  <a:schemeClr val="tx1">
                    <a:tint val="75000"/>
                  </a:schemeClr>
                </a:solidFill>
              </a:defRPr>
            </a:lvl8pPr>
            <a:lvl9pPr marL="4877034" indent="0" algn="ctr">
              <a:buNone/>
              <a:defRPr>
                <a:solidFill>
                  <a:schemeClr val="tx1">
                    <a:tint val="75000"/>
                  </a:schemeClr>
                </a:solidFill>
              </a:defRPr>
            </a:lvl9pPr>
          </a:lstStyle>
          <a:p>
            <a:r>
              <a:rPr lang="en-US"/>
              <a:t>Click to edit Master subtitle style</a:t>
            </a:r>
            <a:endParaRPr lang="de-DE" dirty="0"/>
          </a:p>
        </p:txBody>
      </p:sp>
      <p:sp>
        <p:nvSpPr>
          <p:cNvPr id="2" name="Titel 1"/>
          <p:cNvSpPr>
            <a:spLocks noGrp="1"/>
          </p:cNvSpPr>
          <p:nvPr>
            <p:ph type="ctrTitle"/>
          </p:nvPr>
        </p:nvSpPr>
        <p:spPr>
          <a:xfrm>
            <a:off x="431799" y="2177280"/>
            <a:ext cx="9875846" cy="657758"/>
          </a:xfrm>
        </p:spPr>
        <p:txBody>
          <a:bodyPr anchor="b" anchorCtr="0">
            <a:noAutofit/>
          </a:bodyPr>
          <a:lstStyle>
            <a:lvl1pPr algn="l">
              <a:defRPr sz="4274">
                <a:solidFill>
                  <a:schemeClr val="bg1"/>
                </a:solidFill>
              </a:defRPr>
            </a:lvl1pPr>
          </a:lstStyle>
          <a:p>
            <a:r>
              <a:rPr lang="en-US"/>
              <a:t>Click to edit Master title style</a:t>
            </a:r>
            <a:endParaRPr lang="de-DE" dirty="0"/>
          </a:p>
        </p:txBody>
      </p:sp>
      <p:sp>
        <p:nvSpPr>
          <p:cNvPr id="22" name="Bildplatzhalter 21"/>
          <p:cNvSpPr>
            <a:spLocks noGrp="1"/>
          </p:cNvSpPr>
          <p:nvPr>
            <p:ph type="pic" sz="quarter" idx="13"/>
          </p:nvPr>
        </p:nvSpPr>
        <p:spPr>
          <a:xfrm>
            <a:off x="10578143" y="1766313"/>
            <a:ext cx="1187697" cy="1187722"/>
          </a:xfrm>
        </p:spPr>
        <p:txBody>
          <a:bodyPr/>
          <a:lstStyle>
            <a:lvl1pPr algn="ctr">
              <a:defRPr sz="1350">
                <a:solidFill>
                  <a:schemeClr val="bg1"/>
                </a:solidFill>
              </a:defRPr>
            </a:lvl1pPr>
          </a:lstStyle>
          <a:p>
            <a:r>
              <a:rPr lang="en-US"/>
              <a:t>Click icon to add picture</a:t>
            </a:r>
            <a:endParaRPr lang="de-DE" dirty="0"/>
          </a:p>
        </p:txBody>
      </p:sp>
      <p:sp>
        <p:nvSpPr>
          <p:cNvPr id="29" name="Bildplatzhalter 21"/>
          <p:cNvSpPr>
            <a:spLocks noGrp="1"/>
          </p:cNvSpPr>
          <p:nvPr>
            <p:ph type="pic" sz="quarter" idx="14"/>
          </p:nvPr>
        </p:nvSpPr>
        <p:spPr>
          <a:xfrm>
            <a:off x="10578143" y="3051023"/>
            <a:ext cx="1187697" cy="1187722"/>
          </a:xfrm>
        </p:spPr>
        <p:txBody>
          <a:bodyPr/>
          <a:lstStyle>
            <a:lvl1pPr algn="ctr">
              <a:defRPr sz="1350">
                <a:solidFill>
                  <a:schemeClr val="bg1"/>
                </a:solidFill>
              </a:defRPr>
            </a:lvl1pPr>
          </a:lstStyle>
          <a:p>
            <a:r>
              <a:rPr lang="en-US"/>
              <a:t>Click icon to add picture</a:t>
            </a:r>
            <a:endParaRPr lang="de-DE" dirty="0"/>
          </a:p>
        </p:txBody>
      </p:sp>
      <p:sp>
        <p:nvSpPr>
          <p:cNvPr id="30" name="Bildplatzhalter 21"/>
          <p:cNvSpPr>
            <a:spLocks noGrp="1"/>
          </p:cNvSpPr>
          <p:nvPr>
            <p:ph type="pic" sz="quarter" idx="15"/>
          </p:nvPr>
        </p:nvSpPr>
        <p:spPr>
          <a:xfrm>
            <a:off x="10578143" y="4335733"/>
            <a:ext cx="1187697" cy="1187722"/>
          </a:xfrm>
        </p:spPr>
        <p:txBody>
          <a:bodyPr/>
          <a:lstStyle>
            <a:lvl1pPr algn="ctr">
              <a:defRPr sz="1350">
                <a:solidFill>
                  <a:schemeClr val="bg1"/>
                </a:solidFill>
              </a:defRPr>
            </a:lvl1pPr>
          </a:lstStyle>
          <a:p>
            <a:r>
              <a:rPr lang="en-US"/>
              <a:t>Click icon to add picture</a:t>
            </a:r>
            <a:endParaRPr lang="de-DE" dirty="0"/>
          </a:p>
        </p:txBody>
      </p:sp>
      <p:pic>
        <p:nvPicPr>
          <p:cNvPr id="16" name="Picture 6"/>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1008332" y="6064080"/>
            <a:ext cx="972969" cy="658714"/>
          </a:xfrm>
          <a:prstGeom prst="rect">
            <a:avLst/>
          </a:prstGeom>
          <a:noFill/>
          <a:extLst>
            <a:ext uri="{909E8E84-426E-40DD-AFC4-6F175D3DCCD1}">
              <a14:hiddenFill xmlns:a14="http://schemas.microsoft.com/office/drawing/2010/main">
                <a:solidFill>
                  <a:srgbClr val="FFFFFF"/>
                </a:solidFill>
              </a14:hiddenFill>
            </a:ext>
          </a:extLst>
        </p:spPr>
      </p:pic>
      <p:sp>
        <p:nvSpPr>
          <p:cNvPr id="17" name="Datumsplatzhalter 3"/>
          <p:cNvSpPr>
            <a:spLocks noGrp="1"/>
          </p:cNvSpPr>
          <p:nvPr>
            <p:ph type="dt" sz="half" idx="10"/>
          </p:nvPr>
        </p:nvSpPr>
        <p:spPr>
          <a:xfrm>
            <a:off x="426161" y="6491690"/>
            <a:ext cx="1440000" cy="123111"/>
          </a:xfrm>
        </p:spPr>
        <p:txBody>
          <a:bodyPr/>
          <a:lstStyle>
            <a:lvl1pPr>
              <a:defRPr>
                <a:solidFill>
                  <a:schemeClr val="bg1"/>
                </a:solidFill>
              </a:defRPr>
            </a:lvl1pPr>
          </a:lstStyle>
          <a:p>
            <a:fld id="{88AF0806-C2B4-42EB-8B06-90F245A8836A}" type="datetime1">
              <a:rPr lang="en-US" smtClean="0"/>
              <a:t>1/11/2022</a:t>
            </a:fld>
            <a:endParaRPr lang="de-DE" dirty="0"/>
          </a:p>
        </p:txBody>
      </p:sp>
    </p:spTree>
    <p:extLst>
      <p:ext uri="{BB962C8B-B14F-4D97-AF65-F5344CB8AC3E}">
        <p14:creationId xmlns:p14="http://schemas.microsoft.com/office/powerpoint/2010/main" val="424149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el + 1 x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13" name="Inhaltsplatzhalter 9"/>
          <p:cNvSpPr>
            <a:spLocks noGrp="1"/>
          </p:cNvSpPr>
          <p:nvPr>
            <p:ph sz="quarter" idx="16"/>
          </p:nvPr>
        </p:nvSpPr>
        <p:spPr>
          <a:xfrm>
            <a:off x="426160" y="1107089"/>
            <a:ext cx="11123028" cy="4642631"/>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7" name="Datumsplatzhalter 3"/>
          <p:cNvSpPr>
            <a:spLocks noGrp="1"/>
          </p:cNvSpPr>
          <p:nvPr>
            <p:ph type="dt" sz="half" idx="2"/>
          </p:nvPr>
        </p:nvSpPr>
        <p:spPr>
          <a:xfrm>
            <a:off x="426161" y="6491690"/>
            <a:ext cx="1440000" cy="123111"/>
          </a:xfrm>
          <a:prstGeom prst="rect">
            <a:avLst/>
          </a:prstGeom>
        </p:spPr>
        <p:txBody>
          <a:bodyPr vert="horz" lIns="0" tIns="0" rIns="0" bIns="0" rtlCol="0" anchor="ctr">
            <a:noAutofit/>
          </a:bodyPr>
          <a:lstStyle>
            <a:lvl1pPr algn="l">
              <a:defRPr sz="825">
                <a:solidFill>
                  <a:schemeClr val="tx1"/>
                </a:solidFill>
              </a:defRPr>
            </a:lvl1pPr>
          </a:lstStyle>
          <a:p>
            <a:fld id="{9D757D04-D0F2-425B-A297-83806D8ADC80}" type="datetime1">
              <a:rPr lang="en-US" smtClean="0"/>
              <a:t>1/11/2022</a:t>
            </a:fld>
            <a:r>
              <a:rPr lang="de-DE"/>
              <a:t> </a:t>
            </a:r>
            <a:r>
              <a:rPr lang="de-DE" dirty="0"/>
              <a:t>| </a:t>
            </a:r>
            <a:fld id="{14CB96FA-8AF3-6A45-A98D-E824D39A6FCD}" type="slidenum">
              <a:rPr lang="de-DE" smtClean="0"/>
              <a:pPr/>
              <a:t>‹#›</a:t>
            </a:fld>
            <a:endParaRPr lang="de-DE" dirty="0"/>
          </a:p>
        </p:txBody>
      </p:sp>
    </p:spTree>
    <p:extLst>
      <p:ext uri="{BB962C8B-B14F-4D97-AF65-F5344CB8AC3E}">
        <p14:creationId xmlns:p14="http://schemas.microsoft.com/office/powerpoint/2010/main" val="387008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el + 2 x Inhalt (Text oder Bi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20" name="Inhaltsplatzhalter 18"/>
          <p:cNvSpPr>
            <a:spLocks noGrp="1"/>
          </p:cNvSpPr>
          <p:nvPr>
            <p:ph sz="quarter" idx="16"/>
          </p:nvPr>
        </p:nvSpPr>
        <p:spPr>
          <a:xfrm>
            <a:off x="426161" y="1107089"/>
            <a:ext cx="5453857" cy="4642631"/>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21" name="Inhaltsplatzhalter 18"/>
          <p:cNvSpPr>
            <a:spLocks noGrp="1"/>
          </p:cNvSpPr>
          <p:nvPr>
            <p:ph sz="quarter" idx="17"/>
          </p:nvPr>
        </p:nvSpPr>
        <p:spPr>
          <a:xfrm>
            <a:off x="6095332" y="1107089"/>
            <a:ext cx="5453857" cy="4642631"/>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8" name="Datumsplatzhalter 3"/>
          <p:cNvSpPr>
            <a:spLocks noGrp="1"/>
          </p:cNvSpPr>
          <p:nvPr>
            <p:ph type="dt" sz="half" idx="2"/>
          </p:nvPr>
        </p:nvSpPr>
        <p:spPr>
          <a:xfrm>
            <a:off x="426161" y="6491690"/>
            <a:ext cx="1440000" cy="123111"/>
          </a:xfrm>
          <a:prstGeom prst="rect">
            <a:avLst/>
          </a:prstGeom>
        </p:spPr>
        <p:txBody>
          <a:bodyPr vert="horz" lIns="0" tIns="0" rIns="0" bIns="0" rtlCol="0" anchor="ctr">
            <a:noAutofit/>
          </a:bodyPr>
          <a:lstStyle>
            <a:lvl1pPr algn="l">
              <a:defRPr sz="825">
                <a:solidFill>
                  <a:schemeClr val="tx1"/>
                </a:solidFill>
              </a:defRPr>
            </a:lvl1pPr>
          </a:lstStyle>
          <a:p>
            <a:fld id="{2940170F-800A-450B-84C4-EE7212BF596B}" type="datetime1">
              <a:rPr lang="en-US" smtClean="0"/>
              <a:t>1/11/2022</a:t>
            </a:fld>
            <a:r>
              <a:rPr lang="de-DE"/>
              <a:t> </a:t>
            </a:r>
            <a:r>
              <a:rPr lang="de-DE" dirty="0"/>
              <a:t>| </a:t>
            </a:r>
            <a:fld id="{14CB96FA-8AF3-6A45-A98D-E824D39A6FCD}" type="slidenum">
              <a:rPr lang="de-DE" smtClean="0"/>
              <a:pPr/>
              <a:t>‹#›</a:t>
            </a:fld>
            <a:endParaRPr lang="de-DE" dirty="0"/>
          </a:p>
        </p:txBody>
      </p:sp>
    </p:spTree>
    <p:extLst>
      <p:ext uri="{BB962C8B-B14F-4D97-AF65-F5344CB8AC3E}">
        <p14:creationId xmlns:p14="http://schemas.microsoft.com/office/powerpoint/2010/main" val="327757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el + 3 x Inhalt (Text oder Bi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11" name="Inhaltsplatzhalter 9"/>
          <p:cNvSpPr>
            <a:spLocks noGrp="1"/>
          </p:cNvSpPr>
          <p:nvPr>
            <p:ph sz="quarter" idx="15"/>
          </p:nvPr>
        </p:nvSpPr>
        <p:spPr>
          <a:xfrm>
            <a:off x="426161" y="1107089"/>
            <a:ext cx="3564016" cy="4642631"/>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12" name="Inhaltsplatzhalter 9"/>
          <p:cNvSpPr>
            <a:spLocks noGrp="1"/>
          </p:cNvSpPr>
          <p:nvPr>
            <p:ph sz="quarter" idx="16"/>
          </p:nvPr>
        </p:nvSpPr>
        <p:spPr>
          <a:xfrm>
            <a:off x="4205666" y="1107089"/>
            <a:ext cx="3564016" cy="4642631"/>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13" name="Inhaltsplatzhalter 9"/>
          <p:cNvSpPr>
            <a:spLocks noGrp="1"/>
          </p:cNvSpPr>
          <p:nvPr>
            <p:ph sz="quarter" idx="17"/>
          </p:nvPr>
        </p:nvSpPr>
        <p:spPr>
          <a:xfrm>
            <a:off x="7985172" y="1107089"/>
            <a:ext cx="3564016" cy="4642631"/>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9" name="Datumsplatzhalter 3"/>
          <p:cNvSpPr>
            <a:spLocks noGrp="1"/>
          </p:cNvSpPr>
          <p:nvPr>
            <p:ph type="dt" sz="half" idx="2"/>
          </p:nvPr>
        </p:nvSpPr>
        <p:spPr>
          <a:xfrm>
            <a:off x="426161" y="6491690"/>
            <a:ext cx="1440000" cy="123111"/>
          </a:xfrm>
          <a:prstGeom prst="rect">
            <a:avLst/>
          </a:prstGeom>
        </p:spPr>
        <p:txBody>
          <a:bodyPr vert="horz" lIns="0" tIns="0" rIns="0" bIns="0" rtlCol="0" anchor="ctr">
            <a:noAutofit/>
          </a:bodyPr>
          <a:lstStyle>
            <a:lvl1pPr algn="l">
              <a:defRPr sz="825">
                <a:solidFill>
                  <a:schemeClr val="tx1"/>
                </a:solidFill>
              </a:defRPr>
            </a:lvl1pPr>
          </a:lstStyle>
          <a:p>
            <a:fld id="{3DBAC2FE-10A1-48DC-AB09-627A63ABFE0E}" type="datetime1">
              <a:rPr lang="en-US" smtClean="0"/>
              <a:t>1/11/2022</a:t>
            </a:fld>
            <a:r>
              <a:rPr lang="de-DE"/>
              <a:t> </a:t>
            </a:r>
            <a:r>
              <a:rPr lang="de-DE" dirty="0"/>
              <a:t>| </a:t>
            </a:r>
            <a:fld id="{14CB96FA-8AF3-6A45-A98D-E824D39A6FCD}" type="slidenum">
              <a:rPr lang="de-DE" smtClean="0"/>
              <a:pPr/>
              <a:t>‹#›</a:t>
            </a:fld>
            <a:endParaRPr lang="de-DE" dirty="0"/>
          </a:p>
        </p:txBody>
      </p:sp>
    </p:spTree>
    <p:extLst>
      <p:ext uri="{BB962C8B-B14F-4D97-AF65-F5344CB8AC3E}">
        <p14:creationId xmlns:p14="http://schemas.microsoft.com/office/powerpoint/2010/main" val="110543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el + 4 x Inhalt (Text oder Bi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12" name="Inhaltsplatzhalter 10"/>
          <p:cNvSpPr>
            <a:spLocks noGrp="1"/>
          </p:cNvSpPr>
          <p:nvPr>
            <p:ph sz="quarter" idx="16"/>
          </p:nvPr>
        </p:nvSpPr>
        <p:spPr>
          <a:xfrm>
            <a:off x="426162" y="1107089"/>
            <a:ext cx="2621839" cy="4642631"/>
          </a:xfrm>
        </p:spPr>
        <p:txBody>
          <a:bodyPr/>
          <a:lstStyle>
            <a:lvl5pPr>
              <a:defRPr/>
            </a:lvl5pPr>
            <a:lvl6pPr marL="1213085" indent="0">
              <a:buNone/>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13" name="Inhaltsplatzhalter 10"/>
          <p:cNvSpPr>
            <a:spLocks noGrp="1"/>
          </p:cNvSpPr>
          <p:nvPr>
            <p:ph sz="quarter" idx="17"/>
          </p:nvPr>
        </p:nvSpPr>
        <p:spPr>
          <a:xfrm>
            <a:off x="3260777" y="1107089"/>
            <a:ext cx="2621839" cy="4642631"/>
          </a:xfrm>
        </p:spPr>
        <p:txBody>
          <a:bodyPr/>
          <a:lstStyle>
            <a:lvl5pPr>
              <a:defRPr/>
            </a:lvl5pPr>
            <a:lvl6pPr marL="1213085" indent="0">
              <a:buNone/>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14" name="Inhaltsplatzhalter 10"/>
          <p:cNvSpPr>
            <a:spLocks noGrp="1"/>
          </p:cNvSpPr>
          <p:nvPr>
            <p:ph sz="quarter" idx="18"/>
          </p:nvPr>
        </p:nvSpPr>
        <p:spPr>
          <a:xfrm>
            <a:off x="6095392" y="1107089"/>
            <a:ext cx="2621839" cy="4642631"/>
          </a:xfrm>
        </p:spPr>
        <p:txBody>
          <a:bodyPr/>
          <a:lstStyle>
            <a:lvl5pPr>
              <a:defRPr/>
            </a:lvl5pPr>
            <a:lvl6pPr marL="1213085" indent="0">
              <a:buNone/>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15" name="Inhaltsplatzhalter 10"/>
          <p:cNvSpPr>
            <a:spLocks noGrp="1"/>
          </p:cNvSpPr>
          <p:nvPr>
            <p:ph sz="quarter" idx="19"/>
          </p:nvPr>
        </p:nvSpPr>
        <p:spPr>
          <a:xfrm>
            <a:off x="8930008" y="1107089"/>
            <a:ext cx="2621839" cy="4642631"/>
          </a:xfrm>
        </p:spPr>
        <p:txBody>
          <a:bodyPr/>
          <a:lstStyle>
            <a:lvl5pPr>
              <a:defRPr/>
            </a:lvl5pPr>
            <a:lvl6pPr marL="1213085" indent="0">
              <a:buNone/>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10" name="Datumsplatzhalter 3"/>
          <p:cNvSpPr>
            <a:spLocks noGrp="1"/>
          </p:cNvSpPr>
          <p:nvPr>
            <p:ph type="dt" sz="half" idx="2"/>
          </p:nvPr>
        </p:nvSpPr>
        <p:spPr>
          <a:xfrm>
            <a:off x="426161" y="6491690"/>
            <a:ext cx="1440000" cy="123111"/>
          </a:xfrm>
          <a:prstGeom prst="rect">
            <a:avLst/>
          </a:prstGeom>
        </p:spPr>
        <p:txBody>
          <a:bodyPr vert="horz" lIns="0" tIns="0" rIns="0" bIns="0" rtlCol="0" anchor="ctr">
            <a:noAutofit/>
          </a:bodyPr>
          <a:lstStyle>
            <a:lvl1pPr algn="l">
              <a:defRPr sz="825">
                <a:solidFill>
                  <a:schemeClr val="tx1"/>
                </a:solidFill>
              </a:defRPr>
            </a:lvl1pPr>
          </a:lstStyle>
          <a:p>
            <a:fld id="{AD15FE3A-6D8C-4ECE-B80A-F0DB0D282FB9}" type="datetime1">
              <a:rPr lang="en-US" smtClean="0"/>
              <a:t>1/11/2022</a:t>
            </a:fld>
            <a:r>
              <a:rPr lang="de-DE"/>
              <a:t> </a:t>
            </a:r>
            <a:r>
              <a:rPr lang="de-DE" dirty="0"/>
              <a:t>| </a:t>
            </a:r>
            <a:fld id="{14CB96FA-8AF3-6A45-A98D-E824D39A6FCD}" type="slidenum">
              <a:rPr lang="de-DE" smtClean="0"/>
              <a:pPr/>
              <a:t>‹#›</a:t>
            </a:fld>
            <a:endParaRPr lang="de-DE" dirty="0"/>
          </a:p>
        </p:txBody>
      </p:sp>
    </p:spTree>
    <p:extLst>
      <p:ext uri="{BB962C8B-B14F-4D97-AF65-F5344CB8AC3E}">
        <p14:creationId xmlns:p14="http://schemas.microsoft.com/office/powerpoint/2010/main" val="149525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 + 1 x Inhalt">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70D1FCE-1D68-4704-A4BD-1DBEE60E1026}" type="datetime1">
              <a:rPr lang="en-US" smtClean="0"/>
              <a:t>1/11/2022</a:t>
            </a:fld>
            <a:endParaRPr lang="en-US"/>
          </a:p>
        </p:txBody>
      </p:sp>
      <p:sp>
        <p:nvSpPr>
          <p:cNvPr id="13" name="Inhaltsplatzhalter 9"/>
          <p:cNvSpPr>
            <a:spLocks noGrp="1"/>
          </p:cNvSpPr>
          <p:nvPr>
            <p:ph sz="quarter" idx="16"/>
          </p:nvPr>
        </p:nvSpPr>
        <p:spPr>
          <a:xfrm>
            <a:off x="426160" y="1107089"/>
            <a:ext cx="11123028" cy="4642631"/>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7" name="Titel 6"/>
          <p:cNvSpPr>
            <a:spLocks noGrp="1"/>
          </p:cNvSpPr>
          <p:nvPr>
            <p:ph type="title"/>
          </p:nvPr>
        </p:nvSpPr>
        <p:spPr/>
        <p:txBody>
          <a:bodyPr/>
          <a:lstStyle/>
          <a:p>
            <a:r>
              <a:rPr lang="en-US"/>
              <a:t>Click to edit Master title style</a:t>
            </a:r>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342760" y="1990116"/>
            <a:ext cx="1187925" cy="412857"/>
          </a:xfrm>
          <a:prstGeom prst="rect">
            <a:avLst/>
          </a:prstGeom>
        </p:spPr>
      </p:pic>
    </p:spTree>
    <p:extLst>
      <p:ext uri="{BB962C8B-B14F-4D97-AF65-F5344CB8AC3E}">
        <p14:creationId xmlns:p14="http://schemas.microsoft.com/office/powerpoint/2010/main" val="197443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el + 2 + 2 Inhalte (Text oder Bi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14" name="Inhaltsplatzhalter 12"/>
          <p:cNvSpPr>
            <a:spLocks noGrp="1"/>
          </p:cNvSpPr>
          <p:nvPr>
            <p:ph sz="quarter" idx="16"/>
          </p:nvPr>
        </p:nvSpPr>
        <p:spPr>
          <a:xfrm>
            <a:off x="426161" y="1107089"/>
            <a:ext cx="5453857"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15" name="Inhaltsplatzhalter 12"/>
          <p:cNvSpPr>
            <a:spLocks noGrp="1"/>
          </p:cNvSpPr>
          <p:nvPr>
            <p:ph sz="quarter" idx="17"/>
          </p:nvPr>
        </p:nvSpPr>
        <p:spPr>
          <a:xfrm>
            <a:off x="6096001" y="1107089"/>
            <a:ext cx="5453857"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16" name="Inhaltsplatzhalter 12"/>
          <p:cNvSpPr>
            <a:spLocks noGrp="1"/>
          </p:cNvSpPr>
          <p:nvPr>
            <p:ph sz="quarter" idx="18"/>
          </p:nvPr>
        </p:nvSpPr>
        <p:spPr>
          <a:xfrm>
            <a:off x="426161" y="3536733"/>
            <a:ext cx="5453857"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17" name="Inhaltsplatzhalter 12"/>
          <p:cNvSpPr>
            <a:spLocks noGrp="1"/>
          </p:cNvSpPr>
          <p:nvPr>
            <p:ph sz="quarter" idx="19"/>
          </p:nvPr>
        </p:nvSpPr>
        <p:spPr>
          <a:xfrm>
            <a:off x="6096001" y="3536733"/>
            <a:ext cx="5453857"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10" name="Datumsplatzhalter 3"/>
          <p:cNvSpPr>
            <a:spLocks noGrp="1"/>
          </p:cNvSpPr>
          <p:nvPr>
            <p:ph type="dt" sz="half" idx="2"/>
          </p:nvPr>
        </p:nvSpPr>
        <p:spPr>
          <a:xfrm>
            <a:off x="426161" y="6491690"/>
            <a:ext cx="1440000" cy="123111"/>
          </a:xfrm>
          <a:prstGeom prst="rect">
            <a:avLst/>
          </a:prstGeom>
        </p:spPr>
        <p:txBody>
          <a:bodyPr vert="horz" lIns="0" tIns="0" rIns="0" bIns="0" rtlCol="0" anchor="ctr">
            <a:noAutofit/>
          </a:bodyPr>
          <a:lstStyle>
            <a:lvl1pPr algn="l">
              <a:defRPr sz="825">
                <a:solidFill>
                  <a:schemeClr val="tx1"/>
                </a:solidFill>
              </a:defRPr>
            </a:lvl1pPr>
          </a:lstStyle>
          <a:p>
            <a:fld id="{90E501BD-C2E4-48B8-BE73-D33F599EEAB4}" type="datetime1">
              <a:rPr lang="en-US" smtClean="0"/>
              <a:t>1/11/2022</a:t>
            </a:fld>
            <a:r>
              <a:rPr lang="de-DE"/>
              <a:t> </a:t>
            </a:r>
            <a:r>
              <a:rPr lang="de-DE" dirty="0"/>
              <a:t>| </a:t>
            </a:r>
            <a:fld id="{14CB96FA-8AF3-6A45-A98D-E824D39A6FCD}" type="slidenum">
              <a:rPr lang="de-DE" smtClean="0"/>
              <a:pPr/>
              <a:t>‹#›</a:t>
            </a:fld>
            <a:endParaRPr lang="de-DE" dirty="0"/>
          </a:p>
        </p:txBody>
      </p:sp>
    </p:spTree>
    <p:extLst>
      <p:ext uri="{BB962C8B-B14F-4D97-AF65-F5344CB8AC3E}">
        <p14:creationId xmlns:p14="http://schemas.microsoft.com/office/powerpoint/2010/main" val="196046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el + 3 + 3 Inhalte (Text oder Bi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17" name="Inhaltsplatzhalter 15"/>
          <p:cNvSpPr>
            <a:spLocks noGrp="1"/>
          </p:cNvSpPr>
          <p:nvPr>
            <p:ph sz="quarter" idx="20"/>
          </p:nvPr>
        </p:nvSpPr>
        <p:spPr>
          <a:xfrm>
            <a:off x="426161" y="1107089"/>
            <a:ext cx="3564016"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18" name="Inhaltsplatzhalter 15"/>
          <p:cNvSpPr>
            <a:spLocks noGrp="1"/>
          </p:cNvSpPr>
          <p:nvPr>
            <p:ph sz="quarter" idx="21"/>
          </p:nvPr>
        </p:nvSpPr>
        <p:spPr>
          <a:xfrm>
            <a:off x="4205667" y="1107089"/>
            <a:ext cx="3564016"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19" name="Inhaltsplatzhalter 15"/>
          <p:cNvSpPr>
            <a:spLocks noGrp="1"/>
          </p:cNvSpPr>
          <p:nvPr>
            <p:ph sz="quarter" idx="22"/>
          </p:nvPr>
        </p:nvSpPr>
        <p:spPr>
          <a:xfrm>
            <a:off x="7985173" y="1107089"/>
            <a:ext cx="3564016"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20" name="Inhaltsplatzhalter 15"/>
          <p:cNvSpPr>
            <a:spLocks noGrp="1"/>
          </p:cNvSpPr>
          <p:nvPr>
            <p:ph sz="quarter" idx="23"/>
          </p:nvPr>
        </p:nvSpPr>
        <p:spPr>
          <a:xfrm>
            <a:off x="426161" y="3536733"/>
            <a:ext cx="3564016"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21" name="Inhaltsplatzhalter 15"/>
          <p:cNvSpPr>
            <a:spLocks noGrp="1"/>
          </p:cNvSpPr>
          <p:nvPr>
            <p:ph sz="quarter" idx="24"/>
          </p:nvPr>
        </p:nvSpPr>
        <p:spPr>
          <a:xfrm>
            <a:off x="4205667" y="3536733"/>
            <a:ext cx="3564016" cy="2212988"/>
          </a:xfrm>
        </p:spPr>
        <p:txBody>
          <a:bodyPr/>
          <a:lstStyle>
            <a:lvl4pPr>
              <a:defRPr/>
            </a:lvl4pPr>
            <a:lvl5pPr marL="941659" indent="0">
              <a:buNone/>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2" name="Inhaltsplatzhalter 15"/>
          <p:cNvSpPr>
            <a:spLocks noGrp="1"/>
          </p:cNvSpPr>
          <p:nvPr>
            <p:ph sz="quarter" idx="25"/>
          </p:nvPr>
        </p:nvSpPr>
        <p:spPr>
          <a:xfrm>
            <a:off x="7985173" y="3536733"/>
            <a:ext cx="3564016"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12" name="Datumsplatzhalter 3"/>
          <p:cNvSpPr>
            <a:spLocks noGrp="1"/>
          </p:cNvSpPr>
          <p:nvPr>
            <p:ph type="dt" sz="half" idx="2"/>
          </p:nvPr>
        </p:nvSpPr>
        <p:spPr>
          <a:xfrm>
            <a:off x="426161" y="6491690"/>
            <a:ext cx="1440000" cy="123111"/>
          </a:xfrm>
          <a:prstGeom prst="rect">
            <a:avLst/>
          </a:prstGeom>
        </p:spPr>
        <p:txBody>
          <a:bodyPr vert="horz" lIns="0" tIns="0" rIns="0" bIns="0" rtlCol="0" anchor="ctr">
            <a:noAutofit/>
          </a:bodyPr>
          <a:lstStyle>
            <a:lvl1pPr algn="l">
              <a:defRPr sz="825">
                <a:solidFill>
                  <a:schemeClr val="tx1"/>
                </a:solidFill>
              </a:defRPr>
            </a:lvl1pPr>
          </a:lstStyle>
          <a:p>
            <a:fld id="{FDC2A879-9236-4D91-9CF6-262AC0D4F41C}" type="datetime1">
              <a:rPr lang="en-US" smtClean="0"/>
              <a:t>1/11/2022</a:t>
            </a:fld>
            <a:r>
              <a:rPr lang="de-DE"/>
              <a:t> </a:t>
            </a:r>
            <a:r>
              <a:rPr lang="de-DE" dirty="0"/>
              <a:t>| </a:t>
            </a:r>
            <a:fld id="{14CB96FA-8AF3-6A45-A98D-E824D39A6FCD}" type="slidenum">
              <a:rPr lang="de-DE" smtClean="0"/>
              <a:pPr/>
              <a:t>‹#›</a:t>
            </a:fld>
            <a:endParaRPr lang="de-DE" dirty="0"/>
          </a:p>
        </p:txBody>
      </p:sp>
    </p:spTree>
    <p:extLst>
      <p:ext uri="{BB962C8B-B14F-4D97-AF65-F5344CB8AC3E}">
        <p14:creationId xmlns:p14="http://schemas.microsoft.com/office/powerpoint/2010/main" val="78789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el + 4 + 4 Inhalte (Text oder Bi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20" name="Inhaltsplatzhalter 18"/>
          <p:cNvSpPr>
            <a:spLocks noGrp="1"/>
          </p:cNvSpPr>
          <p:nvPr>
            <p:ph sz="quarter" idx="20"/>
          </p:nvPr>
        </p:nvSpPr>
        <p:spPr>
          <a:xfrm>
            <a:off x="426161" y="1107089"/>
            <a:ext cx="2618267"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21" name="Inhaltsplatzhalter 18"/>
          <p:cNvSpPr>
            <a:spLocks noGrp="1"/>
          </p:cNvSpPr>
          <p:nvPr>
            <p:ph sz="quarter" idx="21"/>
          </p:nvPr>
        </p:nvSpPr>
        <p:spPr>
          <a:xfrm>
            <a:off x="3261081" y="1107089"/>
            <a:ext cx="2618267"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22" name="Inhaltsplatzhalter 18"/>
          <p:cNvSpPr>
            <a:spLocks noGrp="1"/>
          </p:cNvSpPr>
          <p:nvPr>
            <p:ph sz="quarter" idx="22"/>
          </p:nvPr>
        </p:nvSpPr>
        <p:spPr>
          <a:xfrm>
            <a:off x="6096002" y="1107089"/>
            <a:ext cx="2618267"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23" name="Inhaltsplatzhalter 18"/>
          <p:cNvSpPr>
            <a:spLocks noGrp="1"/>
          </p:cNvSpPr>
          <p:nvPr>
            <p:ph sz="quarter" idx="23"/>
          </p:nvPr>
        </p:nvSpPr>
        <p:spPr>
          <a:xfrm>
            <a:off x="8930921" y="1107089"/>
            <a:ext cx="2618267"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24" name="Inhaltsplatzhalter 18"/>
          <p:cNvSpPr>
            <a:spLocks noGrp="1"/>
          </p:cNvSpPr>
          <p:nvPr>
            <p:ph sz="quarter" idx="24"/>
          </p:nvPr>
        </p:nvSpPr>
        <p:spPr>
          <a:xfrm>
            <a:off x="426161" y="3536733"/>
            <a:ext cx="2618267"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25" name="Inhaltsplatzhalter 18"/>
          <p:cNvSpPr>
            <a:spLocks noGrp="1"/>
          </p:cNvSpPr>
          <p:nvPr>
            <p:ph sz="quarter" idx="25"/>
          </p:nvPr>
        </p:nvSpPr>
        <p:spPr>
          <a:xfrm>
            <a:off x="3261081" y="3536733"/>
            <a:ext cx="2618267"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26" name="Inhaltsplatzhalter 18"/>
          <p:cNvSpPr>
            <a:spLocks noGrp="1"/>
          </p:cNvSpPr>
          <p:nvPr>
            <p:ph sz="quarter" idx="26"/>
          </p:nvPr>
        </p:nvSpPr>
        <p:spPr>
          <a:xfrm>
            <a:off x="6096002" y="3536733"/>
            <a:ext cx="2618267"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27" name="Inhaltsplatzhalter 18"/>
          <p:cNvSpPr>
            <a:spLocks noGrp="1"/>
          </p:cNvSpPr>
          <p:nvPr>
            <p:ph sz="quarter" idx="27"/>
          </p:nvPr>
        </p:nvSpPr>
        <p:spPr>
          <a:xfrm>
            <a:off x="8930921" y="3536733"/>
            <a:ext cx="2618267"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Datumsplatzhalter 3"/>
          <p:cNvSpPr>
            <a:spLocks noGrp="1"/>
          </p:cNvSpPr>
          <p:nvPr>
            <p:ph type="dt" sz="half" idx="2"/>
          </p:nvPr>
        </p:nvSpPr>
        <p:spPr>
          <a:xfrm>
            <a:off x="426161" y="6491690"/>
            <a:ext cx="1440000" cy="123111"/>
          </a:xfrm>
          <a:prstGeom prst="rect">
            <a:avLst/>
          </a:prstGeom>
        </p:spPr>
        <p:txBody>
          <a:bodyPr vert="horz" lIns="0" tIns="0" rIns="0" bIns="0" rtlCol="0" anchor="ctr">
            <a:noAutofit/>
          </a:bodyPr>
          <a:lstStyle>
            <a:lvl1pPr algn="l">
              <a:defRPr sz="825">
                <a:solidFill>
                  <a:schemeClr val="tx1"/>
                </a:solidFill>
              </a:defRPr>
            </a:lvl1pPr>
          </a:lstStyle>
          <a:p>
            <a:fld id="{E8206153-BC13-4FDF-BCE0-1C1A46CAD337}" type="datetime1">
              <a:rPr lang="en-US" smtClean="0"/>
              <a:t>1/11/2022</a:t>
            </a:fld>
            <a:r>
              <a:rPr lang="de-DE"/>
              <a:t> </a:t>
            </a:r>
            <a:r>
              <a:rPr lang="de-DE" dirty="0"/>
              <a:t>| </a:t>
            </a:r>
            <a:fld id="{14CB96FA-8AF3-6A45-A98D-E824D39A6FCD}" type="slidenum">
              <a:rPr lang="de-DE" smtClean="0"/>
              <a:pPr/>
              <a:t>‹#›</a:t>
            </a:fld>
            <a:endParaRPr lang="de-DE" dirty="0"/>
          </a:p>
        </p:txBody>
      </p:sp>
    </p:spTree>
    <p:extLst>
      <p:ext uri="{BB962C8B-B14F-4D97-AF65-F5344CB8AC3E}">
        <p14:creationId xmlns:p14="http://schemas.microsoft.com/office/powerpoint/2010/main" val="339998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el + Bild vollflächig">
    <p:spTree>
      <p:nvGrpSpPr>
        <p:cNvPr id="1" name=""/>
        <p:cNvGrpSpPr/>
        <p:nvPr/>
      </p:nvGrpSpPr>
      <p:grpSpPr>
        <a:xfrm>
          <a:off x="0" y="0"/>
          <a:ext cx="0" cy="0"/>
          <a:chOff x="0" y="0"/>
          <a:chExt cx="0" cy="0"/>
        </a:xfrm>
      </p:grpSpPr>
      <p:sp>
        <p:nvSpPr>
          <p:cNvPr id="8" name="Bildplatzhalter 7"/>
          <p:cNvSpPr>
            <a:spLocks noGrp="1"/>
          </p:cNvSpPr>
          <p:nvPr>
            <p:ph type="pic" sz="quarter" idx="13"/>
          </p:nvPr>
        </p:nvSpPr>
        <p:spPr>
          <a:xfrm>
            <a:off x="0" y="0"/>
            <a:ext cx="12192000" cy="6858000"/>
          </a:xfrm>
        </p:spPr>
        <p:txBody>
          <a:bodyPr tIns="3648661" anchor="t" anchorCtr="0"/>
          <a:lstStyle>
            <a:lvl1pPr algn="ctr">
              <a:defRPr/>
            </a:lvl1pPr>
          </a:lstStyle>
          <a:p>
            <a:r>
              <a:rPr lang="en-US"/>
              <a:t>Click icon to add picture</a:t>
            </a:r>
            <a:endParaRPr lang="de-DE" dirty="0"/>
          </a:p>
        </p:txBody>
      </p:sp>
      <p:sp>
        <p:nvSpPr>
          <p:cNvPr id="3" name="Titel 2"/>
          <p:cNvSpPr>
            <a:spLocks noGrp="1"/>
          </p:cNvSpPr>
          <p:nvPr>
            <p:ph type="title"/>
          </p:nvPr>
        </p:nvSpPr>
        <p:spPr/>
        <p:txBody>
          <a:bodyPr/>
          <a:lstStyle/>
          <a:p>
            <a:r>
              <a:rPr lang="en-US"/>
              <a:t>Click to edit Master title style</a:t>
            </a:r>
            <a:endParaRPr lang="de-DE" dirty="0"/>
          </a:p>
        </p:txBody>
      </p:sp>
      <p:sp>
        <p:nvSpPr>
          <p:cNvPr id="10" name="Datumsplatzhalter 3"/>
          <p:cNvSpPr>
            <a:spLocks noGrp="1"/>
          </p:cNvSpPr>
          <p:nvPr>
            <p:ph type="dt" sz="half" idx="2"/>
          </p:nvPr>
        </p:nvSpPr>
        <p:spPr>
          <a:xfrm>
            <a:off x="426161" y="6491690"/>
            <a:ext cx="1440000" cy="123111"/>
          </a:xfrm>
          <a:prstGeom prst="rect">
            <a:avLst/>
          </a:prstGeom>
        </p:spPr>
        <p:txBody>
          <a:bodyPr vert="horz" lIns="0" tIns="0" rIns="0" bIns="0" rtlCol="0" anchor="ctr">
            <a:noAutofit/>
          </a:bodyPr>
          <a:lstStyle>
            <a:lvl1pPr algn="l">
              <a:defRPr sz="825">
                <a:solidFill>
                  <a:schemeClr val="tx1"/>
                </a:solidFill>
              </a:defRPr>
            </a:lvl1pPr>
          </a:lstStyle>
          <a:p>
            <a:fld id="{BFC3FDAF-2EC4-4E4C-9F91-B0CE06FDE5A9}" type="datetime1">
              <a:rPr lang="en-US" smtClean="0"/>
              <a:t>1/11/2022</a:t>
            </a:fld>
            <a:r>
              <a:rPr lang="de-DE"/>
              <a:t> </a:t>
            </a:r>
            <a:r>
              <a:rPr lang="de-DE" dirty="0"/>
              <a:t>| </a:t>
            </a:r>
            <a:fld id="{14CB96FA-8AF3-6A45-A98D-E824D39A6FCD}" type="slidenum">
              <a:rPr lang="de-DE" smtClean="0"/>
              <a:pPr/>
              <a:t>‹#›</a:t>
            </a:fld>
            <a:endParaRPr lang="de-DE" dirty="0"/>
          </a:p>
        </p:txBody>
      </p:sp>
    </p:spTree>
    <p:extLst>
      <p:ext uri="{BB962C8B-B14F-4D97-AF65-F5344CB8AC3E}">
        <p14:creationId xmlns:p14="http://schemas.microsoft.com/office/powerpoint/2010/main" val="39072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Kapitelchart">
    <p:spTree>
      <p:nvGrpSpPr>
        <p:cNvPr id="1" name=""/>
        <p:cNvGrpSpPr/>
        <p:nvPr/>
      </p:nvGrpSpPr>
      <p:grpSpPr>
        <a:xfrm>
          <a:off x="0" y="0"/>
          <a:ext cx="0" cy="0"/>
          <a:chOff x="0" y="0"/>
          <a:chExt cx="0" cy="0"/>
        </a:xfrm>
      </p:grpSpPr>
      <p:sp>
        <p:nvSpPr>
          <p:cNvPr id="2" name="Titel 1"/>
          <p:cNvSpPr>
            <a:spLocks noGrp="1"/>
          </p:cNvSpPr>
          <p:nvPr>
            <p:ph type="title"/>
          </p:nvPr>
        </p:nvSpPr>
        <p:spPr>
          <a:xfrm>
            <a:off x="426517" y="2770647"/>
            <a:ext cx="11122671" cy="657744"/>
          </a:xfrm>
        </p:spPr>
        <p:txBody>
          <a:bodyPr anchor="t"/>
          <a:lstStyle>
            <a:lvl1pPr algn="ctr">
              <a:defRPr sz="4274" b="1" cap="all"/>
            </a:lvl1pPr>
          </a:lstStyle>
          <a:p>
            <a:r>
              <a:rPr lang="en-US"/>
              <a:t>Click to edit Master title style</a:t>
            </a:r>
            <a:endParaRPr lang="de-DE" dirty="0"/>
          </a:p>
        </p:txBody>
      </p:sp>
      <p:sp>
        <p:nvSpPr>
          <p:cNvPr id="3" name="Textplatzhalter 2"/>
          <p:cNvSpPr>
            <a:spLocks noGrp="1"/>
          </p:cNvSpPr>
          <p:nvPr>
            <p:ph type="body" idx="1"/>
          </p:nvPr>
        </p:nvSpPr>
        <p:spPr>
          <a:xfrm>
            <a:off x="426517" y="1270459"/>
            <a:ext cx="11122671" cy="1416567"/>
          </a:xfrm>
        </p:spPr>
        <p:txBody>
          <a:bodyPr anchor="b"/>
          <a:lstStyle>
            <a:lvl1pPr marL="0" indent="0" algn="ctr">
              <a:buNone/>
              <a:defRPr sz="2850">
                <a:solidFill>
                  <a:schemeClr val="tx1">
                    <a:tint val="75000"/>
                  </a:schemeClr>
                </a:solidFill>
              </a:defRPr>
            </a:lvl1pPr>
            <a:lvl2pPr marL="609629" indent="0">
              <a:buNone/>
              <a:defRPr sz="2400">
                <a:solidFill>
                  <a:schemeClr val="tx1">
                    <a:tint val="75000"/>
                  </a:schemeClr>
                </a:solidFill>
              </a:defRPr>
            </a:lvl2pPr>
            <a:lvl3pPr marL="1219259" indent="0">
              <a:buNone/>
              <a:defRPr sz="2100">
                <a:solidFill>
                  <a:schemeClr val="tx1">
                    <a:tint val="75000"/>
                  </a:schemeClr>
                </a:solidFill>
              </a:defRPr>
            </a:lvl3pPr>
            <a:lvl4pPr marL="1828888" indent="0">
              <a:buNone/>
              <a:defRPr sz="1875">
                <a:solidFill>
                  <a:schemeClr val="tx1">
                    <a:tint val="75000"/>
                  </a:schemeClr>
                </a:solidFill>
              </a:defRPr>
            </a:lvl4pPr>
            <a:lvl5pPr marL="2438517" indent="0">
              <a:buNone/>
              <a:defRPr sz="1875">
                <a:solidFill>
                  <a:schemeClr val="tx1">
                    <a:tint val="75000"/>
                  </a:schemeClr>
                </a:solidFill>
              </a:defRPr>
            </a:lvl5pPr>
            <a:lvl6pPr marL="3048146" indent="0">
              <a:buNone/>
              <a:defRPr sz="1875">
                <a:solidFill>
                  <a:schemeClr val="tx1">
                    <a:tint val="75000"/>
                  </a:schemeClr>
                </a:solidFill>
              </a:defRPr>
            </a:lvl6pPr>
            <a:lvl7pPr marL="3657775" indent="0">
              <a:buNone/>
              <a:defRPr sz="1875">
                <a:solidFill>
                  <a:schemeClr val="tx1">
                    <a:tint val="75000"/>
                  </a:schemeClr>
                </a:solidFill>
              </a:defRPr>
            </a:lvl7pPr>
            <a:lvl8pPr marL="4267404" indent="0">
              <a:buNone/>
              <a:defRPr sz="1875">
                <a:solidFill>
                  <a:schemeClr val="tx1">
                    <a:tint val="75000"/>
                  </a:schemeClr>
                </a:solidFill>
              </a:defRPr>
            </a:lvl8pPr>
            <a:lvl9pPr marL="4877034" indent="0">
              <a:buNone/>
              <a:defRPr sz="1875">
                <a:solidFill>
                  <a:schemeClr val="tx1">
                    <a:tint val="75000"/>
                  </a:schemeClr>
                </a:solidFill>
              </a:defRPr>
            </a:lvl9pPr>
          </a:lstStyle>
          <a:p>
            <a:pPr lvl="0"/>
            <a:r>
              <a:rPr lang="en-US"/>
              <a:t>Edit Master text styles</a:t>
            </a:r>
          </a:p>
        </p:txBody>
      </p:sp>
      <p:sp>
        <p:nvSpPr>
          <p:cNvPr id="7" name="Datumsplatzhalter 3"/>
          <p:cNvSpPr>
            <a:spLocks noGrp="1"/>
          </p:cNvSpPr>
          <p:nvPr>
            <p:ph type="dt" sz="half" idx="2"/>
          </p:nvPr>
        </p:nvSpPr>
        <p:spPr>
          <a:xfrm>
            <a:off x="426161" y="6491690"/>
            <a:ext cx="1440000" cy="123111"/>
          </a:xfrm>
          <a:prstGeom prst="rect">
            <a:avLst/>
          </a:prstGeom>
        </p:spPr>
        <p:txBody>
          <a:bodyPr vert="horz" lIns="0" tIns="0" rIns="0" bIns="0" rtlCol="0" anchor="ctr">
            <a:noAutofit/>
          </a:bodyPr>
          <a:lstStyle>
            <a:lvl1pPr algn="l">
              <a:defRPr sz="825">
                <a:solidFill>
                  <a:schemeClr val="tx1"/>
                </a:solidFill>
              </a:defRPr>
            </a:lvl1pPr>
          </a:lstStyle>
          <a:p>
            <a:fld id="{CDE17D1E-EA1B-4469-99C4-560C4126AE05}" type="datetime1">
              <a:rPr lang="en-US" smtClean="0"/>
              <a:t>1/11/2022</a:t>
            </a:fld>
            <a:r>
              <a:rPr lang="de-DE"/>
              <a:t> </a:t>
            </a:r>
            <a:r>
              <a:rPr lang="de-DE" dirty="0"/>
              <a:t>| </a:t>
            </a:r>
            <a:fld id="{14CB96FA-8AF3-6A45-A98D-E824D39A6FCD}" type="slidenum">
              <a:rPr lang="de-DE" smtClean="0"/>
              <a:pPr/>
              <a:t>‹#›</a:t>
            </a:fld>
            <a:endParaRPr lang="de-DE" dirty="0"/>
          </a:p>
        </p:txBody>
      </p:sp>
    </p:spTree>
    <p:extLst>
      <p:ext uri="{BB962C8B-B14F-4D97-AF65-F5344CB8AC3E}">
        <p14:creationId xmlns:p14="http://schemas.microsoft.com/office/powerpoint/2010/main" val="419071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6" name="Datumsplatzhalter 3"/>
          <p:cNvSpPr>
            <a:spLocks noGrp="1"/>
          </p:cNvSpPr>
          <p:nvPr>
            <p:ph type="dt" sz="half" idx="2"/>
          </p:nvPr>
        </p:nvSpPr>
        <p:spPr>
          <a:xfrm>
            <a:off x="426161" y="6491690"/>
            <a:ext cx="1440000" cy="123111"/>
          </a:xfrm>
          <a:prstGeom prst="rect">
            <a:avLst/>
          </a:prstGeom>
        </p:spPr>
        <p:txBody>
          <a:bodyPr vert="horz" lIns="0" tIns="0" rIns="0" bIns="0" rtlCol="0" anchor="ctr">
            <a:noAutofit/>
          </a:bodyPr>
          <a:lstStyle>
            <a:lvl1pPr algn="l">
              <a:defRPr sz="825">
                <a:solidFill>
                  <a:schemeClr val="tx1"/>
                </a:solidFill>
              </a:defRPr>
            </a:lvl1pPr>
          </a:lstStyle>
          <a:p>
            <a:fld id="{CAB308AF-A64C-4595-926A-88E3456B5B19}" type="datetime1">
              <a:rPr lang="en-US" smtClean="0"/>
              <a:t>1/11/2022</a:t>
            </a:fld>
            <a:r>
              <a:rPr lang="de-DE"/>
              <a:t> </a:t>
            </a:r>
            <a:r>
              <a:rPr lang="de-DE" dirty="0"/>
              <a:t>| </a:t>
            </a:r>
            <a:fld id="{14CB96FA-8AF3-6A45-A98D-E824D39A6FCD}" type="slidenum">
              <a:rPr lang="de-DE" smtClean="0"/>
              <a:pPr/>
              <a:t>‹#›</a:t>
            </a:fld>
            <a:endParaRPr lang="de-DE" dirty="0"/>
          </a:p>
        </p:txBody>
      </p:sp>
    </p:spTree>
    <p:extLst>
      <p:ext uri="{BB962C8B-B14F-4D97-AF65-F5344CB8AC3E}">
        <p14:creationId xmlns:p14="http://schemas.microsoft.com/office/powerpoint/2010/main" val="68973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3"/>
          <p:cNvSpPr>
            <a:spLocks noGrp="1"/>
          </p:cNvSpPr>
          <p:nvPr>
            <p:ph type="dt" sz="half" idx="2"/>
          </p:nvPr>
        </p:nvSpPr>
        <p:spPr>
          <a:xfrm>
            <a:off x="426161" y="6491690"/>
            <a:ext cx="1440000" cy="123111"/>
          </a:xfrm>
          <a:prstGeom prst="rect">
            <a:avLst/>
          </a:prstGeom>
        </p:spPr>
        <p:txBody>
          <a:bodyPr vert="horz" lIns="0" tIns="0" rIns="0" bIns="0" rtlCol="0" anchor="ctr">
            <a:noAutofit/>
          </a:bodyPr>
          <a:lstStyle>
            <a:lvl1pPr algn="l">
              <a:defRPr sz="825">
                <a:solidFill>
                  <a:schemeClr val="tx1"/>
                </a:solidFill>
              </a:defRPr>
            </a:lvl1pPr>
          </a:lstStyle>
          <a:p>
            <a:fld id="{8362D0C1-FF6D-4318-884F-C6E22AB46127}" type="datetime1">
              <a:rPr lang="en-US" smtClean="0"/>
              <a:t>1/11/2022</a:t>
            </a:fld>
            <a:r>
              <a:rPr lang="de-DE"/>
              <a:t> </a:t>
            </a:r>
            <a:r>
              <a:rPr lang="de-DE" dirty="0"/>
              <a:t>| </a:t>
            </a:r>
            <a:fld id="{14CB96FA-8AF3-6A45-A98D-E824D39A6FCD}" type="slidenum">
              <a:rPr lang="de-DE" smtClean="0"/>
              <a:pPr/>
              <a:t>‹#›</a:t>
            </a:fld>
            <a:endParaRPr lang="de-DE" dirty="0"/>
          </a:p>
        </p:txBody>
      </p:sp>
    </p:spTree>
    <p:extLst>
      <p:ext uri="{BB962C8B-B14F-4D97-AF65-F5344CB8AC3E}">
        <p14:creationId xmlns:p14="http://schemas.microsoft.com/office/powerpoint/2010/main" val="191197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 + 2 x Inhalt (Text oder Bi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4" name="Datumsplatzhalter 3"/>
          <p:cNvSpPr>
            <a:spLocks noGrp="1"/>
          </p:cNvSpPr>
          <p:nvPr>
            <p:ph type="dt" sz="half" idx="10"/>
          </p:nvPr>
        </p:nvSpPr>
        <p:spPr/>
        <p:txBody>
          <a:bodyPr/>
          <a:lstStyle/>
          <a:p>
            <a:fld id="{713AED99-F422-4D25-B936-3B36EC710A10}" type="datetime1">
              <a:rPr lang="en-US" smtClean="0"/>
              <a:t>1/11/2022</a:t>
            </a:fld>
            <a:endParaRPr lang="en-US"/>
          </a:p>
        </p:txBody>
      </p:sp>
      <p:sp>
        <p:nvSpPr>
          <p:cNvPr id="20" name="Inhaltsplatzhalter 18"/>
          <p:cNvSpPr>
            <a:spLocks noGrp="1"/>
          </p:cNvSpPr>
          <p:nvPr>
            <p:ph sz="quarter" idx="16"/>
          </p:nvPr>
        </p:nvSpPr>
        <p:spPr>
          <a:xfrm>
            <a:off x="426161" y="1107089"/>
            <a:ext cx="5453857" cy="4642631"/>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21" name="Inhaltsplatzhalter 18"/>
          <p:cNvSpPr>
            <a:spLocks noGrp="1"/>
          </p:cNvSpPr>
          <p:nvPr>
            <p:ph sz="quarter" idx="17"/>
          </p:nvPr>
        </p:nvSpPr>
        <p:spPr>
          <a:xfrm>
            <a:off x="6095332" y="1107089"/>
            <a:ext cx="5453857" cy="4642631"/>
          </a:xfrm>
        </p:spPr>
        <p:txBody>
          <a:bodyPr/>
          <a:lstStyle/>
          <a:p>
            <a:pPr lvl="0"/>
            <a:r>
              <a:rPr lang="en-US"/>
              <a:t>Edit Master text styles</a:t>
            </a:r>
          </a:p>
          <a:p>
            <a:pPr lvl="1"/>
            <a:r>
              <a:rPr lang="en-US"/>
              <a:t>Second level</a:t>
            </a:r>
          </a:p>
          <a:p>
            <a:pPr lvl="2"/>
            <a:r>
              <a:rPr lang="en-US"/>
              <a:t>Third level</a:t>
            </a:r>
          </a:p>
          <a:p>
            <a:pPr lvl="3"/>
            <a:r>
              <a:rPr lang="en-US"/>
              <a:t>Fourth level</a:t>
            </a:r>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342760" y="1990116"/>
            <a:ext cx="1187925" cy="412857"/>
          </a:xfrm>
          <a:prstGeom prst="rect">
            <a:avLst/>
          </a:prstGeom>
        </p:spPr>
      </p:pic>
    </p:spTree>
    <p:extLst>
      <p:ext uri="{BB962C8B-B14F-4D97-AF65-F5344CB8AC3E}">
        <p14:creationId xmlns:p14="http://schemas.microsoft.com/office/powerpoint/2010/main" val="204639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 + 3 x Inhalt (Text oder Bi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4" name="Datumsplatzhalter 3"/>
          <p:cNvSpPr>
            <a:spLocks noGrp="1"/>
          </p:cNvSpPr>
          <p:nvPr>
            <p:ph type="dt" sz="half" idx="10"/>
          </p:nvPr>
        </p:nvSpPr>
        <p:spPr/>
        <p:txBody>
          <a:bodyPr/>
          <a:lstStyle/>
          <a:p>
            <a:fld id="{89F19675-434F-455C-90F1-843F3FC8BBC8}" type="datetime1">
              <a:rPr lang="en-US" smtClean="0"/>
              <a:t>1/11/2022</a:t>
            </a:fld>
            <a:endParaRPr lang="en-US"/>
          </a:p>
        </p:txBody>
      </p:sp>
      <p:sp>
        <p:nvSpPr>
          <p:cNvPr id="11" name="Inhaltsplatzhalter 9"/>
          <p:cNvSpPr>
            <a:spLocks noGrp="1"/>
          </p:cNvSpPr>
          <p:nvPr>
            <p:ph sz="quarter" idx="15"/>
          </p:nvPr>
        </p:nvSpPr>
        <p:spPr>
          <a:xfrm>
            <a:off x="426161" y="1107089"/>
            <a:ext cx="3564016" cy="4642631"/>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12" name="Inhaltsplatzhalter 9"/>
          <p:cNvSpPr>
            <a:spLocks noGrp="1"/>
          </p:cNvSpPr>
          <p:nvPr>
            <p:ph sz="quarter" idx="16"/>
          </p:nvPr>
        </p:nvSpPr>
        <p:spPr>
          <a:xfrm>
            <a:off x="4205666" y="1107089"/>
            <a:ext cx="3564016" cy="4642631"/>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13" name="Inhaltsplatzhalter 9"/>
          <p:cNvSpPr>
            <a:spLocks noGrp="1"/>
          </p:cNvSpPr>
          <p:nvPr>
            <p:ph sz="quarter" idx="17"/>
          </p:nvPr>
        </p:nvSpPr>
        <p:spPr>
          <a:xfrm>
            <a:off x="7985172" y="1107089"/>
            <a:ext cx="3564016" cy="4642631"/>
          </a:xfrm>
        </p:spPr>
        <p:txBody>
          <a:bodyPr/>
          <a:lstStyle/>
          <a:p>
            <a:pPr lvl="0"/>
            <a:r>
              <a:rPr lang="en-US"/>
              <a:t>Edit Master text styles</a:t>
            </a:r>
          </a:p>
          <a:p>
            <a:pPr lvl="1"/>
            <a:r>
              <a:rPr lang="en-US"/>
              <a:t>Second level</a:t>
            </a:r>
          </a:p>
          <a:p>
            <a:pPr lvl="2"/>
            <a:r>
              <a:rPr lang="en-US"/>
              <a:t>Third level</a:t>
            </a:r>
          </a:p>
          <a:p>
            <a:pPr lvl="3"/>
            <a:r>
              <a:rPr lang="en-US"/>
              <a:t>Fourth level</a:t>
            </a: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342760" y="1990116"/>
            <a:ext cx="1187925" cy="412857"/>
          </a:xfrm>
          <a:prstGeom prst="rect">
            <a:avLst/>
          </a:prstGeom>
        </p:spPr>
      </p:pic>
    </p:spTree>
    <p:extLst>
      <p:ext uri="{BB962C8B-B14F-4D97-AF65-F5344CB8AC3E}">
        <p14:creationId xmlns:p14="http://schemas.microsoft.com/office/powerpoint/2010/main" val="296967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el + 4 x Inhalt (Text oder Bi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4" name="Datumsplatzhalter 3"/>
          <p:cNvSpPr>
            <a:spLocks noGrp="1"/>
          </p:cNvSpPr>
          <p:nvPr>
            <p:ph type="dt" sz="half" idx="10"/>
          </p:nvPr>
        </p:nvSpPr>
        <p:spPr/>
        <p:txBody>
          <a:bodyPr/>
          <a:lstStyle/>
          <a:p>
            <a:fld id="{66333D45-8CB2-43CC-B07C-4F8C67B85BBE}" type="datetime1">
              <a:rPr lang="en-US" smtClean="0"/>
              <a:t>1/11/2022</a:t>
            </a:fld>
            <a:endParaRPr lang="en-US"/>
          </a:p>
        </p:txBody>
      </p:sp>
      <p:sp>
        <p:nvSpPr>
          <p:cNvPr id="12" name="Inhaltsplatzhalter 10"/>
          <p:cNvSpPr>
            <a:spLocks noGrp="1"/>
          </p:cNvSpPr>
          <p:nvPr>
            <p:ph sz="quarter" idx="16"/>
          </p:nvPr>
        </p:nvSpPr>
        <p:spPr>
          <a:xfrm>
            <a:off x="426162" y="1107089"/>
            <a:ext cx="2621839" cy="4642631"/>
          </a:xfrm>
        </p:spPr>
        <p:txBody>
          <a:bodyPr/>
          <a:lstStyle>
            <a:lvl5pPr>
              <a:defRPr/>
            </a:lvl5pPr>
            <a:lvl6pPr marL="1213085" indent="0">
              <a:buNone/>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13" name="Inhaltsplatzhalter 10"/>
          <p:cNvSpPr>
            <a:spLocks noGrp="1"/>
          </p:cNvSpPr>
          <p:nvPr>
            <p:ph sz="quarter" idx="17"/>
          </p:nvPr>
        </p:nvSpPr>
        <p:spPr>
          <a:xfrm>
            <a:off x="3260777" y="1107089"/>
            <a:ext cx="2621839" cy="4642631"/>
          </a:xfrm>
        </p:spPr>
        <p:txBody>
          <a:bodyPr/>
          <a:lstStyle>
            <a:lvl5pPr>
              <a:defRPr/>
            </a:lvl5pPr>
            <a:lvl6pPr marL="1213085" indent="0">
              <a:buNone/>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14" name="Inhaltsplatzhalter 10"/>
          <p:cNvSpPr>
            <a:spLocks noGrp="1"/>
          </p:cNvSpPr>
          <p:nvPr>
            <p:ph sz="quarter" idx="18"/>
          </p:nvPr>
        </p:nvSpPr>
        <p:spPr>
          <a:xfrm>
            <a:off x="6095392" y="1107089"/>
            <a:ext cx="2621839" cy="4642631"/>
          </a:xfrm>
        </p:spPr>
        <p:txBody>
          <a:bodyPr/>
          <a:lstStyle>
            <a:lvl5pPr>
              <a:defRPr/>
            </a:lvl5pPr>
            <a:lvl6pPr marL="1213085" indent="0">
              <a:buNone/>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15" name="Inhaltsplatzhalter 10"/>
          <p:cNvSpPr>
            <a:spLocks noGrp="1"/>
          </p:cNvSpPr>
          <p:nvPr>
            <p:ph sz="quarter" idx="19"/>
          </p:nvPr>
        </p:nvSpPr>
        <p:spPr>
          <a:xfrm>
            <a:off x="8930008" y="1107089"/>
            <a:ext cx="2621839" cy="4642631"/>
          </a:xfrm>
        </p:spPr>
        <p:txBody>
          <a:bodyPr/>
          <a:lstStyle>
            <a:lvl5pPr>
              <a:defRPr/>
            </a:lvl5pPr>
            <a:lvl6pPr marL="1213085" indent="0">
              <a:buNone/>
              <a:defRPr/>
            </a:lvl6pPr>
          </a:lstStyle>
          <a:p>
            <a:pPr lvl="0"/>
            <a:r>
              <a:rPr lang="en-US"/>
              <a:t>Edit Master text styles</a:t>
            </a:r>
          </a:p>
          <a:p>
            <a:pPr lvl="1"/>
            <a:r>
              <a:rPr lang="en-US"/>
              <a:t>Second level</a:t>
            </a:r>
          </a:p>
          <a:p>
            <a:pPr lvl="2"/>
            <a:r>
              <a:rPr lang="en-US"/>
              <a:t>Third level</a:t>
            </a:r>
          </a:p>
          <a:p>
            <a:pPr lvl="3"/>
            <a:r>
              <a:rPr lang="en-US"/>
              <a:t>Fourth level</a:t>
            </a:r>
          </a:p>
        </p:txBody>
      </p:sp>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342760" y="1990116"/>
            <a:ext cx="1187925" cy="412857"/>
          </a:xfrm>
          <a:prstGeom prst="rect">
            <a:avLst/>
          </a:prstGeom>
        </p:spPr>
      </p:pic>
    </p:spTree>
    <p:extLst>
      <p:ext uri="{BB962C8B-B14F-4D97-AF65-F5344CB8AC3E}">
        <p14:creationId xmlns:p14="http://schemas.microsoft.com/office/powerpoint/2010/main" val="2710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el + 2 + 2 Inhalte (Text oder Bi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4" name="Datumsplatzhalter 3"/>
          <p:cNvSpPr>
            <a:spLocks noGrp="1"/>
          </p:cNvSpPr>
          <p:nvPr>
            <p:ph type="dt" sz="half" idx="10"/>
          </p:nvPr>
        </p:nvSpPr>
        <p:spPr/>
        <p:txBody>
          <a:bodyPr/>
          <a:lstStyle/>
          <a:p>
            <a:fld id="{6B014658-53EC-4193-9A88-9C9AED29E6E1}" type="datetime1">
              <a:rPr lang="en-US" smtClean="0"/>
              <a:t>1/11/2022</a:t>
            </a:fld>
            <a:endParaRPr lang="en-US"/>
          </a:p>
        </p:txBody>
      </p:sp>
      <p:sp>
        <p:nvSpPr>
          <p:cNvPr id="14" name="Inhaltsplatzhalter 12"/>
          <p:cNvSpPr>
            <a:spLocks noGrp="1"/>
          </p:cNvSpPr>
          <p:nvPr>
            <p:ph sz="quarter" idx="16"/>
          </p:nvPr>
        </p:nvSpPr>
        <p:spPr>
          <a:xfrm>
            <a:off x="426161" y="1107089"/>
            <a:ext cx="5453857"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15" name="Inhaltsplatzhalter 12"/>
          <p:cNvSpPr>
            <a:spLocks noGrp="1"/>
          </p:cNvSpPr>
          <p:nvPr>
            <p:ph sz="quarter" idx="17"/>
          </p:nvPr>
        </p:nvSpPr>
        <p:spPr>
          <a:xfrm>
            <a:off x="6096001" y="1107089"/>
            <a:ext cx="5453857"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16" name="Inhaltsplatzhalter 12"/>
          <p:cNvSpPr>
            <a:spLocks noGrp="1"/>
          </p:cNvSpPr>
          <p:nvPr>
            <p:ph sz="quarter" idx="18"/>
          </p:nvPr>
        </p:nvSpPr>
        <p:spPr>
          <a:xfrm>
            <a:off x="426161" y="3536733"/>
            <a:ext cx="5453857"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17" name="Inhaltsplatzhalter 12"/>
          <p:cNvSpPr>
            <a:spLocks noGrp="1"/>
          </p:cNvSpPr>
          <p:nvPr>
            <p:ph sz="quarter" idx="19"/>
          </p:nvPr>
        </p:nvSpPr>
        <p:spPr>
          <a:xfrm>
            <a:off x="6096001" y="3536733"/>
            <a:ext cx="5453857"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342760" y="1990116"/>
            <a:ext cx="1187925" cy="412857"/>
          </a:xfrm>
          <a:prstGeom prst="rect">
            <a:avLst/>
          </a:prstGeom>
        </p:spPr>
      </p:pic>
    </p:spTree>
    <p:extLst>
      <p:ext uri="{BB962C8B-B14F-4D97-AF65-F5344CB8AC3E}">
        <p14:creationId xmlns:p14="http://schemas.microsoft.com/office/powerpoint/2010/main" val="255070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el + 3 + 3 Inhalte (Text oder Bi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4" name="Datumsplatzhalter 3"/>
          <p:cNvSpPr>
            <a:spLocks noGrp="1"/>
          </p:cNvSpPr>
          <p:nvPr>
            <p:ph type="dt" sz="half" idx="10"/>
          </p:nvPr>
        </p:nvSpPr>
        <p:spPr/>
        <p:txBody>
          <a:bodyPr/>
          <a:lstStyle/>
          <a:p>
            <a:fld id="{97306F90-60DA-4EA2-9E5A-F7E3B4D25F21}" type="datetime1">
              <a:rPr lang="en-US" smtClean="0"/>
              <a:t>1/11/2022</a:t>
            </a:fld>
            <a:endParaRPr lang="en-US"/>
          </a:p>
        </p:txBody>
      </p:sp>
      <p:sp>
        <p:nvSpPr>
          <p:cNvPr id="17" name="Inhaltsplatzhalter 15"/>
          <p:cNvSpPr>
            <a:spLocks noGrp="1"/>
          </p:cNvSpPr>
          <p:nvPr>
            <p:ph sz="quarter" idx="20"/>
          </p:nvPr>
        </p:nvSpPr>
        <p:spPr>
          <a:xfrm>
            <a:off x="426161" y="1107089"/>
            <a:ext cx="3564016"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18" name="Inhaltsplatzhalter 15"/>
          <p:cNvSpPr>
            <a:spLocks noGrp="1"/>
          </p:cNvSpPr>
          <p:nvPr>
            <p:ph sz="quarter" idx="21"/>
          </p:nvPr>
        </p:nvSpPr>
        <p:spPr>
          <a:xfrm>
            <a:off x="4205667" y="1107089"/>
            <a:ext cx="3564016"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19" name="Inhaltsplatzhalter 15"/>
          <p:cNvSpPr>
            <a:spLocks noGrp="1"/>
          </p:cNvSpPr>
          <p:nvPr>
            <p:ph sz="quarter" idx="22"/>
          </p:nvPr>
        </p:nvSpPr>
        <p:spPr>
          <a:xfrm>
            <a:off x="7985173" y="1107089"/>
            <a:ext cx="3564016"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20" name="Inhaltsplatzhalter 15"/>
          <p:cNvSpPr>
            <a:spLocks noGrp="1"/>
          </p:cNvSpPr>
          <p:nvPr>
            <p:ph sz="quarter" idx="23"/>
          </p:nvPr>
        </p:nvSpPr>
        <p:spPr>
          <a:xfrm>
            <a:off x="426161" y="3536733"/>
            <a:ext cx="3564016"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21" name="Inhaltsplatzhalter 15"/>
          <p:cNvSpPr>
            <a:spLocks noGrp="1"/>
          </p:cNvSpPr>
          <p:nvPr>
            <p:ph sz="quarter" idx="24"/>
          </p:nvPr>
        </p:nvSpPr>
        <p:spPr>
          <a:xfrm>
            <a:off x="4205667" y="3536733"/>
            <a:ext cx="3564016" cy="2212988"/>
          </a:xfrm>
        </p:spPr>
        <p:txBody>
          <a:bodyPr/>
          <a:lstStyle>
            <a:lvl4pPr>
              <a:defRPr/>
            </a:lvl4pPr>
            <a:lvl5pPr marL="941659" indent="0">
              <a:buNone/>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2" name="Inhaltsplatzhalter 15"/>
          <p:cNvSpPr>
            <a:spLocks noGrp="1"/>
          </p:cNvSpPr>
          <p:nvPr>
            <p:ph sz="quarter" idx="25"/>
          </p:nvPr>
        </p:nvSpPr>
        <p:spPr>
          <a:xfrm>
            <a:off x="7985173" y="3536733"/>
            <a:ext cx="3564016"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pic>
        <p:nvPicPr>
          <p:cNvPr id="10" name="Grafik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342760" y="1990116"/>
            <a:ext cx="1187925" cy="412857"/>
          </a:xfrm>
          <a:prstGeom prst="rect">
            <a:avLst/>
          </a:prstGeom>
        </p:spPr>
      </p:pic>
    </p:spTree>
    <p:extLst>
      <p:ext uri="{BB962C8B-B14F-4D97-AF65-F5344CB8AC3E}">
        <p14:creationId xmlns:p14="http://schemas.microsoft.com/office/powerpoint/2010/main" val="338385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el + 4 + 4 Inhalte (Text oder Bi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dirty="0"/>
          </a:p>
        </p:txBody>
      </p:sp>
      <p:sp>
        <p:nvSpPr>
          <p:cNvPr id="4" name="Datumsplatzhalter 3"/>
          <p:cNvSpPr>
            <a:spLocks noGrp="1"/>
          </p:cNvSpPr>
          <p:nvPr>
            <p:ph type="dt" sz="half" idx="10"/>
          </p:nvPr>
        </p:nvSpPr>
        <p:spPr/>
        <p:txBody>
          <a:bodyPr/>
          <a:lstStyle/>
          <a:p>
            <a:fld id="{FD144016-D6DB-4C7F-8EAD-28F32B443683}" type="datetime1">
              <a:rPr lang="en-US" smtClean="0"/>
              <a:t>1/11/2022</a:t>
            </a:fld>
            <a:endParaRPr lang="en-US"/>
          </a:p>
        </p:txBody>
      </p:sp>
      <p:sp>
        <p:nvSpPr>
          <p:cNvPr id="20" name="Inhaltsplatzhalter 18"/>
          <p:cNvSpPr>
            <a:spLocks noGrp="1"/>
          </p:cNvSpPr>
          <p:nvPr>
            <p:ph sz="quarter" idx="20"/>
          </p:nvPr>
        </p:nvSpPr>
        <p:spPr>
          <a:xfrm>
            <a:off x="426161" y="1107089"/>
            <a:ext cx="2618267"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21" name="Inhaltsplatzhalter 18"/>
          <p:cNvSpPr>
            <a:spLocks noGrp="1"/>
          </p:cNvSpPr>
          <p:nvPr>
            <p:ph sz="quarter" idx="21"/>
          </p:nvPr>
        </p:nvSpPr>
        <p:spPr>
          <a:xfrm>
            <a:off x="3261081" y="1107089"/>
            <a:ext cx="2618267"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22" name="Inhaltsplatzhalter 18"/>
          <p:cNvSpPr>
            <a:spLocks noGrp="1"/>
          </p:cNvSpPr>
          <p:nvPr>
            <p:ph sz="quarter" idx="22"/>
          </p:nvPr>
        </p:nvSpPr>
        <p:spPr>
          <a:xfrm>
            <a:off x="6096002" y="1107089"/>
            <a:ext cx="2618267"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23" name="Inhaltsplatzhalter 18"/>
          <p:cNvSpPr>
            <a:spLocks noGrp="1"/>
          </p:cNvSpPr>
          <p:nvPr>
            <p:ph sz="quarter" idx="23"/>
          </p:nvPr>
        </p:nvSpPr>
        <p:spPr>
          <a:xfrm>
            <a:off x="8930921" y="1107089"/>
            <a:ext cx="2618267"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24" name="Inhaltsplatzhalter 18"/>
          <p:cNvSpPr>
            <a:spLocks noGrp="1"/>
          </p:cNvSpPr>
          <p:nvPr>
            <p:ph sz="quarter" idx="24"/>
          </p:nvPr>
        </p:nvSpPr>
        <p:spPr>
          <a:xfrm>
            <a:off x="426161" y="3536733"/>
            <a:ext cx="2618267"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25" name="Inhaltsplatzhalter 18"/>
          <p:cNvSpPr>
            <a:spLocks noGrp="1"/>
          </p:cNvSpPr>
          <p:nvPr>
            <p:ph sz="quarter" idx="25"/>
          </p:nvPr>
        </p:nvSpPr>
        <p:spPr>
          <a:xfrm>
            <a:off x="3261081" y="3536733"/>
            <a:ext cx="2618267"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26" name="Inhaltsplatzhalter 18"/>
          <p:cNvSpPr>
            <a:spLocks noGrp="1"/>
          </p:cNvSpPr>
          <p:nvPr>
            <p:ph sz="quarter" idx="26"/>
          </p:nvPr>
        </p:nvSpPr>
        <p:spPr>
          <a:xfrm>
            <a:off x="6096002" y="3536733"/>
            <a:ext cx="2618267"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27" name="Inhaltsplatzhalter 18"/>
          <p:cNvSpPr>
            <a:spLocks noGrp="1"/>
          </p:cNvSpPr>
          <p:nvPr>
            <p:ph sz="quarter" idx="27"/>
          </p:nvPr>
        </p:nvSpPr>
        <p:spPr>
          <a:xfrm>
            <a:off x="8930921" y="3536733"/>
            <a:ext cx="2618267" cy="2212988"/>
          </a:xfrm>
        </p:spPr>
        <p:txBody>
          <a:bodyPr/>
          <a:lstStyle/>
          <a:p>
            <a:pPr lvl="0"/>
            <a:r>
              <a:rPr lang="en-US"/>
              <a:t>Edit Master text styles</a:t>
            </a:r>
          </a:p>
          <a:p>
            <a:pPr lvl="1"/>
            <a:r>
              <a:rPr lang="en-US"/>
              <a:t>Second level</a:t>
            </a:r>
          </a:p>
          <a:p>
            <a:pPr lvl="2"/>
            <a:r>
              <a:rPr lang="en-US"/>
              <a:t>Third level</a:t>
            </a:r>
          </a:p>
          <a:p>
            <a:pPr lvl="3"/>
            <a:r>
              <a:rPr lang="en-US"/>
              <a:t>Fourth level</a:t>
            </a:r>
          </a:p>
        </p:txBody>
      </p:sp>
      <p:pic>
        <p:nvPicPr>
          <p:cNvPr id="12" name="Grafik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342760" y="1990116"/>
            <a:ext cx="1187925" cy="412857"/>
          </a:xfrm>
          <a:prstGeom prst="rect">
            <a:avLst/>
          </a:prstGeom>
        </p:spPr>
      </p:pic>
    </p:spTree>
    <p:extLst>
      <p:ext uri="{BB962C8B-B14F-4D97-AF65-F5344CB8AC3E}">
        <p14:creationId xmlns:p14="http://schemas.microsoft.com/office/powerpoint/2010/main" val="361318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el + Bild vollflächig">
    <p:spTree>
      <p:nvGrpSpPr>
        <p:cNvPr id="1" name=""/>
        <p:cNvGrpSpPr/>
        <p:nvPr/>
      </p:nvGrpSpPr>
      <p:grpSpPr>
        <a:xfrm>
          <a:off x="0" y="0"/>
          <a:ext cx="0" cy="0"/>
          <a:chOff x="0" y="0"/>
          <a:chExt cx="0" cy="0"/>
        </a:xfrm>
      </p:grpSpPr>
      <p:sp>
        <p:nvSpPr>
          <p:cNvPr id="10" name="Rechteck 9"/>
          <p:cNvSpPr/>
          <p:nvPr/>
        </p:nvSpPr>
        <p:spPr>
          <a:xfrm>
            <a:off x="-1" y="0"/>
            <a:ext cx="12192001" cy="68580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3" rIns="68567" bIns="34283" numCol="1" spcCol="0" rtlCol="0" fromWordArt="0" anchor="ctr" anchorCtr="0" forceAA="0" compatLnSpc="1">
            <a:prstTxWarp prst="textNoShape">
              <a:avLst/>
            </a:prstTxWarp>
            <a:noAutofit/>
          </a:bodyPr>
          <a:lstStyle/>
          <a:p>
            <a:pPr algn="ctr"/>
            <a:endParaRPr lang="de-DE" sz="1350"/>
          </a:p>
        </p:txBody>
      </p:sp>
      <p:sp>
        <p:nvSpPr>
          <p:cNvPr id="8" name="Bildplatzhalter 7"/>
          <p:cNvSpPr>
            <a:spLocks noGrp="1"/>
          </p:cNvSpPr>
          <p:nvPr>
            <p:ph type="pic" sz="quarter" idx="13"/>
          </p:nvPr>
        </p:nvSpPr>
        <p:spPr>
          <a:xfrm>
            <a:off x="0" y="0"/>
            <a:ext cx="12192000" cy="6858000"/>
          </a:xfrm>
        </p:spPr>
        <p:txBody>
          <a:bodyPr tIns="3648661" anchor="t" anchorCtr="0"/>
          <a:lstStyle>
            <a:lvl1pPr algn="ctr">
              <a:defRPr/>
            </a:lvl1pPr>
          </a:lstStyle>
          <a:p>
            <a:r>
              <a:rPr lang="en-US"/>
              <a:t>Click icon to add picture</a:t>
            </a:r>
            <a:endParaRPr lang="de-DE" dirty="0"/>
          </a:p>
        </p:txBody>
      </p:sp>
      <p:sp>
        <p:nvSpPr>
          <p:cNvPr id="4" name="Datumsplatzhalter 3"/>
          <p:cNvSpPr>
            <a:spLocks noGrp="1"/>
          </p:cNvSpPr>
          <p:nvPr>
            <p:ph type="dt" sz="half" idx="10"/>
          </p:nvPr>
        </p:nvSpPr>
        <p:spPr/>
        <p:txBody>
          <a:bodyPr/>
          <a:lstStyle/>
          <a:p>
            <a:fld id="{04F92CC2-E7A8-43DE-8852-9FC21794C344}" type="datetime1">
              <a:rPr lang="en-US" smtClean="0"/>
              <a:t>1/11/2022</a:t>
            </a:fld>
            <a:endParaRPr lang="en-US"/>
          </a:p>
        </p:txBody>
      </p:sp>
      <p:sp>
        <p:nvSpPr>
          <p:cNvPr id="3" name="Titel 2"/>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124279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1.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26160" y="242846"/>
            <a:ext cx="11123028" cy="415426"/>
          </a:xfrm>
          <a:prstGeom prst="rect">
            <a:avLst/>
          </a:prstGeom>
        </p:spPr>
        <p:txBody>
          <a:bodyPr vert="horz" wrap="square" lIns="0" tIns="0" rIns="0" bIns="0" rtlCol="0" anchor="t" anchorCtr="0">
            <a:spAutoFit/>
          </a:bodyPr>
          <a:lstStyle/>
          <a:p>
            <a:r>
              <a:rPr lang="de-DE" dirty="0"/>
              <a:t>Titelmasterformat durch Klicken bearbeiten</a:t>
            </a:r>
          </a:p>
        </p:txBody>
      </p:sp>
      <p:sp>
        <p:nvSpPr>
          <p:cNvPr id="3" name="Textplatzhalter 2"/>
          <p:cNvSpPr>
            <a:spLocks noGrp="1"/>
          </p:cNvSpPr>
          <p:nvPr>
            <p:ph type="body" idx="1"/>
          </p:nvPr>
        </p:nvSpPr>
        <p:spPr>
          <a:xfrm>
            <a:off x="426160" y="1107089"/>
            <a:ext cx="11123028" cy="4642631"/>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4" name="Datumsplatzhalter 3"/>
          <p:cNvSpPr>
            <a:spLocks noGrp="1"/>
          </p:cNvSpPr>
          <p:nvPr>
            <p:ph type="dt" sz="half" idx="2"/>
          </p:nvPr>
        </p:nvSpPr>
        <p:spPr>
          <a:xfrm>
            <a:off x="426161" y="6491690"/>
            <a:ext cx="1440000" cy="123111"/>
          </a:xfrm>
          <a:prstGeom prst="rect">
            <a:avLst/>
          </a:prstGeom>
        </p:spPr>
        <p:txBody>
          <a:bodyPr vert="horz" lIns="0" tIns="0" rIns="0" bIns="0" rtlCol="0" anchor="ctr">
            <a:noAutofit/>
          </a:bodyPr>
          <a:lstStyle>
            <a:lvl1pPr algn="l">
              <a:defRPr sz="825">
                <a:solidFill>
                  <a:schemeClr val="tx1"/>
                </a:solidFill>
              </a:defRPr>
            </a:lvl1pPr>
          </a:lstStyle>
          <a:p>
            <a:fld id="{CFB19764-C451-4B73-9247-EF5575C80786}" type="datetime1">
              <a:rPr lang="en-US" smtClean="0"/>
              <a:t>1/11/2022</a:t>
            </a:fld>
            <a:endParaRPr lang="en-US"/>
          </a:p>
        </p:txBody>
      </p:sp>
      <p:grpSp>
        <p:nvGrpSpPr>
          <p:cNvPr id="19" name="Gruppierung 18"/>
          <p:cNvGrpSpPr/>
          <p:nvPr/>
        </p:nvGrpSpPr>
        <p:grpSpPr>
          <a:xfrm>
            <a:off x="11711527" y="0"/>
            <a:ext cx="480473" cy="1539118"/>
            <a:chOff x="15618419" y="0"/>
            <a:chExt cx="640756" cy="2052514"/>
          </a:xfrm>
        </p:grpSpPr>
        <p:sp>
          <p:nvSpPr>
            <p:cNvPr id="17" name="Rechteck 16"/>
            <p:cNvSpPr/>
            <p:nvPr/>
          </p:nvSpPr>
          <p:spPr>
            <a:xfrm>
              <a:off x="15618419" y="0"/>
              <a:ext cx="640756" cy="2052514"/>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12" name="Bild 1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6200000">
              <a:off x="15090809" y="828130"/>
              <a:ext cx="1724455" cy="468261"/>
            </a:xfrm>
            <a:prstGeom prst="rect">
              <a:avLst/>
            </a:prstGeom>
          </p:spPr>
        </p:pic>
      </p:grpSp>
      <p:pic>
        <p:nvPicPr>
          <p:cNvPr id="14" name="Bild 1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018204" y="6062601"/>
            <a:ext cx="963097" cy="660194"/>
          </a:xfrm>
          <a:prstGeom prst="rect">
            <a:avLst/>
          </a:prstGeom>
        </p:spPr>
      </p:pic>
    </p:spTree>
    <p:extLst>
      <p:ext uri="{BB962C8B-B14F-4D97-AF65-F5344CB8AC3E}">
        <p14:creationId xmlns:p14="http://schemas.microsoft.com/office/powerpoint/2010/main" val="38680479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87" r:id="rId13"/>
    <p:sldLayoutId id="2147483688" r:id="rId14"/>
  </p:sldLayoutIdLst>
  <p:hf sldNum="0" hdr="0" ftr="0" dt="0"/>
  <p:txStyles>
    <p:titleStyle>
      <a:lvl1pPr algn="l" defTabSz="1219259" rtl="0" eaLnBrk="1" latinLnBrk="0" hangingPunct="1">
        <a:spcBef>
          <a:spcPct val="0"/>
        </a:spcBef>
        <a:buNone/>
        <a:defRPr sz="2700" b="1" kern="1200">
          <a:solidFill>
            <a:schemeClr val="tx1"/>
          </a:solidFill>
          <a:latin typeface="+mj-lt"/>
          <a:ea typeface="+mj-ea"/>
          <a:cs typeface="+mj-cs"/>
        </a:defRPr>
      </a:lvl1pPr>
    </p:titleStyle>
    <p:bodyStyle>
      <a:lvl1pPr marL="0" indent="0" algn="l" defTabSz="1219259" rtl="0" eaLnBrk="1" latinLnBrk="0" hangingPunct="1">
        <a:spcBef>
          <a:spcPct val="20000"/>
        </a:spcBef>
        <a:buFont typeface="Arial" pitchFamily="34" charset="0"/>
        <a:buNone/>
        <a:defRPr sz="2700" kern="1200">
          <a:solidFill>
            <a:schemeClr val="tx1"/>
          </a:solidFill>
          <a:latin typeface="+mn-lt"/>
          <a:ea typeface="+mn-ea"/>
          <a:cs typeface="+mn-cs"/>
        </a:defRPr>
      </a:lvl1pPr>
      <a:lvl2pPr marL="271426" indent="-271426" algn="l" defTabSz="1219259" rtl="0" eaLnBrk="1" latinLnBrk="0" hangingPunct="1">
        <a:spcBef>
          <a:spcPct val="20000"/>
        </a:spcBef>
        <a:buClrTx/>
        <a:buFont typeface="Wingdings" pitchFamily="2" charset="2"/>
        <a:buChar char=""/>
        <a:defRPr sz="2700" kern="1200">
          <a:solidFill>
            <a:schemeClr val="tx1"/>
          </a:solidFill>
          <a:latin typeface="+mn-lt"/>
          <a:ea typeface="+mn-ea"/>
          <a:cs typeface="+mn-cs"/>
        </a:defRPr>
      </a:lvl2pPr>
      <a:lvl3pPr marL="670233" indent="-398807" algn="l" defTabSz="1219259" rtl="0" eaLnBrk="1" latinLnBrk="0" hangingPunct="1">
        <a:spcBef>
          <a:spcPct val="20000"/>
        </a:spcBef>
        <a:buClrTx/>
        <a:buSzPct val="100000"/>
        <a:buFont typeface="Wingdings 3" pitchFamily="18" charset="2"/>
        <a:buChar char=""/>
        <a:defRPr sz="2700" kern="1200">
          <a:solidFill>
            <a:schemeClr val="tx1"/>
          </a:solidFill>
          <a:latin typeface="+mn-lt"/>
          <a:ea typeface="+mn-ea"/>
          <a:cs typeface="+mn-cs"/>
        </a:defRPr>
      </a:lvl3pPr>
      <a:lvl4pPr marL="873802" indent="-203570" algn="l" defTabSz="1219259" rtl="0" eaLnBrk="1" latinLnBrk="0" hangingPunct="1">
        <a:spcBef>
          <a:spcPct val="20000"/>
        </a:spcBef>
        <a:buClrTx/>
        <a:buFont typeface="Calibri" pitchFamily="34" charset="0"/>
        <a:buChar char="-"/>
        <a:defRPr sz="2700" kern="1200">
          <a:solidFill>
            <a:schemeClr val="tx1"/>
          </a:solidFill>
          <a:latin typeface="+mn-lt"/>
          <a:ea typeface="+mn-ea"/>
          <a:cs typeface="+mn-cs"/>
        </a:defRPr>
      </a:lvl4pPr>
      <a:lvl5pPr marL="1213085" indent="-271426" algn="l" defTabSz="1219259" rtl="0" eaLnBrk="1" latinLnBrk="0" hangingPunct="1">
        <a:spcBef>
          <a:spcPct val="20000"/>
        </a:spcBef>
        <a:buClrTx/>
        <a:buFont typeface="Calibri" pitchFamily="34" charset="0"/>
        <a:buChar char="-"/>
        <a:defRPr lang="de-DE" sz="2700" kern="1200" dirty="0" smtClean="0">
          <a:solidFill>
            <a:schemeClr val="tx1"/>
          </a:solidFill>
          <a:latin typeface="+mn-lt"/>
          <a:ea typeface="+mn-ea"/>
          <a:cs typeface="+mn-cs"/>
        </a:defRPr>
      </a:lvl5pPr>
      <a:lvl6pPr marL="1477369" indent="-264284" algn="l" defTabSz="1219259" rtl="0" eaLnBrk="1" latinLnBrk="0" hangingPunct="1">
        <a:spcBef>
          <a:spcPts val="648"/>
        </a:spcBef>
        <a:buFont typeface="Calibri" pitchFamily="34" charset="0"/>
        <a:buChar char="-"/>
        <a:defRPr sz="2700" b="0" kern="1200" baseline="0">
          <a:solidFill>
            <a:schemeClr val="tx1"/>
          </a:solidFill>
          <a:latin typeface="+mn-lt"/>
          <a:ea typeface="+mn-ea"/>
          <a:cs typeface="+mn-cs"/>
        </a:defRPr>
      </a:lvl6pPr>
      <a:lvl7pPr marL="1747604" indent="-270236" algn="l" defTabSz="1219259" rtl="0" eaLnBrk="1" latinLnBrk="0" hangingPunct="1">
        <a:spcBef>
          <a:spcPct val="20000"/>
        </a:spcBef>
        <a:buFont typeface="Calibri" pitchFamily="34" charset="0"/>
        <a:buChar char="-"/>
        <a:defRPr sz="2700" kern="1200" baseline="0">
          <a:solidFill>
            <a:schemeClr val="tx1"/>
          </a:solidFill>
          <a:latin typeface="+mn-lt"/>
          <a:ea typeface="+mn-ea"/>
          <a:cs typeface="+mn-cs"/>
        </a:defRPr>
      </a:lvl7pPr>
      <a:lvl8pPr marL="2019031" indent="-271426" algn="l" defTabSz="1219259" rtl="0" eaLnBrk="1" latinLnBrk="0" hangingPunct="1">
        <a:spcBef>
          <a:spcPct val="20000"/>
        </a:spcBef>
        <a:buFont typeface="Calibri" pitchFamily="34" charset="0"/>
        <a:buChar char="-"/>
        <a:defRPr sz="2700" kern="1200">
          <a:solidFill>
            <a:schemeClr val="tx1"/>
          </a:solidFill>
          <a:latin typeface="+mn-lt"/>
          <a:ea typeface="+mn-ea"/>
          <a:cs typeface="+mn-cs"/>
        </a:defRPr>
      </a:lvl8pPr>
      <a:lvl9pPr marL="2283314" indent="-264284" algn="l" defTabSz="1219259" rtl="0" eaLnBrk="1" latinLnBrk="0" hangingPunct="1">
        <a:spcBef>
          <a:spcPct val="20000"/>
        </a:spcBef>
        <a:buFont typeface="Calibri" pitchFamily="34" charset="0"/>
        <a:buChar char="-"/>
        <a:defRPr sz="2700" kern="1200">
          <a:solidFill>
            <a:schemeClr val="tx1"/>
          </a:solidFill>
          <a:latin typeface="+mn-lt"/>
          <a:ea typeface="+mn-ea"/>
          <a:cs typeface="+mn-cs"/>
        </a:defRPr>
      </a:lvl9pPr>
    </p:bodyStyle>
    <p:otherStyle>
      <a:defPPr>
        <a:defRPr lang="de-DE"/>
      </a:defPPr>
      <a:lvl1pPr marL="0" algn="l" defTabSz="1219259" rtl="0" eaLnBrk="1" latinLnBrk="0" hangingPunct="1">
        <a:defRPr sz="2400" kern="1200">
          <a:solidFill>
            <a:schemeClr val="tx1"/>
          </a:solidFill>
          <a:latin typeface="+mn-lt"/>
          <a:ea typeface="+mn-ea"/>
          <a:cs typeface="+mn-cs"/>
        </a:defRPr>
      </a:lvl1pPr>
      <a:lvl2pPr marL="609629" algn="l" defTabSz="1219259" rtl="0" eaLnBrk="1" latinLnBrk="0" hangingPunct="1">
        <a:defRPr sz="2400" kern="1200">
          <a:solidFill>
            <a:schemeClr val="tx1"/>
          </a:solidFill>
          <a:latin typeface="+mn-lt"/>
          <a:ea typeface="+mn-ea"/>
          <a:cs typeface="+mn-cs"/>
        </a:defRPr>
      </a:lvl2pPr>
      <a:lvl3pPr marL="1219259" algn="l" defTabSz="1219259" rtl="0" eaLnBrk="1" latinLnBrk="0" hangingPunct="1">
        <a:defRPr sz="2400" kern="1200">
          <a:solidFill>
            <a:schemeClr val="tx1"/>
          </a:solidFill>
          <a:latin typeface="+mn-lt"/>
          <a:ea typeface="+mn-ea"/>
          <a:cs typeface="+mn-cs"/>
        </a:defRPr>
      </a:lvl3pPr>
      <a:lvl4pPr marL="1828888" algn="l" defTabSz="1219259" rtl="0" eaLnBrk="1" latinLnBrk="0" hangingPunct="1">
        <a:defRPr sz="2400" kern="1200">
          <a:solidFill>
            <a:schemeClr val="tx1"/>
          </a:solidFill>
          <a:latin typeface="+mn-lt"/>
          <a:ea typeface="+mn-ea"/>
          <a:cs typeface="+mn-cs"/>
        </a:defRPr>
      </a:lvl4pPr>
      <a:lvl5pPr marL="2438517" algn="l" defTabSz="1219259" rtl="0" eaLnBrk="1" latinLnBrk="0" hangingPunct="1">
        <a:defRPr sz="2400" kern="1200">
          <a:solidFill>
            <a:schemeClr val="tx1"/>
          </a:solidFill>
          <a:latin typeface="+mn-lt"/>
          <a:ea typeface="+mn-ea"/>
          <a:cs typeface="+mn-cs"/>
        </a:defRPr>
      </a:lvl5pPr>
      <a:lvl6pPr marL="3048146" algn="l" defTabSz="1219259" rtl="0" eaLnBrk="1" latinLnBrk="0" hangingPunct="1">
        <a:defRPr sz="2400" kern="1200">
          <a:solidFill>
            <a:schemeClr val="tx1"/>
          </a:solidFill>
          <a:latin typeface="+mn-lt"/>
          <a:ea typeface="+mn-ea"/>
          <a:cs typeface="+mn-cs"/>
        </a:defRPr>
      </a:lvl6pPr>
      <a:lvl7pPr marL="3657775" algn="l" defTabSz="1219259" rtl="0" eaLnBrk="1" latinLnBrk="0" hangingPunct="1">
        <a:defRPr sz="2400" kern="1200">
          <a:solidFill>
            <a:schemeClr val="tx1"/>
          </a:solidFill>
          <a:latin typeface="+mn-lt"/>
          <a:ea typeface="+mn-ea"/>
          <a:cs typeface="+mn-cs"/>
        </a:defRPr>
      </a:lvl7pPr>
      <a:lvl8pPr marL="4267404" algn="l" defTabSz="1219259" rtl="0" eaLnBrk="1" latinLnBrk="0" hangingPunct="1">
        <a:defRPr sz="2400" kern="1200">
          <a:solidFill>
            <a:schemeClr val="tx1"/>
          </a:solidFill>
          <a:latin typeface="+mn-lt"/>
          <a:ea typeface="+mn-ea"/>
          <a:cs typeface="+mn-cs"/>
        </a:defRPr>
      </a:lvl8pPr>
      <a:lvl9pPr marL="4877034" algn="l" defTabSz="1219259"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35000">
              <a:schemeClr val="accent1">
                <a:lumMod val="0"/>
                <a:lumOff val="100000"/>
              </a:schemeClr>
            </a:gs>
            <a:gs pos="100000">
              <a:srgbClr val="B4BEC8"/>
            </a:gs>
          </a:gsLst>
          <a:lin ang="16200000" scaled="1"/>
        </a:gra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26160" y="242846"/>
            <a:ext cx="11123028" cy="415426"/>
          </a:xfrm>
          <a:prstGeom prst="rect">
            <a:avLst/>
          </a:prstGeom>
        </p:spPr>
        <p:txBody>
          <a:bodyPr vert="horz" wrap="square" lIns="0" tIns="0" rIns="0" bIns="0" rtlCol="0" anchor="t" anchorCtr="0">
            <a:spAutoFit/>
          </a:bodyPr>
          <a:lstStyle/>
          <a:p>
            <a:r>
              <a:rPr lang="de-DE" dirty="0"/>
              <a:t>Titelmasterformat durch Klicken bearbeiten</a:t>
            </a:r>
          </a:p>
        </p:txBody>
      </p:sp>
      <p:sp>
        <p:nvSpPr>
          <p:cNvPr id="3" name="Textplatzhalter 2"/>
          <p:cNvSpPr>
            <a:spLocks noGrp="1"/>
          </p:cNvSpPr>
          <p:nvPr>
            <p:ph type="body" idx="1"/>
          </p:nvPr>
        </p:nvSpPr>
        <p:spPr>
          <a:xfrm>
            <a:off x="426160" y="1107089"/>
            <a:ext cx="11123028" cy="4642631"/>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p:txBody>
      </p:sp>
      <p:pic>
        <p:nvPicPr>
          <p:cNvPr id="17" name="Bild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18204" y="6062601"/>
            <a:ext cx="963097" cy="660194"/>
          </a:xfrm>
          <a:prstGeom prst="rect">
            <a:avLst/>
          </a:prstGeom>
        </p:spPr>
      </p:pic>
      <p:grpSp>
        <p:nvGrpSpPr>
          <p:cNvPr id="18" name="Gruppierung 17"/>
          <p:cNvGrpSpPr/>
          <p:nvPr/>
        </p:nvGrpSpPr>
        <p:grpSpPr>
          <a:xfrm>
            <a:off x="11711527" y="0"/>
            <a:ext cx="480473" cy="1539118"/>
            <a:chOff x="15618419" y="0"/>
            <a:chExt cx="640756" cy="2052514"/>
          </a:xfrm>
        </p:grpSpPr>
        <p:sp>
          <p:nvSpPr>
            <p:cNvPr id="19" name="Rechteck 18"/>
            <p:cNvSpPr/>
            <p:nvPr/>
          </p:nvSpPr>
          <p:spPr>
            <a:xfrm>
              <a:off x="15618419" y="0"/>
              <a:ext cx="640756" cy="2052514"/>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pic>
          <p:nvPicPr>
            <p:cNvPr id="20" name="Bild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6200000">
              <a:off x="15090809" y="828130"/>
              <a:ext cx="1724455" cy="468261"/>
            </a:xfrm>
            <a:prstGeom prst="rect">
              <a:avLst/>
            </a:prstGeom>
          </p:spPr>
        </p:pic>
      </p:grpSp>
      <p:sp>
        <p:nvSpPr>
          <p:cNvPr id="21" name="Datumsplatzhalter 3"/>
          <p:cNvSpPr>
            <a:spLocks noGrp="1"/>
          </p:cNvSpPr>
          <p:nvPr>
            <p:ph type="dt" sz="half" idx="2"/>
          </p:nvPr>
        </p:nvSpPr>
        <p:spPr>
          <a:xfrm>
            <a:off x="426161" y="6491690"/>
            <a:ext cx="1440000" cy="123111"/>
          </a:xfrm>
          <a:prstGeom prst="rect">
            <a:avLst/>
          </a:prstGeom>
        </p:spPr>
        <p:txBody>
          <a:bodyPr vert="horz" lIns="0" tIns="0" rIns="0" bIns="0" rtlCol="0" anchor="ctr">
            <a:noAutofit/>
          </a:bodyPr>
          <a:lstStyle>
            <a:lvl1pPr algn="l">
              <a:defRPr sz="825">
                <a:solidFill>
                  <a:schemeClr val="tx1"/>
                </a:solidFill>
              </a:defRPr>
            </a:lvl1pPr>
          </a:lstStyle>
          <a:p>
            <a:fld id="{7945ABD3-7F15-4878-A104-C3F93747E58D}" type="datetime1">
              <a:rPr lang="en-US" smtClean="0"/>
              <a:t>1/11/2022</a:t>
            </a:fld>
            <a:r>
              <a:rPr lang="de-DE"/>
              <a:t> </a:t>
            </a:r>
            <a:r>
              <a:rPr lang="de-DE" dirty="0"/>
              <a:t>| </a:t>
            </a:r>
            <a:fld id="{14CB96FA-8AF3-6A45-A98D-E824D39A6FCD}" type="slidenum">
              <a:rPr lang="de-DE" smtClean="0"/>
              <a:pPr/>
              <a:t>‹#›</a:t>
            </a:fld>
            <a:endParaRPr lang="de-DE" dirty="0"/>
          </a:p>
        </p:txBody>
      </p:sp>
    </p:spTree>
    <p:extLst>
      <p:ext uri="{BB962C8B-B14F-4D97-AF65-F5344CB8AC3E}">
        <p14:creationId xmlns:p14="http://schemas.microsoft.com/office/powerpoint/2010/main" val="265260660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1219259" rtl="0" eaLnBrk="1" latinLnBrk="0" hangingPunct="1">
        <a:spcBef>
          <a:spcPct val="0"/>
        </a:spcBef>
        <a:buNone/>
        <a:defRPr sz="2700" b="1" kern="1200">
          <a:solidFill>
            <a:schemeClr val="tx1"/>
          </a:solidFill>
          <a:latin typeface="+mj-lt"/>
          <a:ea typeface="+mj-ea"/>
          <a:cs typeface="+mj-cs"/>
        </a:defRPr>
      </a:lvl1pPr>
    </p:titleStyle>
    <p:bodyStyle>
      <a:lvl1pPr marL="0" indent="0" algn="l" defTabSz="1219259" rtl="0" eaLnBrk="1" latinLnBrk="0" hangingPunct="1">
        <a:spcBef>
          <a:spcPct val="20000"/>
        </a:spcBef>
        <a:buFont typeface="Arial" pitchFamily="34" charset="0"/>
        <a:buNone/>
        <a:defRPr sz="2700" kern="1200">
          <a:solidFill>
            <a:schemeClr val="tx1"/>
          </a:solidFill>
          <a:latin typeface="+mn-lt"/>
          <a:ea typeface="+mn-ea"/>
          <a:cs typeface="+mn-cs"/>
        </a:defRPr>
      </a:lvl1pPr>
      <a:lvl2pPr marL="271426" indent="-271426" algn="l" defTabSz="1219259" rtl="0" eaLnBrk="1" latinLnBrk="0" hangingPunct="1">
        <a:spcBef>
          <a:spcPct val="20000"/>
        </a:spcBef>
        <a:buClrTx/>
        <a:buFont typeface="Wingdings" pitchFamily="2" charset="2"/>
        <a:buChar char=""/>
        <a:defRPr sz="2700" kern="1200">
          <a:solidFill>
            <a:schemeClr val="tx1"/>
          </a:solidFill>
          <a:latin typeface="+mn-lt"/>
          <a:ea typeface="+mn-ea"/>
          <a:cs typeface="+mn-cs"/>
        </a:defRPr>
      </a:lvl2pPr>
      <a:lvl3pPr marL="670233" indent="-398807" algn="l" defTabSz="1219259" rtl="0" eaLnBrk="1" latinLnBrk="0" hangingPunct="1">
        <a:spcBef>
          <a:spcPct val="20000"/>
        </a:spcBef>
        <a:buClrTx/>
        <a:buSzPct val="100000"/>
        <a:buFont typeface="Wingdings 3" pitchFamily="18" charset="2"/>
        <a:buChar char=""/>
        <a:defRPr sz="2700" kern="1200">
          <a:solidFill>
            <a:schemeClr val="tx1"/>
          </a:solidFill>
          <a:latin typeface="+mn-lt"/>
          <a:ea typeface="+mn-ea"/>
          <a:cs typeface="+mn-cs"/>
        </a:defRPr>
      </a:lvl3pPr>
      <a:lvl4pPr marL="873802" indent="-203570" algn="l" defTabSz="1219259" rtl="0" eaLnBrk="1" latinLnBrk="0" hangingPunct="1">
        <a:spcBef>
          <a:spcPct val="20000"/>
        </a:spcBef>
        <a:buClrTx/>
        <a:buFont typeface="Calibri" pitchFamily="34" charset="0"/>
        <a:buChar char="-"/>
        <a:defRPr sz="2700" kern="1200">
          <a:solidFill>
            <a:schemeClr val="tx1"/>
          </a:solidFill>
          <a:latin typeface="+mn-lt"/>
          <a:ea typeface="+mn-ea"/>
          <a:cs typeface="+mn-cs"/>
        </a:defRPr>
      </a:lvl4pPr>
      <a:lvl5pPr marL="1213085" indent="-271426" algn="l" defTabSz="1219259" rtl="0" eaLnBrk="1" latinLnBrk="0" hangingPunct="1">
        <a:spcBef>
          <a:spcPct val="20000"/>
        </a:spcBef>
        <a:buClrTx/>
        <a:buFont typeface="Calibri" pitchFamily="34" charset="0"/>
        <a:buChar char="-"/>
        <a:defRPr lang="de-DE" sz="2700" kern="1200" dirty="0" smtClean="0">
          <a:solidFill>
            <a:schemeClr val="tx1"/>
          </a:solidFill>
          <a:latin typeface="+mn-lt"/>
          <a:ea typeface="+mn-ea"/>
          <a:cs typeface="+mn-cs"/>
        </a:defRPr>
      </a:lvl5pPr>
      <a:lvl6pPr marL="1477369" indent="-264284" algn="l" defTabSz="1219259" rtl="0" eaLnBrk="1" latinLnBrk="0" hangingPunct="1">
        <a:spcBef>
          <a:spcPts val="648"/>
        </a:spcBef>
        <a:buFont typeface="Calibri" pitchFamily="34" charset="0"/>
        <a:buChar char="-"/>
        <a:defRPr sz="2700" b="0" kern="1200" baseline="0">
          <a:solidFill>
            <a:schemeClr val="tx1"/>
          </a:solidFill>
          <a:latin typeface="+mn-lt"/>
          <a:ea typeface="+mn-ea"/>
          <a:cs typeface="+mn-cs"/>
        </a:defRPr>
      </a:lvl6pPr>
      <a:lvl7pPr marL="1747604" indent="-270236" algn="l" defTabSz="1219259" rtl="0" eaLnBrk="1" latinLnBrk="0" hangingPunct="1">
        <a:spcBef>
          <a:spcPct val="20000"/>
        </a:spcBef>
        <a:buFont typeface="Calibri" pitchFamily="34" charset="0"/>
        <a:buChar char="-"/>
        <a:defRPr sz="2700" kern="1200" baseline="0">
          <a:solidFill>
            <a:schemeClr val="tx1"/>
          </a:solidFill>
          <a:latin typeface="+mn-lt"/>
          <a:ea typeface="+mn-ea"/>
          <a:cs typeface="+mn-cs"/>
        </a:defRPr>
      </a:lvl7pPr>
      <a:lvl8pPr marL="2019031" indent="-271426" algn="l" defTabSz="1219259" rtl="0" eaLnBrk="1" latinLnBrk="0" hangingPunct="1">
        <a:spcBef>
          <a:spcPct val="20000"/>
        </a:spcBef>
        <a:buFont typeface="Calibri" pitchFamily="34" charset="0"/>
        <a:buChar char="-"/>
        <a:defRPr sz="2700" kern="1200">
          <a:solidFill>
            <a:schemeClr val="tx1"/>
          </a:solidFill>
          <a:latin typeface="+mn-lt"/>
          <a:ea typeface="+mn-ea"/>
          <a:cs typeface="+mn-cs"/>
        </a:defRPr>
      </a:lvl8pPr>
      <a:lvl9pPr marL="2283314" indent="-264284" algn="l" defTabSz="1219259" rtl="0" eaLnBrk="1" latinLnBrk="0" hangingPunct="1">
        <a:spcBef>
          <a:spcPct val="20000"/>
        </a:spcBef>
        <a:buFont typeface="Calibri" pitchFamily="34" charset="0"/>
        <a:buChar char="-"/>
        <a:defRPr sz="2700" kern="1200">
          <a:solidFill>
            <a:schemeClr val="tx1"/>
          </a:solidFill>
          <a:latin typeface="+mn-lt"/>
          <a:ea typeface="+mn-ea"/>
          <a:cs typeface="+mn-cs"/>
        </a:defRPr>
      </a:lvl9pPr>
    </p:bodyStyle>
    <p:otherStyle>
      <a:defPPr>
        <a:defRPr lang="de-DE"/>
      </a:defPPr>
      <a:lvl1pPr marL="0" algn="l" defTabSz="1219259" rtl="0" eaLnBrk="1" latinLnBrk="0" hangingPunct="1">
        <a:defRPr sz="2400" kern="1200">
          <a:solidFill>
            <a:schemeClr val="tx1"/>
          </a:solidFill>
          <a:latin typeface="+mn-lt"/>
          <a:ea typeface="+mn-ea"/>
          <a:cs typeface="+mn-cs"/>
        </a:defRPr>
      </a:lvl1pPr>
      <a:lvl2pPr marL="609629" algn="l" defTabSz="1219259" rtl="0" eaLnBrk="1" latinLnBrk="0" hangingPunct="1">
        <a:defRPr sz="2400" kern="1200">
          <a:solidFill>
            <a:schemeClr val="tx1"/>
          </a:solidFill>
          <a:latin typeface="+mn-lt"/>
          <a:ea typeface="+mn-ea"/>
          <a:cs typeface="+mn-cs"/>
        </a:defRPr>
      </a:lvl2pPr>
      <a:lvl3pPr marL="1219259" algn="l" defTabSz="1219259" rtl="0" eaLnBrk="1" latinLnBrk="0" hangingPunct="1">
        <a:defRPr sz="2400" kern="1200">
          <a:solidFill>
            <a:schemeClr val="tx1"/>
          </a:solidFill>
          <a:latin typeface="+mn-lt"/>
          <a:ea typeface="+mn-ea"/>
          <a:cs typeface="+mn-cs"/>
        </a:defRPr>
      </a:lvl3pPr>
      <a:lvl4pPr marL="1828888" algn="l" defTabSz="1219259" rtl="0" eaLnBrk="1" latinLnBrk="0" hangingPunct="1">
        <a:defRPr sz="2400" kern="1200">
          <a:solidFill>
            <a:schemeClr val="tx1"/>
          </a:solidFill>
          <a:latin typeface="+mn-lt"/>
          <a:ea typeface="+mn-ea"/>
          <a:cs typeface="+mn-cs"/>
        </a:defRPr>
      </a:lvl4pPr>
      <a:lvl5pPr marL="2438517" algn="l" defTabSz="1219259" rtl="0" eaLnBrk="1" latinLnBrk="0" hangingPunct="1">
        <a:defRPr sz="2400" kern="1200">
          <a:solidFill>
            <a:schemeClr val="tx1"/>
          </a:solidFill>
          <a:latin typeface="+mn-lt"/>
          <a:ea typeface="+mn-ea"/>
          <a:cs typeface="+mn-cs"/>
        </a:defRPr>
      </a:lvl5pPr>
      <a:lvl6pPr marL="3048146" algn="l" defTabSz="1219259" rtl="0" eaLnBrk="1" latinLnBrk="0" hangingPunct="1">
        <a:defRPr sz="2400" kern="1200">
          <a:solidFill>
            <a:schemeClr val="tx1"/>
          </a:solidFill>
          <a:latin typeface="+mn-lt"/>
          <a:ea typeface="+mn-ea"/>
          <a:cs typeface="+mn-cs"/>
        </a:defRPr>
      </a:lvl6pPr>
      <a:lvl7pPr marL="3657775" algn="l" defTabSz="1219259" rtl="0" eaLnBrk="1" latinLnBrk="0" hangingPunct="1">
        <a:defRPr sz="2400" kern="1200">
          <a:solidFill>
            <a:schemeClr val="tx1"/>
          </a:solidFill>
          <a:latin typeface="+mn-lt"/>
          <a:ea typeface="+mn-ea"/>
          <a:cs typeface="+mn-cs"/>
        </a:defRPr>
      </a:lvl7pPr>
      <a:lvl8pPr marL="4267404" algn="l" defTabSz="1219259" rtl="0" eaLnBrk="1" latinLnBrk="0" hangingPunct="1">
        <a:defRPr sz="2400" kern="1200">
          <a:solidFill>
            <a:schemeClr val="tx1"/>
          </a:solidFill>
          <a:latin typeface="+mn-lt"/>
          <a:ea typeface="+mn-ea"/>
          <a:cs typeface="+mn-cs"/>
        </a:defRPr>
      </a:lvl8pPr>
      <a:lvl9pPr marL="4877034" algn="l" defTabSz="1219259"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9.jpeg"/><Relationship Id="rId1" Type="http://schemas.openxmlformats.org/officeDocument/2006/relationships/slideLayout" Target="../slideLayouts/slideLayout11.xml"/><Relationship Id="rId6" Type="http://schemas.openxmlformats.org/officeDocument/2006/relationships/image" Target="../media/image9.jpeg"/><Relationship Id="rId5" Type="http://schemas.openxmlformats.org/officeDocument/2006/relationships/image" Target="../media/image24.png"/><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9.jpeg"/><Relationship Id="rId1" Type="http://schemas.openxmlformats.org/officeDocument/2006/relationships/slideLayout" Target="../slideLayouts/slideLayout11.xml"/><Relationship Id="rId6" Type="http://schemas.openxmlformats.org/officeDocument/2006/relationships/image" Target="../media/image9.jpeg"/><Relationship Id="rId5" Type="http://schemas.openxmlformats.org/officeDocument/2006/relationships/image" Target="../media/image24.png"/><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5.jpe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4.xml"/><Relationship Id="rId7" Type="http://schemas.openxmlformats.org/officeDocument/2006/relationships/image" Target="../media/image140.png"/><Relationship Id="rId12" Type="http://schemas.openxmlformats.org/officeDocument/2006/relationships/image" Target="../media/image32.svg"/><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30.png"/><Relationship Id="rId11"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10.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image" Target="../media/image39.emf"/><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42.jpeg"/><Relationship Id="rId4" Type="http://schemas.openxmlformats.org/officeDocument/2006/relationships/image" Target="../media/image41.sv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7.png"/><Relationship Id="rId1" Type="http://schemas.openxmlformats.org/officeDocument/2006/relationships/slideLayout" Target="../slideLayouts/slideLayout11.xml"/><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jpeg"/><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1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jpeg"/><Relationship Id="rId1" Type="http://schemas.openxmlformats.org/officeDocument/2006/relationships/slideLayout" Target="../slideLayouts/slideLayout11.xml"/><Relationship Id="rId5" Type="http://schemas.openxmlformats.org/officeDocument/2006/relationships/image" Target="../media/image50.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19.jpeg"/><Relationship Id="rId7"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490.png"/><Relationship Id="rId5" Type="http://schemas.openxmlformats.org/officeDocument/2006/relationships/image" Target="../media/image38.png"/><Relationship Id="rId4" Type="http://schemas.openxmlformats.org/officeDocument/2006/relationships/image" Target="../media/image20.png"/><Relationship Id="rId9"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7.png"/><Relationship Id="rId7"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25.jpeg"/></Relationships>
</file>

<file path=ppt/slides/_rels/slide4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7353A8-51A7-4F90-BE7A-0553AEDCEF20}"/>
              </a:ext>
            </a:extLst>
          </p:cNvPr>
          <p:cNvSpPr>
            <a:spLocks noGrp="1"/>
          </p:cNvSpPr>
          <p:nvPr>
            <p:ph type="ctrTitle"/>
          </p:nvPr>
        </p:nvSpPr>
        <p:spPr>
          <a:xfrm>
            <a:off x="426160" y="2133600"/>
            <a:ext cx="11537240" cy="2159000"/>
          </a:xfrm>
        </p:spPr>
        <p:txBody>
          <a:bodyPr/>
          <a:lstStyle/>
          <a:p>
            <a:r>
              <a:rPr lang="en-US" dirty="0"/>
              <a:t>Multi-Excitation Raman Spectroscopy for </a:t>
            </a:r>
            <a:br>
              <a:rPr lang="en-US" dirty="0"/>
            </a:br>
            <a:r>
              <a:rPr lang="en-US" dirty="0"/>
              <a:t>Label-Free, Strain-Level Characterization of Bacterial Pathogens in Artificial Sputum Media</a:t>
            </a:r>
          </a:p>
        </p:txBody>
      </p:sp>
      <p:sp>
        <p:nvSpPr>
          <p:cNvPr id="9" name="Rectangle 8">
            <a:extLst>
              <a:ext uri="{FF2B5EF4-FFF2-40B4-BE49-F238E27FC236}">
                <a16:creationId xmlns:a16="http://schemas.microsoft.com/office/drawing/2014/main" id="{056B49D0-C78F-4540-BD12-7FDF35F78993}"/>
              </a:ext>
            </a:extLst>
          </p:cNvPr>
          <p:cNvSpPr/>
          <p:nvPr/>
        </p:nvSpPr>
        <p:spPr>
          <a:xfrm>
            <a:off x="426159" y="4675594"/>
            <a:ext cx="11537239" cy="1200329"/>
          </a:xfrm>
          <a:prstGeom prst="rect">
            <a:avLst/>
          </a:prstGeom>
        </p:spPr>
        <p:txBody>
          <a:bodyPr wrap="square">
            <a:spAutoFit/>
          </a:bodyPr>
          <a:lstStyle/>
          <a:p>
            <a:r>
              <a:rPr lang="en-US" sz="2400" b="1" dirty="0">
                <a:solidFill>
                  <a:schemeClr val="bg1"/>
                </a:solidFill>
              </a:rPr>
              <a:t>Adam P. Lister</a:t>
            </a:r>
            <a:r>
              <a:rPr lang="en-US" sz="2400" dirty="0">
                <a:solidFill>
                  <a:schemeClr val="bg1"/>
                </a:solidFill>
              </a:rPr>
              <a:t>, </a:t>
            </a:r>
            <a:r>
              <a:rPr lang="en-US" sz="2400" dirty="0" err="1">
                <a:solidFill>
                  <a:schemeClr val="bg1"/>
                </a:solidFill>
              </a:rPr>
              <a:t>Callum</a:t>
            </a:r>
            <a:r>
              <a:rPr lang="en-US" sz="2400" dirty="0">
                <a:solidFill>
                  <a:schemeClr val="bg1"/>
                </a:solidFill>
              </a:rPr>
              <a:t> J. Highmore, Niall Hanrahan, James Read, Alasdair P. S. Munro, Samuel Tan, Raymond N. Allan, Saul N. Faust, Jeremy S. Webb, and </a:t>
            </a:r>
            <a:r>
              <a:rPr lang="en-US" sz="2400" b="1" dirty="0">
                <a:solidFill>
                  <a:schemeClr val="bg1"/>
                </a:solidFill>
              </a:rPr>
              <a:t>Sumeet Mahajan</a:t>
            </a:r>
          </a:p>
          <a:p>
            <a:r>
              <a:rPr lang="en-US" sz="2400" i="1" dirty="0">
                <a:solidFill>
                  <a:schemeClr val="bg1"/>
                </a:solidFill>
              </a:rPr>
              <a:t>Analytical Chemistry 2022 </a:t>
            </a:r>
            <a:r>
              <a:rPr lang="de-DE" sz="2400" dirty="0">
                <a:solidFill>
                  <a:schemeClr val="bg1"/>
                </a:solidFill>
              </a:rPr>
              <a:t>|</a:t>
            </a:r>
            <a:r>
              <a:rPr lang="en-US" sz="2400" dirty="0">
                <a:solidFill>
                  <a:schemeClr val="bg1"/>
                </a:solidFill>
              </a:rPr>
              <a:t> DOI: 10.1021/acs.analchem.1c02501 | January 3</a:t>
            </a:r>
            <a:r>
              <a:rPr lang="en-US" sz="2400" baseline="30000" dirty="0">
                <a:solidFill>
                  <a:schemeClr val="bg1"/>
                </a:solidFill>
              </a:rPr>
              <a:t>rd</a:t>
            </a:r>
            <a:r>
              <a:rPr lang="en-US" sz="2400" dirty="0">
                <a:solidFill>
                  <a:schemeClr val="bg1"/>
                </a:solidFill>
              </a:rPr>
              <a:t> 2022</a:t>
            </a:r>
          </a:p>
        </p:txBody>
      </p:sp>
      <p:pic>
        <p:nvPicPr>
          <p:cNvPr id="45058" name="Picture 2" descr="Datei:University of Southampton Logo.svg – Wikipedia">
            <a:extLst>
              <a:ext uri="{FF2B5EF4-FFF2-40B4-BE49-F238E27FC236}">
                <a16:creationId xmlns:a16="http://schemas.microsoft.com/office/drawing/2014/main" id="{E70EEE57-76A1-490A-8F6B-EEEEA6745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159" y="6096201"/>
            <a:ext cx="3177653" cy="702559"/>
          </a:xfrm>
          <a:prstGeom prst="rect">
            <a:avLst/>
          </a:prstGeom>
          <a:solidFill>
            <a:schemeClr val="bg1"/>
          </a:solidFill>
        </p:spPr>
      </p:pic>
    </p:spTree>
    <p:extLst>
      <p:ext uri="{BB962C8B-B14F-4D97-AF65-F5344CB8AC3E}">
        <p14:creationId xmlns:p14="http://schemas.microsoft.com/office/powerpoint/2010/main" val="62534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F442-72D1-491A-A896-662D4F7976BA}"/>
              </a:ext>
            </a:extLst>
          </p:cNvPr>
          <p:cNvSpPr>
            <a:spLocks noGrp="1"/>
          </p:cNvSpPr>
          <p:nvPr>
            <p:ph type="title"/>
          </p:nvPr>
        </p:nvSpPr>
        <p:spPr>
          <a:xfrm>
            <a:off x="426160" y="242846"/>
            <a:ext cx="11123028" cy="369332"/>
          </a:xfrm>
        </p:spPr>
        <p:txBody>
          <a:bodyPr/>
          <a:lstStyle/>
          <a:p>
            <a:r>
              <a:rPr lang="en-US" sz="2400" dirty="0">
                <a:solidFill>
                  <a:prstClr val="black"/>
                </a:solidFill>
              </a:rPr>
              <a:t>As expected: Carotenoids make the bacteria orange </a:t>
            </a:r>
            <a:endParaRPr lang="en-US" dirty="0"/>
          </a:p>
        </p:txBody>
      </p:sp>
      <p:pic>
        <p:nvPicPr>
          <p:cNvPr id="3" name="Picture 2" descr="https://pubs.acs.org/na101/home/literatum/publisher/achs/journals/content/ancham/0/ancham.ahead-of-print/acs.analchem.1c02501/20220103/images/large/ac1c02501_0004.jpeg">
            <a:extLst>
              <a:ext uri="{FF2B5EF4-FFF2-40B4-BE49-F238E27FC236}">
                <a16:creationId xmlns:a16="http://schemas.microsoft.com/office/drawing/2014/main" id="{7E533BC2-1A04-4F7D-A3BC-C1795B537D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470" b="49857"/>
          <a:stretch/>
        </p:blipFill>
        <p:spPr bwMode="auto">
          <a:xfrm>
            <a:off x="1403279" y="1443173"/>
            <a:ext cx="5149922" cy="267700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51FF9887-82C6-4E4D-9776-C7B218FC2DED}"/>
              </a:ext>
            </a:extLst>
          </p:cNvPr>
          <p:cNvPicPr>
            <a:picLocks noChangeAspect="1"/>
          </p:cNvPicPr>
          <p:nvPr/>
        </p:nvPicPr>
        <p:blipFill>
          <a:blip r:embed="rId3"/>
          <a:stretch>
            <a:fillRect/>
          </a:stretch>
        </p:blipFill>
        <p:spPr>
          <a:xfrm>
            <a:off x="2911129" y="675688"/>
            <a:ext cx="1034741" cy="731520"/>
          </a:xfrm>
          <a:prstGeom prst="rect">
            <a:avLst/>
          </a:prstGeom>
        </p:spPr>
      </p:pic>
      <p:sp>
        <p:nvSpPr>
          <p:cNvPr id="44" name="TextBox 43">
            <a:extLst>
              <a:ext uri="{FF2B5EF4-FFF2-40B4-BE49-F238E27FC236}">
                <a16:creationId xmlns:a16="http://schemas.microsoft.com/office/drawing/2014/main" id="{8C927FA1-6638-4F19-AA22-1E96DC5A1252}"/>
              </a:ext>
            </a:extLst>
          </p:cNvPr>
          <p:cNvSpPr txBox="1"/>
          <p:nvPr/>
        </p:nvSpPr>
        <p:spPr>
          <a:xfrm>
            <a:off x="3853627" y="923397"/>
            <a:ext cx="795341" cy="307777"/>
          </a:xfrm>
          <a:prstGeom prst="rect">
            <a:avLst/>
          </a:prstGeom>
          <a:noFill/>
        </p:spPr>
        <p:txBody>
          <a:bodyPr wrap="square" lIns="0" tIns="0" rIns="0" bIns="0" rtlCol="0">
            <a:spAutoFit/>
          </a:bodyPr>
          <a:lstStyle/>
          <a:p>
            <a:r>
              <a:rPr lang="en-US" sz="2000" b="1" dirty="0">
                <a:solidFill>
                  <a:prstClr val="black"/>
                </a:solidFill>
              </a:rPr>
              <a:t>785 nm</a:t>
            </a:r>
          </a:p>
        </p:txBody>
      </p:sp>
      <p:sp>
        <p:nvSpPr>
          <p:cNvPr id="7" name="Rectangle 6">
            <a:extLst>
              <a:ext uri="{FF2B5EF4-FFF2-40B4-BE49-F238E27FC236}">
                <a16:creationId xmlns:a16="http://schemas.microsoft.com/office/drawing/2014/main" id="{21F281FF-C198-4390-93F8-3A8D2422F8AD}"/>
              </a:ext>
            </a:extLst>
          </p:cNvPr>
          <p:cNvSpPr/>
          <p:nvPr/>
        </p:nvSpPr>
        <p:spPr>
          <a:xfrm>
            <a:off x="266700" y="4332178"/>
            <a:ext cx="7562850" cy="707886"/>
          </a:xfrm>
          <a:prstGeom prst="rect">
            <a:avLst/>
          </a:prstGeom>
        </p:spPr>
        <p:txBody>
          <a:bodyPr wrap="square">
            <a:spAutoFit/>
          </a:bodyPr>
          <a:lstStyle/>
          <a:p>
            <a:r>
              <a:rPr lang="en-US" sz="2000" dirty="0">
                <a:solidFill>
                  <a:srgbClr val="000000"/>
                </a:solidFill>
              </a:rPr>
              <a:t>1150 cm</a:t>
            </a:r>
            <a:r>
              <a:rPr lang="en-US" sz="2000" baseline="30000" dirty="0">
                <a:solidFill>
                  <a:srgbClr val="000000"/>
                </a:solidFill>
              </a:rPr>
              <a:t>–1</a:t>
            </a:r>
            <a:r>
              <a:rPr lang="en-US" sz="2000" dirty="0">
                <a:solidFill>
                  <a:srgbClr val="000000"/>
                </a:solidFill>
              </a:rPr>
              <a:t> and 1520 cm</a:t>
            </a:r>
            <a:r>
              <a:rPr lang="en-US" sz="2000" baseline="30000" dirty="0">
                <a:solidFill>
                  <a:srgbClr val="000000"/>
                </a:solidFill>
              </a:rPr>
              <a:t>–1</a:t>
            </a:r>
            <a:r>
              <a:rPr lang="en-US" sz="2000" dirty="0">
                <a:solidFill>
                  <a:srgbClr val="000000"/>
                </a:solidFill>
              </a:rPr>
              <a:t> are attributed to the C–C and C=C vibration modes present in </a:t>
            </a:r>
            <a:r>
              <a:rPr lang="en-US" sz="2000" b="1" dirty="0">
                <a:solidFill>
                  <a:srgbClr val="000000"/>
                </a:solidFill>
              </a:rPr>
              <a:t>carotenoids</a:t>
            </a:r>
            <a:r>
              <a:rPr lang="en-US" sz="2000" dirty="0">
                <a:solidFill>
                  <a:srgbClr val="000000"/>
                </a:solidFill>
              </a:rPr>
              <a:t>. Specifically: </a:t>
            </a:r>
            <a:r>
              <a:rPr lang="en-US" sz="2000" b="1" dirty="0">
                <a:solidFill>
                  <a:srgbClr val="000000"/>
                </a:solidFill>
              </a:rPr>
              <a:t>Staphyloxantine</a:t>
            </a:r>
            <a:endParaRPr lang="en-US" sz="2000" b="1" dirty="0"/>
          </a:p>
        </p:txBody>
      </p:sp>
      <p:graphicFrame>
        <p:nvGraphicFramePr>
          <p:cNvPr id="14" name="Chart 13">
            <a:extLst>
              <a:ext uri="{FF2B5EF4-FFF2-40B4-BE49-F238E27FC236}">
                <a16:creationId xmlns:a16="http://schemas.microsoft.com/office/drawing/2014/main" id="{3A0EB252-1D88-4DFB-9657-6A1C4FB15650}"/>
              </a:ext>
            </a:extLst>
          </p:cNvPr>
          <p:cNvGraphicFramePr>
            <a:graphicFrameLocks/>
          </p:cNvGraphicFramePr>
          <p:nvPr/>
        </p:nvGraphicFramePr>
        <p:xfrm>
          <a:off x="6994871" y="1154222"/>
          <a:ext cx="4572000" cy="2743200"/>
        </p:xfrm>
        <a:graphic>
          <a:graphicData uri="http://schemas.openxmlformats.org/drawingml/2006/chart">
            <c:chart xmlns:c="http://schemas.openxmlformats.org/drawingml/2006/chart" xmlns:r="http://schemas.openxmlformats.org/officeDocument/2006/relationships" r:id="rId4"/>
          </a:graphicData>
        </a:graphic>
      </p:graphicFrame>
      <p:pic>
        <p:nvPicPr>
          <p:cNvPr id="8194" name="Picture 2" descr="Datei:Staphyloxanthin.svg – Wikipedia">
            <a:extLst>
              <a:ext uri="{FF2B5EF4-FFF2-40B4-BE49-F238E27FC236}">
                <a16:creationId xmlns:a16="http://schemas.microsoft.com/office/drawing/2014/main" id="{C54B62EA-7221-4077-B8E2-17739A1EA2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 y="5210834"/>
            <a:ext cx="6219825" cy="14043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BBF687-9930-4CD1-B336-3750B15D7D86}"/>
              </a:ext>
            </a:extLst>
          </p:cNvPr>
          <p:cNvSpPr txBox="1"/>
          <p:nvPr/>
        </p:nvSpPr>
        <p:spPr>
          <a:xfrm>
            <a:off x="7425979" y="1034494"/>
            <a:ext cx="3524250" cy="492443"/>
          </a:xfrm>
          <a:prstGeom prst="rect">
            <a:avLst/>
          </a:prstGeom>
          <a:noFill/>
        </p:spPr>
        <p:txBody>
          <a:bodyPr wrap="square" lIns="0" tIns="0" rIns="0" bIns="0" rtlCol="0">
            <a:spAutoFit/>
          </a:bodyPr>
          <a:lstStyle/>
          <a:p>
            <a:r>
              <a:rPr lang="en-US" sz="1600" dirty="0">
                <a:solidFill>
                  <a:prstClr val="black"/>
                </a:solidFill>
              </a:rPr>
              <a:t>My carotene spectrum from</a:t>
            </a:r>
          </a:p>
          <a:p>
            <a:r>
              <a:rPr lang="en-US" sz="1600" dirty="0">
                <a:solidFill>
                  <a:prstClr val="black"/>
                </a:solidFill>
              </a:rPr>
              <a:t>Advanced </a:t>
            </a:r>
            <a:r>
              <a:rPr lang="en-US" sz="1600" dirty="0" err="1">
                <a:solidFill>
                  <a:prstClr val="black"/>
                </a:solidFill>
              </a:rPr>
              <a:t>Charactarization</a:t>
            </a:r>
            <a:r>
              <a:rPr lang="en-US" sz="1600" dirty="0">
                <a:solidFill>
                  <a:prstClr val="black"/>
                </a:solidFill>
              </a:rPr>
              <a:t> course</a:t>
            </a:r>
          </a:p>
        </p:txBody>
      </p:sp>
      <p:pic>
        <p:nvPicPr>
          <p:cNvPr id="21" name="Picture 2" descr="Image">
            <a:extLst>
              <a:ext uri="{FF2B5EF4-FFF2-40B4-BE49-F238E27FC236}">
                <a16:creationId xmlns:a16="http://schemas.microsoft.com/office/drawing/2014/main" id="{F8471B2C-BB26-48E4-9D99-9A1B700638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5908" y="3897422"/>
            <a:ext cx="4249392" cy="28683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166ACBF-B7BA-4C20-9064-08068B01D5FA}"/>
              </a:ext>
            </a:extLst>
          </p:cNvPr>
          <p:cNvPicPr>
            <a:picLocks noChangeAspect="1"/>
          </p:cNvPicPr>
          <p:nvPr/>
        </p:nvPicPr>
        <p:blipFill>
          <a:blip r:embed="rId7"/>
          <a:stretch>
            <a:fillRect/>
          </a:stretch>
        </p:blipFill>
        <p:spPr>
          <a:xfrm>
            <a:off x="-43544" y="2013802"/>
            <a:ext cx="1749704" cy="1322947"/>
          </a:xfrm>
          <a:prstGeom prst="rect">
            <a:avLst/>
          </a:prstGeom>
        </p:spPr>
      </p:pic>
    </p:spTree>
    <p:extLst>
      <p:ext uri="{BB962C8B-B14F-4D97-AF65-F5344CB8AC3E}">
        <p14:creationId xmlns:p14="http://schemas.microsoft.com/office/powerpoint/2010/main" val="114323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F442-72D1-491A-A896-662D4F7976BA}"/>
              </a:ext>
            </a:extLst>
          </p:cNvPr>
          <p:cNvSpPr>
            <a:spLocks noGrp="1"/>
          </p:cNvSpPr>
          <p:nvPr>
            <p:ph type="title"/>
          </p:nvPr>
        </p:nvSpPr>
        <p:spPr>
          <a:xfrm>
            <a:off x="426160" y="242846"/>
            <a:ext cx="11123028" cy="369332"/>
          </a:xfrm>
        </p:spPr>
        <p:txBody>
          <a:bodyPr/>
          <a:lstStyle/>
          <a:p>
            <a:r>
              <a:rPr lang="en-US" sz="2400" dirty="0">
                <a:solidFill>
                  <a:prstClr val="black"/>
                </a:solidFill>
              </a:rPr>
              <a:t>The one strain that isn’t orange, doesn’t show these peaks</a:t>
            </a:r>
            <a:endParaRPr lang="en-US" dirty="0"/>
          </a:p>
        </p:txBody>
      </p:sp>
      <p:pic>
        <p:nvPicPr>
          <p:cNvPr id="3" name="Picture 2" descr="https://pubs.acs.org/na101/home/literatum/publisher/achs/journals/content/ancham/0/ancham.ahead-of-print/acs.analchem.1c02501/20220103/images/large/ac1c02501_0004.jpeg">
            <a:extLst>
              <a:ext uri="{FF2B5EF4-FFF2-40B4-BE49-F238E27FC236}">
                <a16:creationId xmlns:a16="http://schemas.microsoft.com/office/drawing/2014/main" id="{7E533BC2-1A04-4F7D-A3BC-C1795B537D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470" b="49857"/>
          <a:stretch/>
        </p:blipFill>
        <p:spPr bwMode="auto">
          <a:xfrm>
            <a:off x="1403279" y="1443173"/>
            <a:ext cx="5149922" cy="267700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51FF9887-82C6-4E4D-9776-C7B218FC2DED}"/>
              </a:ext>
            </a:extLst>
          </p:cNvPr>
          <p:cNvPicPr>
            <a:picLocks noChangeAspect="1"/>
          </p:cNvPicPr>
          <p:nvPr/>
        </p:nvPicPr>
        <p:blipFill>
          <a:blip r:embed="rId3"/>
          <a:stretch>
            <a:fillRect/>
          </a:stretch>
        </p:blipFill>
        <p:spPr>
          <a:xfrm>
            <a:off x="2911129" y="675688"/>
            <a:ext cx="1034741" cy="731520"/>
          </a:xfrm>
          <a:prstGeom prst="rect">
            <a:avLst/>
          </a:prstGeom>
        </p:spPr>
      </p:pic>
      <p:sp>
        <p:nvSpPr>
          <p:cNvPr id="44" name="TextBox 43">
            <a:extLst>
              <a:ext uri="{FF2B5EF4-FFF2-40B4-BE49-F238E27FC236}">
                <a16:creationId xmlns:a16="http://schemas.microsoft.com/office/drawing/2014/main" id="{8C927FA1-6638-4F19-AA22-1E96DC5A1252}"/>
              </a:ext>
            </a:extLst>
          </p:cNvPr>
          <p:cNvSpPr txBox="1"/>
          <p:nvPr/>
        </p:nvSpPr>
        <p:spPr>
          <a:xfrm>
            <a:off x="3853627" y="923397"/>
            <a:ext cx="795341" cy="307777"/>
          </a:xfrm>
          <a:prstGeom prst="rect">
            <a:avLst/>
          </a:prstGeom>
          <a:noFill/>
        </p:spPr>
        <p:txBody>
          <a:bodyPr wrap="square" lIns="0" tIns="0" rIns="0" bIns="0" rtlCol="0">
            <a:spAutoFit/>
          </a:bodyPr>
          <a:lstStyle/>
          <a:p>
            <a:r>
              <a:rPr lang="en-US" sz="2000" b="1" dirty="0">
                <a:solidFill>
                  <a:prstClr val="black"/>
                </a:solidFill>
              </a:rPr>
              <a:t>785 nm</a:t>
            </a:r>
          </a:p>
        </p:txBody>
      </p:sp>
      <p:sp>
        <p:nvSpPr>
          <p:cNvPr id="7" name="Rectangle 6">
            <a:extLst>
              <a:ext uri="{FF2B5EF4-FFF2-40B4-BE49-F238E27FC236}">
                <a16:creationId xmlns:a16="http://schemas.microsoft.com/office/drawing/2014/main" id="{21F281FF-C198-4390-93F8-3A8D2422F8AD}"/>
              </a:ext>
            </a:extLst>
          </p:cNvPr>
          <p:cNvSpPr/>
          <p:nvPr/>
        </p:nvSpPr>
        <p:spPr>
          <a:xfrm>
            <a:off x="266700" y="4332178"/>
            <a:ext cx="7562850" cy="707886"/>
          </a:xfrm>
          <a:prstGeom prst="rect">
            <a:avLst/>
          </a:prstGeom>
        </p:spPr>
        <p:txBody>
          <a:bodyPr wrap="square">
            <a:spAutoFit/>
          </a:bodyPr>
          <a:lstStyle/>
          <a:p>
            <a:r>
              <a:rPr lang="en-US" sz="2000" dirty="0">
                <a:solidFill>
                  <a:srgbClr val="000000"/>
                </a:solidFill>
              </a:rPr>
              <a:t>1150 cm</a:t>
            </a:r>
            <a:r>
              <a:rPr lang="en-US" sz="2000" baseline="30000" dirty="0">
                <a:solidFill>
                  <a:srgbClr val="000000"/>
                </a:solidFill>
              </a:rPr>
              <a:t>–1</a:t>
            </a:r>
            <a:r>
              <a:rPr lang="en-US" sz="2000" dirty="0">
                <a:solidFill>
                  <a:srgbClr val="000000"/>
                </a:solidFill>
              </a:rPr>
              <a:t> and 1520 cm</a:t>
            </a:r>
            <a:r>
              <a:rPr lang="en-US" sz="2000" baseline="30000" dirty="0">
                <a:solidFill>
                  <a:srgbClr val="000000"/>
                </a:solidFill>
              </a:rPr>
              <a:t>–1</a:t>
            </a:r>
            <a:r>
              <a:rPr lang="en-US" sz="2000" dirty="0">
                <a:solidFill>
                  <a:srgbClr val="000000"/>
                </a:solidFill>
              </a:rPr>
              <a:t> are attributed to the C–C and C=C vibration modes present in </a:t>
            </a:r>
            <a:r>
              <a:rPr lang="en-US" sz="2000" b="1" dirty="0">
                <a:solidFill>
                  <a:srgbClr val="000000"/>
                </a:solidFill>
              </a:rPr>
              <a:t>carotenoids</a:t>
            </a:r>
            <a:r>
              <a:rPr lang="en-US" sz="2000" dirty="0">
                <a:solidFill>
                  <a:srgbClr val="000000"/>
                </a:solidFill>
              </a:rPr>
              <a:t>. Specifically: </a:t>
            </a:r>
            <a:r>
              <a:rPr lang="en-US" sz="2000" b="1" dirty="0">
                <a:solidFill>
                  <a:srgbClr val="000000"/>
                </a:solidFill>
              </a:rPr>
              <a:t>Staphyloxantine</a:t>
            </a:r>
            <a:endParaRPr lang="en-US" sz="2000" b="1" dirty="0"/>
          </a:p>
        </p:txBody>
      </p:sp>
      <p:graphicFrame>
        <p:nvGraphicFramePr>
          <p:cNvPr id="14" name="Chart 13">
            <a:extLst>
              <a:ext uri="{FF2B5EF4-FFF2-40B4-BE49-F238E27FC236}">
                <a16:creationId xmlns:a16="http://schemas.microsoft.com/office/drawing/2014/main" id="{3A0EB252-1D88-4DFB-9657-6A1C4FB15650}"/>
              </a:ext>
            </a:extLst>
          </p:cNvPr>
          <p:cNvGraphicFramePr>
            <a:graphicFrameLocks/>
          </p:cNvGraphicFramePr>
          <p:nvPr/>
        </p:nvGraphicFramePr>
        <p:xfrm>
          <a:off x="6994871" y="1154222"/>
          <a:ext cx="4572000" cy="2743200"/>
        </p:xfrm>
        <a:graphic>
          <a:graphicData uri="http://schemas.openxmlformats.org/drawingml/2006/chart">
            <c:chart xmlns:c="http://schemas.openxmlformats.org/drawingml/2006/chart" xmlns:r="http://schemas.openxmlformats.org/officeDocument/2006/relationships" r:id="rId4"/>
          </a:graphicData>
        </a:graphic>
      </p:graphicFrame>
      <p:pic>
        <p:nvPicPr>
          <p:cNvPr id="8194" name="Picture 2" descr="Datei:Staphyloxanthin.svg – Wikipedia">
            <a:extLst>
              <a:ext uri="{FF2B5EF4-FFF2-40B4-BE49-F238E27FC236}">
                <a16:creationId xmlns:a16="http://schemas.microsoft.com/office/drawing/2014/main" id="{C54B62EA-7221-4077-B8E2-17739A1EA2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 y="5210834"/>
            <a:ext cx="6219825" cy="14043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BBF687-9930-4CD1-B336-3750B15D7D86}"/>
              </a:ext>
            </a:extLst>
          </p:cNvPr>
          <p:cNvSpPr txBox="1"/>
          <p:nvPr/>
        </p:nvSpPr>
        <p:spPr>
          <a:xfrm>
            <a:off x="7425979" y="1034494"/>
            <a:ext cx="3524250" cy="492443"/>
          </a:xfrm>
          <a:prstGeom prst="rect">
            <a:avLst/>
          </a:prstGeom>
          <a:noFill/>
        </p:spPr>
        <p:txBody>
          <a:bodyPr wrap="square" lIns="0" tIns="0" rIns="0" bIns="0" rtlCol="0">
            <a:spAutoFit/>
          </a:bodyPr>
          <a:lstStyle/>
          <a:p>
            <a:r>
              <a:rPr lang="en-US" sz="1600" dirty="0">
                <a:solidFill>
                  <a:prstClr val="black"/>
                </a:solidFill>
              </a:rPr>
              <a:t>My carotene spectrum from</a:t>
            </a:r>
          </a:p>
          <a:p>
            <a:r>
              <a:rPr lang="en-US" sz="1600" dirty="0">
                <a:solidFill>
                  <a:prstClr val="black"/>
                </a:solidFill>
              </a:rPr>
              <a:t>Advanced </a:t>
            </a:r>
            <a:r>
              <a:rPr lang="en-US" sz="1600" dirty="0" err="1">
                <a:solidFill>
                  <a:prstClr val="black"/>
                </a:solidFill>
              </a:rPr>
              <a:t>Charactarization</a:t>
            </a:r>
            <a:r>
              <a:rPr lang="en-US" sz="1600" dirty="0">
                <a:solidFill>
                  <a:prstClr val="black"/>
                </a:solidFill>
              </a:rPr>
              <a:t> course</a:t>
            </a:r>
          </a:p>
        </p:txBody>
      </p:sp>
      <p:pic>
        <p:nvPicPr>
          <p:cNvPr id="21" name="Picture 2" descr="Image">
            <a:extLst>
              <a:ext uri="{FF2B5EF4-FFF2-40B4-BE49-F238E27FC236}">
                <a16:creationId xmlns:a16="http://schemas.microsoft.com/office/drawing/2014/main" id="{F8471B2C-BB26-48E4-9D99-9A1B700638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5908" y="3897422"/>
            <a:ext cx="4249392" cy="286834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1D182747-C667-4493-9404-1341F718D1F4}"/>
              </a:ext>
            </a:extLst>
          </p:cNvPr>
          <p:cNvCxnSpPr>
            <a:cxnSpLocks/>
          </p:cNvCxnSpPr>
          <p:nvPr/>
        </p:nvCxnSpPr>
        <p:spPr>
          <a:xfrm flipH="1">
            <a:off x="6486526" y="2286000"/>
            <a:ext cx="482599" cy="0"/>
          </a:xfrm>
          <a:prstGeom prst="straightConnector1">
            <a:avLst/>
          </a:prstGeom>
          <a:ln w="57150">
            <a:solidFill>
              <a:srgbClr val="4AA54A"/>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AFFD1A5-22D7-42AE-8059-513220EC17BB}"/>
              </a:ext>
            </a:extLst>
          </p:cNvPr>
          <p:cNvCxnSpPr>
            <a:cxnSpLocks/>
          </p:cNvCxnSpPr>
          <p:nvPr/>
        </p:nvCxnSpPr>
        <p:spPr>
          <a:xfrm flipH="1">
            <a:off x="11684000" y="4808863"/>
            <a:ext cx="482599" cy="0"/>
          </a:xfrm>
          <a:prstGeom prst="straightConnector1">
            <a:avLst/>
          </a:prstGeom>
          <a:ln w="57150">
            <a:solidFill>
              <a:srgbClr val="4AA54A"/>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3F64C947-953E-4A65-A8F7-7B7D12EEC079}"/>
              </a:ext>
            </a:extLst>
          </p:cNvPr>
          <p:cNvPicPr>
            <a:picLocks noChangeAspect="1"/>
          </p:cNvPicPr>
          <p:nvPr/>
        </p:nvPicPr>
        <p:blipFill>
          <a:blip r:embed="rId7"/>
          <a:stretch>
            <a:fillRect/>
          </a:stretch>
        </p:blipFill>
        <p:spPr>
          <a:xfrm>
            <a:off x="-43544" y="2013802"/>
            <a:ext cx="1749704" cy="1322947"/>
          </a:xfrm>
          <a:prstGeom prst="rect">
            <a:avLst/>
          </a:prstGeom>
        </p:spPr>
      </p:pic>
    </p:spTree>
    <p:extLst>
      <p:ext uri="{BB962C8B-B14F-4D97-AF65-F5344CB8AC3E}">
        <p14:creationId xmlns:p14="http://schemas.microsoft.com/office/powerpoint/2010/main" val="171258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F442-72D1-491A-A896-662D4F7976BA}"/>
              </a:ext>
            </a:extLst>
          </p:cNvPr>
          <p:cNvSpPr>
            <a:spLocks noGrp="1"/>
          </p:cNvSpPr>
          <p:nvPr>
            <p:ph type="title"/>
          </p:nvPr>
        </p:nvSpPr>
        <p:spPr>
          <a:xfrm>
            <a:off x="426160" y="242846"/>
            <a:ext cx="11123028" cy="369332"/>
          </a:xfrm>
        </p:spPr>
        <p:txBody>
          <a:bodyPr/>
          <a:lstStyle/>
          <a:p>
            <a:r>
              <a:rPr lang="en-US" sz="2400" dirty="0">
                <a:solidFill>
                  <a:prstClr val="black"/>
                </a:solidFill>
              </a:rPr>
              <a:t>For PA: porphyrin peaks appear with 532 nm</a:t>
            </a:r>
            <a:endParaRPr lang="en-US" dirty="0"/>
          </a:p>
        </p:txBody>
      </p:sp>
      <p:pic>
        <p:nvPicPr>
          <p:cNvPr id="3" name="Picture 2" descr="https://pubs.acs.org/na101/home/literatum/publisher/achs/journals/content/ancham/0/ancham.ahead-of-print/acs.analchem.1c02501/20220103/images/large/ac1c02501_0004.jpeg">
            <a:extLst>
              <a:ext uri="{FF2B5EF4-FFF2-40B4-BE49-F238E27FC236}">
                <a16:creationId xmlns:a16="http://schemas.microsoft.com/office/drawing/2014/main" id="{7E533BC2-1A04-4F7D-A3BC-C1795B537D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530" t="48531"/>
          <a:stretch/>
        </p:blipFill>
        <p:spPr bwMode="auto">
          <a:xfrm>
            <a:off x="1615043" y="1375763"/>
            <a:ext cx="5041900" cy="274780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67F46A8E-0A20-4D78-A8C7-594E3938B677}"/>
              </a:ext>
            </a:extLst>
          </p:cNvPr>
          <p:cNvPicPr>
            <a:picLocks noChangeAspect="1"/>
          </p:cNvPicPr>
          <p:nvPr/>
        </p:nvPicPr>
        <p:blipFill>
          <a:blip r:embed="rId4"/>
          <a:stretch>
            <a:fillRect/>
          </a:stretch>
        </p:blipFill>
        <p:spPr>
          <a:xfrm>
            <a:off x="2191897" y="678369"/>
            <a:ext cx="1030950" cy="731520"/>
          </a:xfrm>
          <a:prstGeom prst="rect">
            <a:avLst/>
          </a:prstGeom>
        </p:spPr>
      </p:pic>
      <p:sp>
        <p:nvSpPr>
          <p:cNvPr id="56" name="TextBox 55">
            <a:extLst>
              <a:ext uri="{FF2B5EF4-FFF2-40B4-BE49-F238E27FC236}">
                <a16:creationId xmlns:a16="http://schemas.microsoft.com/office/drawing/2014/main" id="{8BD31559-2EA5-4E29-AC6C-E11565B83572}"/>
              </a:ext>
            </a:extLst>
          </p:cNvPr>
          <p:cNvSpPr txBox="1"/>
          <p:nvPr/>
        </p:nvSpPr>
        <p:spPr>
          <a:xfrm>
            <a:off x="3222847" y="985664"/>
            <a:ext cx="795341" cy="307777"/>
          </a:xfrm>
          <a:prstGeom prst="rect">
            <a:avLst/>
          </a:prstGeom>
          <a:noFill/>
        </p:spPr>
        <p:txBody>
          <a:bodyPr wrap="square" lIns="0" tIns="0" rIns="0" bIns="0" rtlCol="0">
            <a:spAutoFit/>
          </a:bodyPr>
          <a:lstStyle/>
          <a:p>
            <a:r>
              <a:rPr lang="en-US" sz="2000" b="1" dirty="0">
                <a:solidFill>
                  <a:prstClr val="black"/>
                </a:solidFill>
              </a:rPr>
              <a:t>532 nm</a:t>
            </a:r>
          </a:p>
        </p:txBody>
      </p:sp>
      <p:pic>
        <p:nvPicPr>
          <p:cNvPr id="7170" name="Picture 2" descr="Porphyrin - Wikipedia">
            <a:extLst>
              <a:ext uri="{FF2B5EF4-FFF2-40B4-BE49-F238E27FC236}">
                <a16:creationId xmlns:a16="http://schemas.microsoft.com/office/drawing/2014/main" id="{767D6314-0549-47F1-8847-D7655B5AD3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4761" b="51351"/>
          <a:stretch/>
        </p:blipFill>
        <p:spPr bwMode="auto">
          <a:xfrm>
            <a:off x="3910988" y="4986509"/>
            <a:ext cx="1399142" cy="17259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EB8CE2E-BDE9-49C4-A0C7-D63F9C20B27D}"/>
              </a:ext>
            </a:extLst>
          </p:cNvPr>
          <p:cNvSpPr/>
          <p:nvPr/>
        </p:nvSpPr>
        <p:spPr>
          <a:xfrm>
            <a:off x="426160" y="4183857"/>
            <a:ext cx="6623460" cy="1015663"/>
          </a:xfrm>
          <a:prstGeom prst="rect">
            <a:avLst/>
          </a:prstGeom>
        </p:spPr>
        <p:txBody>
          <a:bodyPr wrap="square">
            <a:spAutoFit/>
          </a:bodyPr>
          <a:lstStyle/>
          <a:p>
            <a:r>
              <a:rPr lang="en-US" sz="2000" dirty="0">
                <a:solidFill>
                  <a:srgbClr val="000000"/>
                </a:solidFill>
              </a:rPr>
              <a:t>We attribute the strongly enhanced vibrational modes around 750 cm</a:t>
            </a:r>
            <a:r>
              <a:rPr lang="en-US" sz="2000" baseline="30000" dirty="0">
                <a:solidFill>
                  <a:srgbClr val="000000"/>
                </a:solidFill>
              </a:rPr>
              <a:t>–1</a:t>
            </a:r>
            <a:r>
              <a:rPr lang="en-US" sz="2000" dirty="0">
                <a:solidFill>
                  <a:srgbClr val="000000"/>
                </a:solidFill>
              </a:rPr>
              <a:t> and 1120 cm</a:t>
            </a:r>
            <a:r>
              <a:rPr lang="en-US" sz="2000" baseline="30000" dirty="0">
                <a:solidFill>
                  <a:srgbClr val="000000"/>
                </a:solidFill>
              </a:rPr>
              <a:t>–1</a:t>
            </a:r>
            <a:r>
              <a:rPr lang="en-US" sz="2000" dirty="0">
                <a:solidFill>
                  <a:srgbClr val="000000"/>
                </a:solidFill>
              </a:rPr>
              <a:t> to ring breathing and half ring modes of </a:t>
            </a:r>
            <a:r>
              <a:rPr lang="en-US" sz="2000" b="1" dirty="0">
                <a:solidFill>
                  <a:srgbClr val="000000"/>
                </a:solidFill>
              </a:rPr>
              <a:t>porphyrins</a:t>
            </a:r>
            <a:endParaRPr lang="en-US" sz="2000" b="1" dirty="0"/>
          </a:p>
        </p:txBody>
      </p:sp>
      <p:pic>
        <p:nvPicPr>
          <p:cNvPr id="12" name="Picture 11">
            <a:extLst>
              <a:ext uri="{FF2B5EF4-FFF2-40B4-BE49-F238E27FC236}">
                <a16:creationId xmlns:a16="http://schemas.microsoft.com/office/drawing/2014/main" id="{E896B9CC-7417-40F4-930F-8ACE26A67C42}"/>
              </a:ext>
            </a:extLst>
          </p:cNvPr>
          <p:cNvPicPr>
            <a:picLocks noChangeAspect="1"/>
          </p:cNvPicPr>
          <p:nvPr/>
        </p:nvPicPr>
        <p:blipFill>
          <a:blip r:embed="rId6"/>
          <a:stretch>
            <a:fillRect/>
          </a:stretch>
        </p:blipFill>
        <p:spPr>
          <a:xfrm>
            <a:off x="87041" y="2138390"/>
            <a:ext cx="1650477" cy="884510"/>
          </a:xfrm>
          <a:prstGeom prst="rect">
            <a:avLst/>
          </a:prstGeom>
        </p:spPr>
      </p:pic>
    </p:spTree>
    <p:extLst>
      <p:ext uri="{BB962C8B-B14F-4D97-AF65-F5344CB8AC3E}">
        <p14:creationId xmlns:p14="http://schemas.microsoft.com/office/powerpoint/2010/main" val="185242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F442-72D1-491A-A896-662D4F7976BA}"/>
              </a:ext>
            </a:extLst>
          </p:cNvPr>
          <p:cNvSpPr>
            <a:spLocks noGrp="1"/>
          </p:cNvSpPr>
          <p:nvPr>
            <p:ph type="title"/>
          </p:nvPr>
        </p:nvSpPr>
        <p:spPr>
          <a:xfrm>
            <a:off x="426160" y="242846"/>
            <a:ext cx="11123028" cy="369332"/>
          </a:xfrm>
        </p:spPr>
        <p:txBody>
          <a:bodyPr/>
          <a:lstStyle/>
          <a:p>
            <a:r>
              <a:rPr lang="en-US" sz="2400" dirty="0">
                <a:solidFill>
                  <a:prstClr val="black"/>
                </a:solidFill>
              </a:rPr>
              <a:t>For PA: porphyrin peaks appear with 532 nm, the peaks fit pure spectra</a:t>
            </a:r>
            <a:endParaRPr lang="en-US" dirty="0"/>
          </a:p>
        </p:txBody>
      </p:sp>
      <p:pic>
        <p:nvPicPr>
          <p:cNvPr id="3" name="Picture 2" descr="https://pubs.acs.org/na101/home/literatum/publisher/achs/journals/content/ancham/0/ancham.ahead-of-print/acs.analchem.1c02501/20220103/images/large/ac1c02501_0004.jpeg">
            <a:extLst>
              <a:ext uri="{FF2B5EF4-FFF2-40B4-BE49-F238E27FC236}">
                <a16:creationId xmlns:a16="http://schemas.microsoft.com/office/drawing/2014/main" id="{7E533BC2-1A04-4F7D-A3BC-C1795B537D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530" t="48531"/>
          <a:stretch/>
        </p:blipFill>
        <p:spPr bwMode="auto">
          <a:xfrm>
            <a:off x="1615043" y="1375763"/>
            <a:ext cx="5041900" cy="274780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67F46A8E-0A20-4D78-A8C7-594E3938B677}"/>
              </a:ext>
            </a:extLst>
          </p:cNvPr>
          <p:cNvPicPr>
            <a:picLocks noChangeAspect="1"/>
          </p:cNvPicPr>
          <p:nvPr/>
        </p:nvPicPr>
        <p:blipFill>
          <a:blip r:embed="rId4"/>
          <a:stretch>
            <a:fillRect/>
          </a:stretch>
        </p:blipFill>
        <p:spPr>
          <a:xfrm>
            <a:off x="2191897" y="678369"/>
            <a:ext cx="1030950" cy="731520"/>
          </a:xfrm>
          <a:prstGeom prst="rect">
            <a:avLst/>
          </a:prstGeom>
        </p:spPr>
      </p:pic>
      <p:sp>
        <p:nvSpPr>
          <p:cNvPr id="56" name="TextBox 55">
            <a:extLst>
              <a:ext uri="{FF2B5EF4-FFF2-40B4-BE49-F238E27FC236}">
                <a16:creationId xmlns:a16="http://schemas.microsoft.com/office/drawing/2014/main" id="{8BD31559-2EA5-4E29-AC6C-E11565B83572}"/>
              </a:ext>
            </a:extLst>
          </p:cNvPr>
          <p:cNvSpPr txBox="1"/>
          <p:nvPr/>
        </p:nvSpPr>
        <p:spPr>
          <a:xfrm>
            <a:off x="3222847" y="985664"/>
            <a:ext cx="795341" cy="307777"/>
          </a:xfrm>
          <a:prstGeom prst="rect">
            <a:avLst/>
          </a:prstGeom>
          <a:noFill/>
        </p:spPr>
        <p:txBody>
          <a:bodyPr wrap="square" lIns="0" tIns="0" rIns="0" bIns="0" rtlCol="0">
            <a:spAutoFit/>
          </a:bodyPr>
          <a:lstStyle/>
          <a:p>
            <a:r>
              <a:rPr lang="en-US" sz="2000" b="1" dirty="0">
                <a:solidFill>
                  <a:prstClr val="black"/>
                </a:solidFill>
              </a:rPr>
              <a:t>532 nm</a:t>
            </a:r>
          </a:p>
        </p:txBody>
      </p:sp>
      <p:pic>
        <p:nvPicPr>
          <p:cNvPr id="7170" name="Picture 2" descr="Porphyrin - Wikipedia">
            <a:extLst>
              <a:ext uri="{FF2B5EF4-FFF2-40B4-BE49-F238E27FC236}">
                <a16:creationId xmlns:a16="http://schemas.microsoft.com/office/drawing/2014/main" id="{767D6314-0549-47F1-8847-D7655B5AD3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4761" b="51351"/>
          <a:stretch/>
        </p:blipFill>
        <p:spPr bwMode="auto">
          <a:xfrm>
            <a:off x="3910988" y="4986509"/>
            <a:ext cx="1399142" cy="17259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EB8CE2E-BDE9-49C4-A0C7-D63F9C20B27D}"/>
              </a:ext>
            </a:extLst>
          </p:cNvPr>
          <p:cNvSpPr/>
          <p:nvPr/>
        </p:nvSpPr>
        <p:spPr>
          <a:xfrm>
            <a:off x="426160" y="4183857"/>
            <a:ext cx="6623460" cy="1015663"/>
          </a:xfrm>
          <a:prstGeom prst="rect">
            <a:avLst/>
          </a:prstGeom>
        </p:spPr>
        <p:txBody>
          <a:bodyPr wrap="square">
            <a:spAutoFit/>
          </a:bodyPr>
          <a:lstStyle/>
          <a:p>
            <a:r>
              <a:rPr lang="en-US" sz="2000" dirty="0">
                <a:solidFill>
                  <a:srgbClr val="000000"/>
                </a:solidFill>
              </a:rPr>
              <a:t>We attribute the strongly enhanced vibrational modes around 750 cm</a:t>
            </a:r>
            <a:r>
              <a:rPr lang="en-US" sz="2000" baseline="30000" dirty="0">
                <a:solidFill>
                  <a:srgbClr val="000000"/>
                </a:solidFill>
              </a:rPr>
              <a:t>–1</a:t>
            </a:r>
            <a:r>
              <a:rPr lang="en-US" sz="2000" dirty="0">
                <a:solidFill>
                  <a:srgbClr val="000000"/>
                </a:solidFill>
              </a:rPr>
              <a:t> and 1120 cm</a:t>
            </a:r>
            <a:r>
              <a:rPr lang="en-US" sz="2000" baseline="30000" dirty="0">
                <a:solidFill>
                  <a:srgbClr val="000000"/>
                </a:solidFill>
              </a:rPr>
              <a:t>–1</a:t>
            </a:r>
            <a:r>
              <a:rPr lang="en-US" sz="2000" dirty="0">
                <a:solidFill>
                  <a:srgbClr val="000000"/>
                </a:solidFill>
              </a:rPr>
              <a:t> to ring breathing and half ring modes of </a:t>
            </a:r>
            <a:r>
              <a:rPr lang="en-US" sz="2000" b="1" dirty="0">
                <a:solidFill>
                  <a:srgbClr val="000000"/>
                </a:solidFill>
              </a:rPr>
              <a:t>porphyrins</a:t>
            </a:r>
            <a:endParaRPr lang="en-US" sz="2000" b="1" dirty="0"/>
          </a:p>
        </p:txBody>
      </p:sp>
      <p:grpSp>
        <p:nvGrpSpPr>
          <p:cNvPr id="4" name="Group 3">
            <a:extLst>
              <a:ext uri="{FF2B5EF4-FFF2-40B4-BE49-F238E27FC236}">
                <a16:creationId xmlns:a16="http://schemas.microsoft.com/office/drawing/2014/main" id="{1442EF64-4ECE-478A-83B8-07E25503D8F9}"/>
              </a:ext>
            </a:extLst>
          </p:cNvPr>
          <p:cNvGrpSpPr/>
          <p:nvPr/>
        </p:nvGrpSpPr>
        <p:grpSpPr>
          <a:xfrm>
            <a:off x="7287689" y="1293441"/>
            <a:ext cx="4478151" cy="3143639"/>
            <a:chOff x="7071037" y="1369977"/>
            <a:chExt cx="4478151" cy="3143639"/>
          </a:xfrm>
        </p:grpSpPr>
        <p:pic>
          <p:nvPicPr>
            <p:cNvPr id="8" name="Picture 7">
              <a:extLst>
                <a:ext uri="{FF2B5EF4-FFF2-40B4-BE49-F238E27FC236}">
                  <a16:creationId xmlns:a16="http://schemas.microsoft.com/office/drawing/2014/main" id="{77295325-F057-4F07-83A0-0E0EE7777979}"/>
                </a:ext>
              </a:extLst>
            </p:cNvPr>
            <p:cNvPicPr>
              <a:picLocks noChangeAspect="1"/>
            </p:cNvPicPr>
            <p:nvPr/>
          </p:nvPicPr>
          <p:blipFill>
            <a:blip r:embed="rId6"/>
            <a:stretch>
              <a:fillRect/>
            </a:stretch>
          </p:blipFill>
          <p:spPr>
            <a:xfrm>
              <a:off x="7071037" y="1369977"/>
              <a:ext cx="4478151" cy="2652109"/>
            </a:xfrm>
            <a:prstGeom prst="rect">
              <a:avLst/>
            </a:prstGeom>
          </p:spPr>
        </p:pic>
        <p:sp>
          <p:nvSpPr>
            <p:cNvPr id="9" name="Rectangle 8">
              <a:extLst>
                <a:ext uri="{FF2B5EF4-FFF2-40B4-BE49-F238E27FC236}">
                  <a16:creationId xmlns:a16="http://schemas.microsoft.com/office/drawing/2014/main" id="{E5F61919-5B00-4A80-90CA-34DA1A385303}"/>
                </a:ext>
              </a:extLst>
            </p:cNvPr>
            <p:cNvSpPr/>
            <p:nvPr/>
          </p:nvSpPr>
          <p:spPr>
            <a:xfrm>
              <a:off x="7810500" y="1676400"/>
              <a:ext cx="236089" cy="2038350"/>
            </a:xfrm>
            <a:prstGeom prst="rect">
              <a:avLst/>
            </a:prstGeom>
            <a:solidFill>
              <a:schemeClr val="bg1">
                <a:lumMod val="50000"/>
                <a:alpha val="23922"/>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36129B-FB41-4BD0-BE9E-2BC53A85D9CB}"/>
                </a:ext>
              </a:extLst>
            </p:cNvPr>
            <p:cNvSpPr/>
            <p:nvPr/>
          </p:nvSpPr>
          <p:spPr>
            <a:xfrm>
              <a:off x="9357737" y="1676400"/>
              <a:ext cx="236089" cy="2038350"/>
            </a:xfrm>
            <a:prstGeom prst="rect">
              <a:avLst/>
            </a:prstGeom>
            <a:solidFill>
              <a:schemeClr val="bg1">
                <a:lumMod val="50000"/>
                <a:alpha val="23922"/>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1F8E531-D767-4087-A874-7A873E4DEE93}"/>
                </a:ext>
              </a:extLst>
            </p:cNvPr>
            <p:cNvSpPr txBox="1"/>
            <p:nvPr/>
          </p:nvSpPr>
          <p:spPr>
            <a:xfrm>
              <a:off x="8551988" y="4021173"/>
              <a:ext cx="2997200" cy="492443"/>
            </a:xfrm>
            <a:prstGeom prst="rect">
              <a:avLst/>
            </a:prstGeom>
            <a:noFill/>
          </p:spPr>
          <p:txBody>
            <a:bodyPr wrap="square" lIns="0" tIns="0" rIns="0" bIns="0" rtlCol="0">
              <a:spAutoFit/>
            </a:bodyPr>
            <a:lstStyle/>
            <a:p>
              <a:r>
                <a:rPr lang="en-US" sz="1600" dirty="0">
                  <a:solidFill>
                    <a:prstClr val="black"/>
                  </a:solidFill>
                </a:rPr>
                <a:t>From Figure S4(B): Spectra of pure porphyrins</a:t>
              </a:r>
            </a:p>
          </p:txBody>
        </p:sp>
      </p:grpSp>
      <p:pic>
        <p:nvPicPr>
          <p:cNvPr id="15" name="Picture 14">
            <a:extLst>
              <a:ext uri="{FF2B5EF4-FFF2-40B4-BE49-F238E27FC236}">
                <a16:creationId xmlns:a16="http://schemas.microsoft.com/office/drawing/2014/main" id="{28E1FDDC-0184-420E-9EEC-8E45E29F3D2F}"/>
              </a:ext>
            </a:extLst>
          </p:cNvPr>
          <p:cNvPicPr>
            <a:picLocks noChangeAspect="1"/>
          </p:cNvPicPr>
          <p:nvPr/>
        </p:nvPicPr>
        <p:blipFill>
          <a:blip r:embed="rId7"/>
          <a:stretch>
            <a:fillRect/>
          </a:stretch>
        </p:blipFill>
        <p:spPr>
          <a:xfrm>
            <a:off x="87041" y="2138390"/>
            <a:ext cx="1650477" cy="884510"/>
          </a:xfrm>
          <a:prstGeom prst="rect">
            <a:avLst/>
          </a:prstGeom>
        </p:spPr>
      </p:pic>
    </p:spTree>
    <p:extLst>
      <p:ext uri="{BB962C8B-B14F-4D97-AF65-F5344CB8AC3E}">
        <p14:creationId xmlns:p14="http://schemas.microsoft.com/office/powerpoint/2010/main" val="230624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F442-72D1-491A-A896-662D4F7976BA}"/>
              </a:ext>
            </a:extLst>
          </p:cNvPr>
          <p:cNvSpPr>
            <a:spLocks noGrp="1"/>
          </p:cNvSpPr>
          <p:nvPr>
            <p:ph type="title"/>
          </p:nvPr>
        </p:nvSpPr>
        <p:spPr>
          <a:xfrm>
            <a:off x="426160" y="242846"/>
            <a:ext cx="11123028" cy="369332"/>
          </a:xfrm>
        </p:spPr>
        <p:txBody>
          <a:bodyPr/>
          <a:lstStyle/>
          <a:p>
            <a:r>
              <a:rPr lang="en-US" sz="2400" dirty="0">
                <a:solidFill>
                  <a:prstClr val="black"/>
                </a:solidFill>
              </a:rPr>
              <a:t>In summary: each wavelength is suitable for a different bacterium – but WHY?</a:t>
            </a:r>
            <a:endParaRPr lang="en-US" dirty="0"/>
          </a:p>
        </p:txBody>
      </p:sp>
      <p:pic>
        <p:nvPicPr>
          <p:cNvPr id="3" name="Picture 2" descr="https://pubs.acs.org/na101/home/literatum/publisher/achs/journals/content/ancham/0/ancham.ahead-of-print/acs.analchem.1c02501/20220103/images/large/ac1c02501_0004.jpeg">
            <a:extLst>
              <a:ext uri="{FF2B5EF4-FFF2-40B4-BE49-F238E27FC236}">
                <a16:creationId xmlns:a16="http://schemas.microsoft.com/office/drawing/2014/main" id="{7E533BC2-1A04-4F7D-A3BC-C1795B537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278" y="1443172"/>
            <a:ext cx="10191821" cy="533876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D6608994-DF7C-4B8B-9D7B-BB7560934EDC}"/>
              </a:ext>
            </a:extLst>
          </p:cNvPr>
          <p:cNvCxnSpPr/>
          <p:nvPr/>
        </p:nvCxnSpPr>
        <p:spPr>
          <a:xfrm>
            <a:off x="6553200" y="965200"/>
            <a:ext cx="0" cy="57531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40AF50D-4802-4221-B2C6-0C68ECB572F4}"/>
              </a:ext>
            </a:extLst>
          </p:cNvPr>
          <p:cNvCxnSpPr>
            <a:cxnSpLocks/>
          </p:cNvCxnSpPr>
          <p:nvPr/>
        </p:nvCxnSpPr>
        <p:spPr>
          <a:xfrm flipH="1">
            <a:off x="426160" y="4112552"/>
            <a:ext cx="11461040"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51FF9887-82C6-4E4D-9776-C7B218FC2DED}"/>
              </a:ext>
            </a:extLst>
          </p:cNvPr>
          <p:cNvPicPr>
            <a:picLocks noChangeAspect="1"/>
          </p:cNvPicPr>
          <p:nvPr/>
        </p:nvPicPr>
        <p:blipFill>
          <a:blip r:embed="rId3"/>
          <a:stretch>
            <a:fillRect/>
          </a:stretch>
        </p:blipFill>
        <p:spPr>
          <a:xfrm>
            <a:off x="2911129" y="675688"/>
            <a:ext cx="1034741" cy="731520"/>
          </a:xfrm>
          <a:prstGeom prst="rect">
            <a:avLst/>
          </a:prstGeom>
        </p:spPr>
      </p:pic>
      <p:sp>
        <p:nvSpPr>
          <p:cNvPr id="44" name="TextBox 43">
            <a:extLst>
              <a:ext uri="{FF2B5EF4-FFF2-40B4-BE49-F238E27FC236}">
                <a16:creationId xmlns:a16="http://schemas.microsoft.com/office/drawing/2014/main" id="{8C927FA1-6638-4F19-AA22-1E96DC5A1252}"/>
              </a:ext>
            </a:extLst>
          </p:cNvPr>
          <p:cNvSpPr txBox="1"/>
          <p:nvPr/>
        </p:nvSpPr>
        <p:spPr>
          <a:xfrm>
            <a:off x="3853627" y="923397"/>
            <a:ext cx="795341" cy="307777"/>
          </a:xfrm>
          <a:prstGeom prst="rect">
            <a:avLst/>
          </a:prstGeom>
          <a:noFill/>
        </p:spPr>
        <p:txBody>
          <a:bodyPr wrap="square" lIns="0" tIns="0" rIns="0" bIns="0" rtlCol="0">
            <a:spAutoFit/>
          </a:bodyPr>
          <a:lstStyle/>
          <a:p>
            <a:r>
              <a:rPr lang="en-US" sz="2000" b="1" dirty="0">
                <a:solidFill>
                  <a:prstClr val="black"/>
                </a:solidFill>
              </a:rPr>
              <a:t>785 nm</a:t>
            </a:r>
          </a:p>
        </p:txBody>
      </p:sp>
      <p:pic>
        <p:nvPicPr>
          <p:cNvPr id="55" name="Picture 54">
            <a:extLst>
              <a:ext uri="{FF2B5EF4-FFF2-40B4-BE49-F238E27FC236}">
                <a16:creationId xmlns:a16="http://schemas.microsoft.com/office/drawing/2014/main" id="{67F46A8E-0A20-4D78-A8C7-594E3938B677}"/>
              </a:ext>
            </a:extLst>
          </p:cNvPr>
          <p:cNvPicPr>
            <a:picLocks noChangeAspect="1"/>
          </p:cNvPicPr>
          <p:nvPr/>
        </p:nvPicPr>
        <p:blipFill>
          <a:blip r:embed="rId4"/>
          <a:stretch>
            <a:fillRect/>
          </a:stretch>
        </p:blipFill>
        <p:spPr>
          <a:xfrm>
            <a:off x="7127948" y="599440"/>
            <a:ext cx="1030950" cy="731520"/>
          </a:xfrm>
          <a:prstGeom prst="rect">
            <a:avLst/>
          </a:prstGeom>
        </p:spPr>
      </p:pic>
      <p:sp>
        <p:nvSpPr>
          <p:cNvPr id="56" name="TextBox 55">
            <a:extLst>
              <a:ext uri="{FF2B5EF4-FFF2-40B4-BE49-F238E27FC236}">
                <a16:creationId xmlns:a16="http://schemas.microsoft.com/office/drawing/2014/main" id="{8BD31559-2EA5-4E29-AC6C-E11565B83572}"/>
              </a:ext>
            </a:extLst>
          </p:cNvPr>
          <p:cNvSpPr txBox="1"/>
          <p:nvPr/>
        </p:nvSpPr>
        <p:spPr>
          <a:xfrm>
            <a:off x="8158898" y="906735"/>
            <a:ext cx="795341" cy="307777"/>
          </a:xfrm>
          <a:prstGeom prst="rect">
            <a:avLst/>
          </a:prstGeom>
          <a:noFill/>
        </p:spPr>
        <p:txBody>
          <a:bodyPr wrap="square" lIns="0" tIns="0" rIns="0" bIns="0" rtlCol="0">
            <a:spAutoFit/>
          </a:bodyPr>
          <a:lstStyle/>
          <a:p>
            <a:r>
              <a:rPr lang="en-US" sz="2000" b="1" dirty="0">
                <a:solidFill>
                  <a:prstClr val="black"/>
                </a:solidFill>
              </a:rPr>
              <a:t>532 nm</a:t>
            </a:r>
          </a:p>
        </p:txBody>
      </p:sp>
      <p:pic>
        <p:nvPicPr>
          <p:cNvPr id="12" name="Picture 11">
            <a:extLst>
              <a:ext uri="{FF2B5EF4-FFF2-40B4-BE49-F238E27FC236}">
                <a16:creationId xmlns:a16="http://schemas.microsoft.com/office/drawing/2014/main" id="{A0C06BB1-3022-40CC-9ECD-6F42477A2309}"/>
              </a:ext>
            </a:extLst>
          </p:cNvPr>
          <p:cNvPicPr>
            <a:picLocks noChangeAspect="1"/>
          </p:cNvPicPr>
          <p:nvPr/>
        </p:nvPicPr>
        <p:blipFill>
          <a:blip r:embed="rId5"/>
          <a:stretch>
            <a:fillRect/>
          </a:stretch>
        </p:blipFill>
        <p:spPr>
          <a:xfrm>
            <a:off x="-43544" y="2013802"/>
            <a:ext cx="1749704" cy="1322947"/>
          </a:xfrm>
          <a:prstGeom prst="rect">
            <a:avLst/>
          </a:prstGeom>
        </p:spPr>
      </p:pic>
      <p:pic>
        <p:nvPicPr>
          <p:cNvPr id="13" name="Picture 12">
            <a:extLst>
              <a:ext uri="{FF2B5EF4-FFF2-40B4-BE49-F238E27FC236}">
                <a16:creationId xmlns:a16="http://schemas.microsoft.com/office/drawing/2014/main" id="{39AB28E4-BEA8-4AB9-86D3-0E0D7F1637C2}"/>
              </a:ext>
            </a:extLst>
          </p:cNvPr>
          <p:cNvPicPr>
            <a:picLocks noChangeAspect="1"/>
          </p:cNvPicPr>
          <p:nvPr/>
        </p:nvPicPr>
        <p:blipFill>
          <a:blip r:embed="rId6"/>
          <a:stretch>
            <a:fillRect/>
          </a:stretch>
        </p:blipFill>
        <p:spPr>
          <a:xfrm>
            <a:off x="-43545" y="4943547"/>
            <a:ext cx="1554845" cy="982370"/>
          </a:xfrm>
          <a:prstGeom prst="rect">
            <a:avLst/>
          </a:prstGeom>
        </p:spPr>
      </p:pic>
    </p:spTree>
    <p:extLst>
      <p:ext uri="{BB962C8B-B14F-4D97-AF65-F5344CB8AC3E}">
        <p14:creationId xmlns:p14="http://schemas.microsoft.com/office/powerpoint/2010/main" val="3010166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6E469E-24C5-4350-9A7A-3841F0D0B5FA}"/>
              </a:ext>
            </a:extLst>
          </p:cNvPr>
          <p:cNvSpPr>
            <a:spLocks noGrp="1"/>
          </p:cNvSpPr>
          <p:nvPr>
            <p:ph type="title"/>
          </p:nvPr>
        </p:nvSpPr>
        <p:spPr>
          <a:xfrm>
            <a:off x="426160" y="519884"/>
            <a:ext cx="11123028" cy="415426"/>
          </a:xfrm>
        </p:spPr>
        <p:txBody>
          <a:bodyPr/>
          <a:lstStyle/>
          <a:p>
            <a:r>
              <a:rPr lang="en-US" b="0" dirty="0"/>
              <a:t>Key Takeaways: Wavelength…</a:t>
            </a:r>
          </a:p>
        </p:txBody>
      </p:sp>
      <p:sp>
        <p:nvSpPr>
          <p:cNvPr id="6" name="Content Placeholder 5">
            <a:extLst>
              <a:ext uri="{FF2B5EF4-FFF2-40B4-BE49-F238E27FC236}">
                <a16:creationId xmlns:a16="http://schemas.microsoft.com/office/drawing/2014/main" id="{A8CD5925-69C4-41C5-B8DD-AAAF86DD51F0}"/>
              </a:ext>
            </a:extLst>
          </p:cNvPr>
          <p:cNvSpPr>
            <a:spLocks noGrp="1"/>
          </p:cNvSpPr>
          <p:nvPr>
            <p:ph sz="quarter" idx="16"/>
          </p:nvPr>
        </p:nvSpPr>
        <p:spPr>
          <a:xfrm>
            <a:off x="426160" y="1088424"/>
            <a:ext cx="2621839" cy="857250"/>
          </a:xfrm>
        </p:spPr>
        <p:txBody>
          <a:bodyPr/>
          <a:lstStyle/>
          <a:p>
            <a:r>
              <a:rPr lang="en-US" dirty="0"/>
              <a:t>Doesn’t affect </a:t>
            </a:r>
            <a:r>
              <a:rPr lang="en-US" b="1" dirty="0"/>
              <a:t>peak position</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FFDD41D-AFC0-4BD8-AC48-E376590DA0F1}"/>
                  </a:ext>
                </a:extLst>
              </p:cNvPr>
              <p:cNvSpPr>
                <a:spLocks noGrp="1"/>
              </p:cNvSpPr>
              <p:nvPr>
                <p:ph sz="quarter" idx="17"/>
              </p:nvPr>
            </p:nvSpPr>
            <p:spPr>
              <a:xfrm>
                <a:off x="3047999" y="2094131"/>
                <a:ext cx="2621839" cy="507831"/>
              </a:xfrm>
            </p:spPr>
            <p:txBody>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a:latin typeface="Cambria Math" panose="02040503050406030204" pitchFamily="18" charset="0"/>
                            </a:rPr>
                            <m:t>𝑰</m:t>
                          </m:r>
                        </m:e>
                        <m:sub>
                          <m:r>
                            <a:rPr lang="en-US" sz="2800" b="1" i="1">
                              <a:latin typeface="Cambria Math" panose="02040503050406030204" pitchFamily="18" charset="0"/>
                            </a:rPr>
                            <m:t>𝑹</m:t>
                          </m:r>
                        </m:sub>
                      </m:sSub>
                      <m:r>
                        <a:rPr lang="en-US" sz="2800" b="0" i="0">
                          <a:latin typeface="Cambria Math" panose="02040503050406030204" pitchFamily="18" charset="0"/>
                        </a:rPr>
                        <m:t>∝</m:t>
                      </m:r>
                      <m:sSup>
                        <m:sSupPr>
                          <m:ctrlPr>
                            <a:rPr lang="en-US" sz="2800" b="0" i="1">
                              <a:latin typeface="Cambria Math" panose="02040503050406030204" pitchFamily="18" charset="0"/>
                            </a:rPr>
                          </m:ctrlPr>
                        </m:sSupPr>
                        <m:e>
                          <m:r>
                            <a:rPr lang="en-US" sz="2800" b="1" i="1">
                              <a:latin typeface="Cambria Math" panose="02040503050406030204" pitchFamily="18" charset="0"/>
                            </a:rPr>
                            <m:t>𝝂</m:t>
                          </m:r>
                        </m:e>
                        <m:sup>
                          <m:r>
                            <a:rPr lang="en-US" sz="2800" b="1" i="0">
                              <a:latin typeface="Cambria Math" panose="02040503050406030204" pitchFamily="18" charset="0"/>
                            </a:rPr>
                            <m:t>𝟒</m:t>
                          </m:r>
                        </m:sup>
                      </m:sSup>
                    </m:oMath>
                  </m:oMathPara>
                </a14:m>
                <a:endParaRPr lang="en-US" sz="2800" dirty="0"/>
              </a:p>
            </p:txBody>
          </p:sp>
        </mc:Choice>
        <mc:Fallback xmlns="">
          <p:sp>
            <p:nvSpPr>
              <p:cNvPr id="7" name="Content Placeholder 6">
                <a:extLst>
                  <a:ext uri="{FF2B5EF4-FFF2-40B4-BE49-F238E27FC236}">
                    <a16:creationId xmlns:a16="http://schemas.microsoft.com/office/drawing/2014/main" id="{8FFDD41D-AFC0-4BD8-AC48-E376590DA0F1}"/>
                  </a:ext>
                </a:extLst>
              </p:cNvPr>
              <p:cNvSpPr>
                <a:spLocks noGrp="1" noRot="1" noChangeAspect="1" noMove="1" noResize="1" noEditPoints="1" noAdjustHandles="1" noChangeArrowheads="1" noChangeShapeType="1" noTextEdit="1"/>
              </p:cNvSpPr>
              <p:nvPr>
                <p:ph sz="quarter" idx="17"/>
              </p:nvPr>
            </p:nvSpPr>
            <p:spPr>
              <a:xfrm>
                <a:off x="3047999" y="2094131"/>
                <a:ext cx="2621839" cy="507831"/>
              </a:xfrm>
              <a:blipFill>
                <a:blip r:embed="rId4"/>
                <a:stretch>
                  <a:fillRect/>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5883A7D0-C0C9-4882-9DF0-9AE05C04FD74}"/>
              </a:ext>
            </a:extLst>
          </p:cNvPr>
          <p:cNvSpPr>
            <a:spLocks noGrp="1"/>
          </p:cNvSpPr>
          <p:nvPr>
            <p:ph sz="quarter" idx="18"/>
          </p:nvPr>
        </p:nvSpPr>
        <p:spPr>
          <a:xfrm>
            <a:off x="5840165" y="2026407"/>
            <a:ext cx="1786955" cy="419100"/>
          </a:xfrm>
        </p:spPr>
        <p:txBody>
          <a:bodyPr/>
          <a:lstStyle/>
          <a:p>
            <a:pPr algn="ctr"/>
            <a:r>
              <a:rPr lang="en-US" sz="2800" b="1" dirty="0"/>
              <a:t>Resonance</a:t>
            </a:r>
          </a:p>
          <a:p>
            <a:endParaRPr lang="en-US" sz="2800" dirty="0"/>
          </a:p>
          <a:p>
            <a:endParaRPr lang="en-US" sz="2800" dirty="0"/>
          </a:p>
          <a:p>
            <a:endParaRPr lang="en-US" sz="2800" dirty="0"/>
          </a:p>
        </p:txBody>
      </p:sp>
      <p:sp>
        <p:nvSpPr>
          <p:cNvPr id="2" name="Rectangle 1">
            <a:extLst>
              <a:ext uri="{FF2B5EF4-FFF2-40B4-BE49-F238E27FC236}">
                <a16:creationId xmlns:a16="http://schemas.microsoft.com/office/drawing/2014/main" id="{C5A023E4-879D-42A6-85E6-93BE3FD1190F}"/>
              </a:ext>
            </a:extLst>
          </p:cNvPr>
          <p:cNvSpPr/>
          <p:nvPr/>
        </p:nvSpPr>
        <p:spPr>
          <a:xfrm>
            <a:off x="3047999" y="1088424"/>
            <a:ext cx="5669232" cy="507831"/>
          </a:xfrm>
          <a:prstGeom prst="rect">
            <a:avLst/>
          </a:prstGeom>
        </p:spPr>
        <p:txBody>
          <a:bodyPr wrap="square">
            <a:spAutoFit/>
          </a:bodyPr>
          <a:lstStyle/>
          <a:p>
            <a:r>
              <a:rPr lang="en-US" sz="2700" dirty="0"/>
              <a:t>Significantly affects </a:t>
            </a:r>
            <a:r>
              <a:rPr lang="en-US" sz="2700" b="1" dirty="0"/>
              <a:t>peak intensity</a:t>
            </a:r>
          </a:p>
        </p:txBody>
      </p:sp>
      <p:sp>
        <p:nvSpPr>
          <p:cNvPr id="11" name="Rectangle 10">
            <a:extLst>
              <a:ext uri="{FF2B5EF4-FFF2-40B4-BE49-F238E27FC236}">
                <a16:creationId xmlns:a16="http://schemas.microsoft.com/office/drawing/2014/main" id="{9809984A-A8B4-43E7-88B0-1CAB0C1DBC95}"/>
              </a:ext>
            </a:extLst>
          </p:cNvPr>
          <p:cNvSpPr/>
          <p:nvPr/>
        </p:nvSpPr>
        <p:spPr>
          <a:xfrm>
            <a:off x="8930007" y="1263134"/>
            <a:ext cx="2409064" cy="830997"/>
          </a:xfrm>
          <a:prstGeom prst="rect">
            <a:avLst/>
          </a:prstGeom>
        </p:spPr>
        <p:txBody>
          <a:bodyPr wrap="square">
            <a:spAutoFit/>
          </a:bodyPr>
          <a:lstStyle/>
          <a:p>
            <a:r>
              <a:rPr lang="en-US" sz="2400" dirty="0"/>
              <a:t>Affects spectral resolution</a:t>
            </a:r>
            <a:endParaRPr lang="en-US" sz="2400" b="1" dirty="0"/>
          </a:p>
        </p:txBody>
      </p:sp>
      <p:pic>
        <p:nvPicPr>
          <p:cNvPr id="12" name="Content Placeholder 6">
            <a:extLst>
              <a:ext uri="{FF2B5EF4-FFF2-40B4-BE49-F238E27FC236}">
                <a16:creationId xmlns:a16="http://schemas.microsoft.com/office/drawing/2014/main" id="{73B34001-6F34-41D2-BD35-F73DDF4BFC2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554721" y="2798904"/>
            <a:ext cx="2386908" cy="2950816"/>
          </a:xfrm>
          <a:prstGeom prst="rect">
            <a:avLst/>
          </a:prstGeom>
        </p:spPr>
      </p:pic>
      <p:pic>
        <p:nvPicPr>
          <p:cNvPr id="25" name="Picture 24">
            <a:extLst>
              <a:ext uri="{FF2B5EF4-FFF2-40B4-BE49-F238E27FC236}">
                <a16:creationId xmlns:a16="http://schemas.microsoft.com/office/drawing/2014/main" id="{19C6CFA0-3135-49E7-AB1B-7119B4AEF16E}"/>
              </a:ext>
            </a:extLst>
          </p:cNvPr>
          <p:cNvPicPr>
            <a:picLocks noChangeAspect="1"/>
          </p:cNvPicPr>
          <p:nvPr/>
        </p:nvPicPr>
        <p:blipFill rotWithShape="1">
          <a:blip r:embed="rId6">
            <a:clrChange>
              <a:clrFrom>
                <a:srgbClr val="FFFFFF"/>
              </a:clrFrom>
              <a:clrTo>
                <a:srgbClr val="FFFFFF">
                  <a:alpha val="0"/>
                </a:srgbClr>
              </a:clrTo>
            </a:clrChange>
          </a:blip>
          <a:srcRect l="48037"/>
          <a:stretch/>
        </p:blipFill>
        <p:spPr>
          <a:xfrm>
            <a:off x="8367060" y="3427210"/>
            <a:ext cx="2901015" cy="2167656"/>
          </a:xfrm>
          <a:prstGeom prst="rect">
            <a:avLst/>
          </a:prstGeom>
        </p:spPr>
      </p:pic>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4C6B53E9-705A-4F93-BB98-C6FC72D6FC89}"/>
                  </a:ext>
                </a:extLst>
              </p:cNvPr>
              <p:cNvSpPr/>
              <p:nvPr/>
            </p:nvSpPr>
            <p:spPr>
              <a:xfrm>
                <a:off x="8930007" y="2114550"/>
                <a:ext cx="2310248" cy="959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2800" b="1" i="1">
                              <a:latin typeface="Cambria Math" panose="02040503050406030204" pitchFamily="18" charset="0"/>
                            </a:rPr>
                          </m:ctrlPr>
                        </m:accPr>
                        <m:e>
                          <m:r>
                            <a:rPr lang="en-US" sz="2800" b="1" i="1">
                              <a:latin typeface="Cambria Math" panose="02040503050406030204" pitchFamily="18" charset="0"/>
                            </a:rPr>
                            <m:t>𝝂</m:t>
                          </m:r>
                        </m:e>
                      </m:acc>
                      <m:r>
                        <a:rPr lang="en-US" sz="2800" b="1" i="0">
                          <a:latin typeface="Cambria Math" panose="02040503050406030204" pitchFamily="18" charset="0"/>
                        </a:rPr>
                        <m:t>=</m:t>
                      </m:r>
                      <m:f>
                        <m:fPr>
                          <m:ctrlPr>
                            <a:rPr lang="en-US" sz="2800" b="1" i="1">
                              <a:latin typeface="Cambria Math" panose="02040503050406030204" pitchFamily="18" charset="0"/>
                            </a:rPr>
                          </m:ctrlPr>
                        </m:fPr>
                        <m:num>
                          <m:r>
                            <a:rPr lang="en-US" sz="2800" b="1" i="0">
                              <a:latin typeface="Cambria Math" panose="02040503050406030204" pitchFamily="18" charset="0"/>
                            </a:rPr>
                            <m:t>𝛎</m:t>
                          </m:r>
                        </m:num>
                        <m:den>
                          <m:f>
                            <m:fPr>
                              <m:type m:val="lin"/>
                              <m:ctrlPr>
                                <a:rPr lang="en-US" sz="2800" b="1" i="1">
                                  <a:latin typeface="Cambria Math" panose="02040503050406030204" pitchFamily="18" charset="0"/>
                                </a:rPr>
                              </m:ctrlPr>
                            </m:fPr>
                            <m:num>
                              <m:r>
                                <a:rPr lang="en-US" sz="2800" b="1" i="1">
                                  <a:latin typeface="Cambria Math" panose="02040503050406030204" pitchFamily="18" charset="0"/>
                                </a:rPr>
                                <m:t>𝒄</m:t>
                              </m:r>
                            </m:num>
                            <m:den>
                              <m:r>
                                <a:rPr lang="en-US" sz="2800" b="1" i="1">
                                  <a:latin typeface="Cambria Math" panose="02040503050406030204" pitchFamily="18" charset="0"/>
                                </a:rPr>
                                <m:t>𝒏</m:t>
                              </m:r>
                            </m:den>
                          </m:f>
                        </m:den>
                      </m:f>
                      <m:r>
                        <a:rPr lang="en-US" sz="2800" b="1" i="0">
                          <a:latin typeface="Cambria Math" panose="02040503050406030204" pitchFamily="18" charset="0"/>
                        </a:rPr>
                        <m:t>=</m:t>
                      </m:r>
                      <m:f>
                        <m:fPr>
                          <m:ctrlPr>
                            <a:rPr lang="en-US" sz="2800" b="1" i="1">
                              <a:latin typeface="Cambria Math" panose="02040503050406030204" pitchFamily="18" charset="0"/>
                            </a:rPr>
                          </m:ctrlPr>
                        </m:fPr>
                        <m:num>
                          <m:r>
                            <a:rPr lang="en-US" sz="2800" b="1" i="0">
                              <a:latin typeface="Cambria Math" panose="02040503050406030204" pitchFamily="18" charset="0"/>
                            </a:rPr>
                            <m:t>𝟏</m:t>
                          </m:r>
                        </m:num>
                        <m:den>
                          <m:r>
                            <a:rPr lang="en-US" sz="2800" b="1" i="1">
                              <a:latin typeface="Cambria Math" panose="02040503050406030204" pitchFamily="18" charset="0"/>
                            </a:rPr>
                            <m:t>𝝀</m:t>
                          </m:r>
                        </m:den>
                      </m:f>
                      <m:r>
                        <a:rPr lang="en-US" sz="2800" b="1" i="0">
                          <a:latin typeface="Cambria Math" panose="02040503050406030204" pitchFamily="18" charset="0"/>
                        </a:rPr>
                        <m:t> </m:t>
                      </m:r>
                    </m:oMath>
                  </m:oMathPara>
                </a14:m>
                <a:endParaRPr lang="en-US" sz="3600" b="1" dirty="0"/>
              </a:p>
            </p:txBody>
          </p:sp>
        </mc:Choice>
        <mc:Fallback xmlns="">
          <p:sp>
            <p:nvSpPr>
              <p:cNvPr id="26" name="Rectangle 25">
                <a:extLst>
                  <a:ext uri="{FF2B5EF4-FFF2-40B4-BE49-F238E27FC236}">
                    <a16:creationId xmlns:a16="http://schemas.microsoft.com/office/drawing/2014/main" id="{4C6B53E9-705A-4F93-BB98-C6FC72D6FC89}"/>
                  </a:ext>
                </a:extLst>
              </p:cNvPr>
              <p:cNvSpPr>
                <a:spLocks noRot="1" noChangeAspect="1" noMove="1" noResize="1" noEditPoints="1" noAdjustHandles="1" noChangeArrowheads="1" noChangeShapeType="1" noTextEdit="1"/>
              </p:cNvSpPr>
              <p:nvPr/>
            </p:nvSpPr>
            <p:spPr>
              <a:xfrm>
                <a:off x="8930007" y="2114550"/>
                <a:ext cx="2310248" cy="959558"/>
              </a:xfrm>
              <a:prstGeom prst="rect">
                <a:avLst/>
              </a:prstGeom>
              <a:blipFill>
                <a:blip r:embed="rId7"/>
                <a:stretch>
                  <a:fillRect/>
                </a:stretch>
              </a:blipFill>
            </p:spPr>
            <p:txBody>
              <a:bodyPr/>
              <a:lstStyle/>
              <a:p>
                <a:r>
                  <a:rPr lang="en-US">
                    <a:noFill/>
                  </a:rPr>
                  <a:t> </a:t>
                </a:r>
              </a:p>
            </p:txBody>
          </p:sp>
        </mc:Fallback>
      </mc:AlternateContent>
      <p:graphicFrame>
        <p:nvGraphicFramePr>
          <p:cNvPr id="27" name="Object 3">
            <a:extLst>
              <a:ext uri="{FF2B5EF4-FFF2-40B4-BE49-F238E27FC236}">
                <a16:creationId xmlns:a16="http://schemas.microsoft.com/office/drawing/2014/main" id="{9FB7FBAC-B7FB-4417-B2F9-3E862CBBD023}"/>
              </a:ext>
            </a:extLst>
          </p:cNvPr>
          <p:cNvGraphicFramePr>
            <a:graphicFrameLocks noChangeAspect="1"/>
          </p:cNvGraphicFramePr>
          <p:nvPr/>
        </p:nvGraphicFramePr>
        <p:xfrm>
          <a:off x="3255022" y="2798904"/>
          <a:ext cx="2220471" cy="2547979"/>
        </p:xfrm>
        <a:graphic>
          <a:graphicData uri="http://schemas.openxmlformats.org/presentationml/2006/ole">
            <mc:AlternateContent xmlns:mc="http://schemas.openxmlformats.org/markup-compatibility/2006">
              <mc:Choice xmlns:v="urn:schemas-microsoft-com:vml" Requires="v">
                <p:oleObj spid="_x0000_s37987" name="Diagramm" r:id="rId8" imgW="8420100" imgH="4400550" progId="Excel.Chart.8">
                  <p:embed/>
                </p:oleObj>
              </mc:Choice>
              <mc:Fallback>
                <p:oleObj name="Diagramm" r:id="rId8" imgW="8420100" imgH="4400550" progId="Excel.Chart.8">
                  <p:embed/>
                  <p:pic>
                    <p:nvPicPr>
                      <p:cNvPr id="27" name="Object 3">
                        <a:extLst>
                          <a:ext uri="{FF2B5EF4-FFF2-40B4-BE49-F238E27FC236}">
                            <a16:creationId xmlns:a16="http://schemas.microsoft.com/office/drawing/2014/main" id="{9FB7FBAC-B7FB-4417-B2F9-3E862CBBD0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55022" y="2798904"/>
                        <a:ext cx="2220471" cy="2547979"/>
                      </a:xfrm>
                      <a:prstGeom prst="rect">
                        <a:avLst/>
                      </a:prstGeom>
                      <a:noFill/>
                      <a:ln>
                        <a:noFill/>
                      </a:ln>
                      <a:effectLst/>
                    </p:spPr>
                  </p:pic>
                </p:oleObj>
              </mc:Fallback>
            </mc:AlternateContent>
          </a:graphicData>
        </a:graphic>
      </p:graphicFrame>
      <p:cxnSp>
        <p:nvCxnSpPr>
          <p:cNvPr id="5" name="Straight Connector 4">
            <a:extLst>
              <a:ext uri="{FF2B5EF4-FFF2-40B4-BE49-F238E27FC236}">
                <a16:creationId xmlns:a16="http://schemas.microsoft.com/office/drawing/2014/main" id="{12828AB7-3B30-48AD-8F51-FD38F7AAF7EF}"/>
              </a:ext>
            </a:extLst>
          </p:cNvPr>
          <p:cNvCxnSpPr/>
          <p:nvPr/>
        </p:nvCxnSpPr>
        <p:spPr>
          <a:xfrm>
            <a:off x="2877671" y="950259"/>
            <a:ext cx="0" cy="522642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F4D3DAC-0983-4B52-853C-CE06F753E02A}"/>
              </a:ext>
            </a:extLst>
          </p:cNvPr>
          <p:cNvCxnSpPr/>
          <p:nvPr/>
        </p:nvCxnSpPr>
        <p:spPr>
          <a:xfrm>
            <a:off x="8265459" y="896471"/>
            <a:ext cx="0" cy="5226423"/>
          </a:xfrm>
          <a:prstGeom prst="line">
            <a:avLst/>
          </a:prstGeom>
          <a:ln w="571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Content Placeholder 6">
                <a:extLst>
                  <a:ext uri="{FF2B5EF4-FFF2-40B4-BE49-F238E27FC236}">
                    <a16:creationId xmlns:a16="http://schemas.microsoft.com/office/drawing/2014/main" id="{6A3BC09A-D9CE-4D30-AD9A-0455EB15B75E}"/>
                  </a:ext>
                </a:extLst>
              </p:cNvPr>
              <p:cNvSpPr txBox="1">
                <a:spLocks/>
              </p:cNvSpPr>
              <p:nvPr/>
            </p:nvSpPr>
            <p:spPr>
              <a:xfrm>
                <a:off x="43054" y="2081844"/>
                <a:ext cx="2621839" cy="1383863"/>
              </a:xfrm>
              <a:prstGeom prst="rect">
                <a:avLst/>
              </a:prstGeom>
            </p:spPr>
            <p:txBody>
              <a:bodyPr vert="horz" lIns="0" tIns="0" rIns="0" bIns="0" rtlCol="0">
                <a:noAutofit/>
              </a:bodyPr>
              <a:lstStyle>
                <a:lvl1pPr marL="0" indent="0" algn="l" defTabSz="1219259" rtl="0" eaLnBrk="1" latinLnBrk="0" hangingPunct="1">
                  <a:spcBef>
                    <a:spcPct val="20000"/>
                  </a:spcBef>
                  <a:buFont typeface="Arial" pitchFamily="34" charset="0"/>
                  <a:buNone/>
                  <a:defRPr sz="2700" kern="1200">
                    <a:solidFill>
                      <a:schemeClr val="tx1"/>
                    </a:solidFill>
                    <a:latin typeface="+mn-lt"/>
                    <a:ea typeface="+mn-ea"/>
                    <a:cs typeface="+mn-cs"/>
                  </a:defRPr>
                </a:lvl1pPr>
                <a:lvl2pPr marL="271426" indent="-271426" algn="l" defTabSz="1219259" rtl="0" eaLnBrk="1" latinLnBrk="0" hangingPunct="1">
                  <a:spcBef>
                    <a:spcPct val="20000"/>
                  </a:spcBef>
                  <a:buClrTx/>
                  <a:buFont typeface="Wingdings" pitchFamily="2" charset="2"/>
                  <a:buChar char=""/>
                  <a:defRPr sz="2700" kern="1200">
                    <a:solidFill>
                      <a:schemeClr val="tx1"/>
                    </a:solidFill>
                    <a:latin typeface="+mn-lt"/>
                    <a:ea typeface="+mn-ea"/>
                    <a:cs typeface="+mn-cs"/>
                  </a:defRPr>
                </a:lvl2pPr>
                <a:lvl3pPr marL="670233" indent="-398807" algn="l" defTabSz="1219259" rtl="0" eaLnBrk="1" latinLnBrk="0" hangingPunct="1">
                  <a:spcBef>
                    <a:spcPct val="20000"/>
                  </a:spcBef>
                  <a:buClrTx/>
                  <a:buSzPct val="100000"/>
                  <a:buFont typeface="Wingdings 3" pitchFamily="18" charset="2"/>
                  <a:buChar char=""/>
                  <a:defRPr sz="2700" kern="1200">
                    <a:solidFill>
                      <a:schemeClr val="tx1"/>
                    </a:solidFill>
                    <a:latin typeface="+mn-lt"/>
                    <a:ea typeface="+mn-ea"/>
                    <a:cs typeface="+mn-cs"/>
                  </a:defRPr>
                </a:lvl3pPr>
                <a:lvl4pPr marL="873802" indent="-203570" algn="l" defTabSz="1219259" rtl="0" eaLnBrk="1" latinLnBrk="0" hangingPunct="1">
                  <a:spcBef>
                    <a:spcPct val="20000"/>
                  </a:spcBef>
                  <a:buClrTx/>
                  <a:buFont typeface="Calibri" pitchFamily="34" charset="0"/>
                  <a:buChar char="-"/>
                  <a:defRPr sz="2700" kern="1200">
                    <a:solidFill>
                      <a:schemeClr val="tx1"/>
                    </a:solidFill>
                    <a:latin typeface="+mn-lt"/>
                    <a:ea typeface="+mn-ea"/>
                    <a:cs typeface="+mn-cs"/>
                  </a:defRPr>
                </a:lvl4pPr>
                <a:lvl5pPr marL="1213085" indent="-271426" algn="l" defTabSz="1219259" rtl="0" eaLnBrk="1" latinLnBrk="0" hangingPunct="1">
                  <a:spcBef>
                    <a:spcPct val="20000"/>
                  </a:spcBef>
                  <a:buClrTx/>
                  <a:buFont typeface="Calibri" pitchFamily="34" charset="0"/>
                  <a:buChar char="-"/>
                  <a:defRPr lang="de-DE" sz="2700" kern="1200">
                    <a:solidFill>
                      <a:schemeClr val="tx1"/>
                    </a:solidFill>
                    <a:latin typeface="+mn-lt"/>
                    <a:ea typeface="+mn-ea"/>
                    <a:cs typeface="+mn-cs"/>
                  </a:defRPr>
                </a:lvl5pPr>
                <a:lvl6pPr marL="1213085" indent="0" algn="l" defTabSz="1219259" rtl="0" eaLnBrk="1" latinLnBrk="0" hangingPunct="1">
                  <a:spcBef>
                    <a:spcPts val="648"/>
                  </a:spcBef>
                  <a:buFont typeface="Calibri" pitchFamily="34" charset="0"/>
                  <a:buNone/>
                  <a:defRPr sz="2700" b="0" kern="1200" baseline="0">
                    <a:solidFill>
                      <a:schemeClr val="tx1"/>
                    </a:solidFill>
                    <a:latin typeface="+mn-lt"/>
                    <a:ea typeface="+mn-ea"/>
                    <a:cs typeface="+mn-cs"/>
                  </a:defRPr>
                </a:lvl6pPr>
                <a:lvl7pPr marL="1747604" indent="-270236" algn="l" defTabSz="1219259" rtl="0" eaLnBrk="1" latinLnBrk="0" hangingPunct="1">
                  <a:spcBef>
                    <a:spcPct val="20000"/>
                  </a:spcBef>
                  <a:buFont typeface="Calibri" pitchFamily="34" charset="0"/>
                  <a:buChar char="-"/>
                  <a:defRPr sz="2700" kern="1200" baseline="0">
                    <a:solidFill>
                      <a:schemeClr val="tx1"/>
                    </a:solidFill>
                    <a:latin typeface="+mn-lt"/>
                    <a:ea typeface="+mn-ea"/>
                    <a:cs typeface="+mn-cs"/>
                  </a:defRPr>
                </a:lvl7pPr>
                <a:lvl8pPr marL="2019031" indent="-271426" algn="l" defTabSz="1219259" rtl="0" eaLnBrk="1" latinLnBrk="0" hangingPunct="1">
                  <a:spcBef>
                    <a:spcPct val="20000"/>
                  </a:spcBef>
                  <a:buFont typeface="Calibri" pitchFamily="34" charset="0"/>
                  <a:buChar char="-"/>
                  <a:defRPr sz="2700" kern="1200">
                    <a:solidFill>
                      <a:schemeClr val="tx1"/>
                    </a:solidFill>
                    <a:latin typeface="+mn-lt"/>
                    <a:ea typeface="+mn-ea"/>
                    <a:cs typeface="+mn-cs"/>
                  </a:defRPr>
                </a:lvl8pPr>
                <a:lvl9pPr marL="2283314" indent="-264284" algn="l" defTabSz="1219259" rtl="0" eaLnBrk="1" latinLnBrk="0" hangingPunct="1">
                  <a:spcBef>
                    <a:spcPct val="20000"/>
                  </a:spcBef>
                  <a:buFont typeface="Calibri" pitchFamily="34" charset="0"/>
                  <a:buChar char="-"/>
                  <a:defRPr sz="27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𝝂</m:t>
                      </m:r>
                      <m:r>
                        <a:rPr lang="en-US" sz="2800" b="1" i="1" smtClean="0">
                          <a:latin typeface="Cambria Math" panose="02040503050406030204" pitchFamily="18" charset="0"/>
                        </a:rPr>
                        <m:t>=</m:t>
                      </m:r>
                      <m:f>
                        <m:fPr>
                          <m:ctrlPr>
                            <a:rPr lang="en-US" sz="2800" b="1" i="1" smtClean="0">
                              <a:latin typeface="Cambria Math" panose="02040503050406030204" pitchFamily="18" charset="0"/>
                            </a:rPr>
                          </m:ctrlPr>
                        </m:fPr>
                        <m:num>
                          <m:r>
                            <a:rPr lang="en-US" sz="2800" b="1" i="1" smtClean="0">
                              <a:latin typeface="Cambria Math" panose="02040503050406030204" pitchFamily="18" charset="0"/>
                            </a:rPr>
                            <m:t>𝟏</m:t>
                          </m:r>
                        </m:num>
                        <m:den>
                          <m:r>
                            <a:rPr lang="en-US" sz="2800" b="1" i="1" smtClean="0">
                              <a:latin typeface="Cambria Math" panose="02040503050406030204" pitchFamily="18" charset="0"/>
                            </a:rPr>
                            <m:t>𝟐</m:t>
                          </m:r>
                          <m:r>
                            <a:rPr lang="en-US" sz="2800" b="1" i="1" smtClean="0">
                              <a:latin typeface="Cambria Math" panose="02040503050406030204" pitchFamily="18" charset="0"/>
                            </a:rPr>
                            <m:t>𝝅</m:t>
                          </m:r>
                        </m:den>
                      </m:f>
                      <m:r>
                        <a:rPr lang="en-US" sz="2800" b="1" i="1" smtClean="0">
                          <a:latin typeface="Cambria Math" panose="02040503050406030204" pitchFamily="18" charset="0"/>
                        </a:rPr>
                        <m:t>∗</m:t>
                      </m:r>
                      <m:rad>
                        <m:radPr>
                          <m:degHide m:val="on"/>
                          <m:ctrlPr>
                            <a:rPr lang="en-US" sz="2800" b="1" i="1" smtClean="0">
                              <a:latin typeface="Cambria Math" panose="02040503050406030204" pitchFamily="18" charset="0"/>
                            </a:rPr>
                          </m:ctrlPr>
                        </m:radPr>
                        <m:deg/>
                        <m:e>
                          <m:f>
                            <m:fPr>
                              <m:ctrlPr>
                                <a:rPr lang="en-US" sz="2800" b="1" i="1" smtClean="0">
                                  <a:latin typeface="Cambria Math" panose="02040503050406030204" pitchFamily="18" charset="0"/>
                                </a:rPr>
                              </m:ctrlPr>
                            </m:fPr>
                            <m:num>
                              <m:r>
                                <a:rPr lang="en-US" sz="2800" b="1" i="1" smtClean="0">
                                  <a:latin typeface="Cambria Math" panose="02040503050406030204" pitchFamily="18" charset="0"/>
                                </a:rPr>
                                <m:t>𝒌</m:t>
                              </m:r>
                            </m:num>
                            <m:den>
                              <m:r>
                                <a:rPr lang="en-US" sz="2800" b="1" i="1" smtClean="0">
                                  <a:latin typeface="Cambria Math" panose="02040503050406030204" pitchFamily="18" charset="0"/>
                                </a:rPr>
                                <m:t>𝝁</m:t>
                              </m:r>
                            </m:den>
                          </m:f>
                        </m:e>
                      </m:rad>
                    </m:oMath>
                  </m:oMathPara>
                </a14:m>
                <a:endParaRPr lang="en-US" sz="2800" dirty="0"/>
              </a:p>
            </p:txBody>
          </p:sp>
        </mc:Choice>
        <mc:Fallback xmlns="">
          <p:sp>
            <p:nvSpPr>
              <p:cNvPr id="29" name="Content Placeholder 6">
                <a:extLst>
                  <a:ext uri="{FF2B5EF4-FFF2-40B4-BE49-F238E27FC236}">
                    <a16:creationId xmlns:a16="http://schemas.microsoft.com/office/drawing/2014/main" id="{6A3BC09A-D9CE-4D30-AD9A-0455EB15B75E}"/>
                  </a:ext>
                </a:extLst>
              </p:cNvPr>
              <p:cNvSpPr txBox="1">
                <a:spLocks noRot="1" noChangeAspect="1" noMove="1" noResize="1" noEditPoints="1" noAdjustHandles="1" noChangeArrowheads="1" noChangeShapeType="1" noTextEdit="1"/>
              </p:cNvSpPr>
              <p:nvPr/>
            </p:nvSpPr>
            <p:spPr>
              <a:xfrm>
                <a:off x="43054" y="2081844"/>
                <a:ext cx="2621839" cy="1383863"/>
              </a:xfrm>
              <a:prstGeom prst="rect">
                <a:avLst/>
              </a:prstGeom>
              <a:blipFill>
                <a:blip r:embed="rId10"/>
                <a:stretch>
                  <a:fillRect/>
                </a:stretch>
              </a:blipFill>
            </p:spPr>
            <p:txBody>
              <a:bodyPr/>
              <a:lstStyle/>
              <a:p>
                <a:r>
                  <a:rPr lang="en-US">
                    <a:noFill/>
                  </a:rPr>
                  <a:t> </a:t>
                </a:r>
              </a:p>
            </p:txBody>
          </p:sp>
        </mc:Fallback>
      </mc:AlternateContent>
      <p:pic>
        <p:nvPicPr>
          <p:cNvPr id="15" name="Graphic 14" descr="Checkmark">
            <a:extLst>
              <a:ext uri="{FF2B5EF4-FFF2-40B4-BE49-F238E27FC236}">
                <a16:creationId xmlns:a16="http://schemas.microsoft.com/office/drawing/2014/main" id="{06FABDFB-29BC-495B-9EB3-CC9068E94D8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7636" y="5346883"/>
            <a:ext cx="1390104" cy="1390104"/>
          </a:xfrm>
          <a:prstGeom prst="rect">
            <a:avLst/>
          </a:prstGeom>
        </p:spPr>
      </p:pic>
      <p:pic>
        <p:nvPicPr>
          <p:cNvPr id="16" name="Graphic 15" descr="Checkmark">
            <a:extLst>
              <a:ext uri="{FF2B5EF4-FFF2-40B4-BE49-F238E27FC236}">
                <a16:creationId xmlns:a16="http://schemas.microsoft.com/office/drawing/2014/main" id="{4EA59CC5-94D5-4114-A757-E9B75B4AB4F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61859" y="5346883"/>
            <a:ext cx="1390104" cy="1390104"/>
          </a:xfrm>
          <a:prstGeom prst="rect">
            <a:avLst/>
          </a:prstGeom>
        </p:spPr>
      </p:pic>
      <p:sp>
        <p:nvSpPr>
          <p:cNvPr id="9" name="TextBox 8">
            <a:extLst>
              <a:ext uri="{FF2B5EF4-FFF2-40B4-BE49-F238E27FC236}">
                <a16:creationId xmlns:a16="http://schemas.microsoft.com/office/drawing/2014/main" id="{950AEB33-4379-41A5-A779-E99C558A927B}"/>
              </a:ext>
            </a:extLst>
          </p:cNvPr>
          <p:cNvSpPr txBox="1"/>
          <p:nvPr/>
        </p:nvSpPr>
        <p:spPr>
          <a:xfrm>
            <a:off x="6443375" y="5997099"/>
            <a:ext cx="609600" cy="677108"/>
          </a:xfrm>
          <a:prstGeom prst="rect">
            <a:avLst/>
          </a:prstGeom>
          <a:noFill/>
        </p:spPr>
        <p:txBody>
          <a:bodyPr wrap="square" lIns="0" tIns="0" rIns="0" bIns="0" rtlCol="0">
            <a:spAutoFit/>
          </a:bodyPr>
          <a:lstStyle/>
          <a:p>
            <a:r>
              <a:rPr lang="en-US" sz="4400" dirty="0">
                <a:solidFill>
                  <a:prstClr val="black"/>
                </a:solidFill>
              </a:rPr>
              <a:t>👆🏼</a:t>
            </a:r>
          </a:p>
        </p:txBody>
      </p:sp>
      <p:sp>
        <p:nvSpPr>
          <p:cNvPr id="19" name="Title 2">
            <a:extLst>
              <a:ext uri="{FF2B5EF4-FFF2-40B4-BE49-F238E27FC236}">
                <a16:creationId xmlns:a16="http://schemas.microsoft.com/office/drawing/2014/main" id="{CC5827EF-3736-4A4E-877E-66C29F79A5EC}"/>
              </a:ext>
            </a:extLst>
          </p:cNvPr>
          <p:cNvSpPr txBox="1">
            <a:spLocks/>
          </p:cNvSpPr>
          <p:nvPr/>
        </p:nvSpPr>
        <p:spPr>
          <a:xfrm>
            <a:off x="426160" y="85039"/>
            <a:ext cx="11123028" cy="415426"/>
          </a:xfrm>
          <a:prstGeom prst="rect">
            <a:avLst/>
          </a:prstGeom>
        </p:spPr>
        <p:txBody>
          <a:bodyPr vert="horz" wrap="square" lIns="0" tIns="0" rIns="0" bIns="0" rtlCol="0" anchor="t" anchorCtr="0">
            <a:spAutoFit/>
          </a:bodyPr>
          <a:lstStyle>
            <a:lvl1pPr algn="l" defTabSz="1219259" rtl="0" eaLnBrk="1" latinLnBrk="0" hangingPunct="1">
              <a:spcBef>
                <a:spcPct val="0"/>
              </a:spcBef>
              <a:buNone/>
              <a:defRPr sz="2700" b="1" kern="1200">
                <a:solidFill>
                  <a:schemeClr val="tx1"/>
                </a:solidFill>
                <a:latin typeface="+mj-lt"/>
                <a:ea typeface="+mj-ea"/>
                <a:cs typeface="+mj-cs"/>
              </a:defRPr>
            </a:lvl1pPr>
          </a:lstStyle>
          <a:p>
            <a:r>
              <a:rPr lang="en-US" dirty="0"/>
              <a:t>From my last talk, we spoke about resonance enhanced signals</a:t>
            </a:r>
          </a:p>
        </p:txBody>
      </p:sp>
    </p:spTree>
    <p:extLst>
      <p:ext uri="{BB962C8B-B14F-4D97-AF65-F5344CB8AC3E}">
        <p14:creationId xmlns:p14="http://schemas.microsoft.com/office/powerpoint/2010/main" val="332516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448235" y="2420152"/>
                <a:ext cx="9791169" cy="4201331"/>
              </a:xfrm>
            </p:spPr>
            <p:txBody>
              <a:bodyPr>
                <a:normAutofit/>
              </a:bodyPr>
              <a:lstStyle/>
              <a:p>
                <a14:m>
                  <m:oMath xmlns:m="http://schemas.openxmlformats.org/officeDocument/2006/math">
                    <m:sSub>
                      <m:sSubPr>
                        <m:ctrlPr>
                          <a:rPr lang="de-DE" sz="2000" i="1">
                            <a:latin typeface="Cambria Math" panose="02040503050406030204" pitchFamily="18" charset="0"/>
                          </a:rPr>
                        </m:ctrlPr>
                      </m:sSubPr>
                      <m:e>
                        <m:r>
                          <a:rPr lang="de-DE" sz="2000" i="1">
                            <a:latin typeface="Cambria Math" panose="02040503050406030204" pitchFamily="18" charset="0"/>
                          </a:rPr>
                          <m:t>𝑎</m:t>
                        </m:r>
                      </m:e>
                      <m:sub>
                        <m:r>
                          <a:rPr lang="de-DE" sz="2000" i="1">
                            <a:latin typeface="Cambria Math" panose="02040503050406030204" pitchFamily="18" charset="0"/>
                            <a:ea typeface="Cambria Math" panose="02040503050406030204" pitchFamily="18" charset="0"/>
                          </a:rPr>
                          <m:t>𝜎𝜌</m:t>
                        </m:r>
                      </m:sub>
                    </m:sSub>
                  </m:oMath>
                </a14:m>
                <a:r>
                  <a:rPr lang="en-US" sz="2000" dirty="0"/>
                  <a:t>    component of polarizability tensor</a:t>
                </a:r>
              </a:p>
              <a:p>
                <a14:m>
                  <m:oMath xmlns:m="http://schemas.openxmlformats.org/officeDocument/2006/math">
                    <m:r>
                      <a:rPr lang="de-DE" sz="2000" i="1" smtClean="0">
                        <a:latin typeface="Cambria Math" panose="02040503050406030204" pitchFamily="18" charset="0"/>
                        <a:ea typeface="Cambria Math" panose="02040503050406030204" pitchFamily="18" charset="0"/>
                      </a:rPr>
                      <m:t>𝜎</m:t>
                    </m:r>
                  </m:oMath>
                </a14:m>
                <a:r>
                  <a:rPr lang="en-US" sz="2000" dirty="0"/>
                  <a:t>        polarization incident light</a:t>
                </a:r>
              </a:p>
              <a:p>
                <a14:m>
                  <m:oMath xmlns:m="http://schemas.openxmlformats.org/officeDocument/2006/math">
                    <m:r>
                      <a:rPr lang="de-DE" sz="2000" i="1">
                        <a:latin typeface="Cambria Math" panose="02040503050406030204" pitchFamily="18" charset="0"/>
                        <a:ea typeface="Cambria Math" panose="02040503050406030204" pitchFamily="18" charset="0"/>
                      </a:rPr>
                      <m:t>𝜌</m:t>
                    </m:r>
                  </m:oMath>
                </a14:m>
                <a:r>
                  <a:rPr lang="en-US" sz="2000" dirty="0"/>
                  <a:t>        polarization scattered light</a:t>
                </a:r>
              </a:p>
              <a:p>
                <a14:m>
                  <m:oMath xmlns:m="http://schemas.openxmlformats.org/officeDocument/2006/math">
                    <m:r>
                      <a:rPr lang="de-DE" sz="2000" b="0" i="1" smtClean="0">
                        <a:latin typeface="Cambria Math" panose="02040503050406030204" pitchFamily="18" charset="0"/>
                      </a:rPr>
                      <m:t>|</m:t>
                    </m:r>
                    <m:d>
                      <m:dPr>
                        <m:begChr m:val=""/>
                        <m:endChr m:val="⟩"/>
                        <m:ctrlPr>
                          <a:rPr lang="de-DE" sz="2000" b="0" i="1" smtClean="0">
                            <a:latin typeface="Cambria Math" panose="02040503050406030204" pitchFamily="18" charset="0"/>
                          </a:rPr>
                        </m:ctrlPr>
                      </m:dPr>
                      <m:e>
                        <m:sSub>
                          <m:sSubPr>
                            <m:ctrlPr>
                              <a:rPr lang="de-DE" sz="2000" b="0" i="1" smtClean="0">
                                <a:latin typeface="Cambria Math" panose="02040503050406030204" pitchFamily="18" charset="0"/>
                              </a:rPr>
                            </m:ctrlPr>
                          </m:sSubPr>
                          <m:e>
                            <m:r>
                              <a:rPr lang="de-DE" sz="2000" i="1">
                                <a:latin typeface="Cambria Math" panose="02040503050406030204" pitchFamily="18" charset="0"/>
                              </a:rPr>
                              <m:t>𝜓</m:t>
                            </m:r>
                          </m:e>
                          <m:sub>
                            <m:r>
                              <a:rPr lang="de-DE" sz="2000" b="0" i="1" smtClean="0">
                                <a:latin typeface="Cambria Math" panose="02040503050406030204" pitchFamily="18" charset="0"/>
                              </a:rPr>
                              <m:t>𝑥</m:t>
                            </m:r>
                          </m:sub>
                        </m:sSub>
                      </m:e>
                    </m:d>
                  </m:oMath>
                </a14:m>
                <a:r>
                  <a:rPr lang="en-US" sz="2000" dirty="0"/>
                  <a:t>   state of Raman scattering with f (final),  </a:t>
                </a:r>
              </a:p>
              <a:p>
                <a:r>
                  <a:rPr lang="en-US" sz="2000" dirty="0"/>
                  <a:t>           r (intermediate) and I (initial)</a:t>
                </a:r>
              </a:p>
              <a:p>
                <a:r>
                  <a:rPr lang="en-US" b="1" i="1" dirty="0">
                    <a:solidFill>
                      <a:srgbClr val="00B050"/>
                    </a:solidFill>
                  </a:rPr>
                  <a:t>ω</a:t>
                </a:r>
                <a:r>
                  <a:rPr lang="en-US" b="1" i="1" baseline="-25000" dirty="0">
                    <a:solidFill>
                      <a:srgbClr val="00B050"/>
                    </a:solidFill>
                  </a:rPr>
                  <a:t>0</a:t>
                </a:r>
                <a:r>
                  <a:rPr lang="en-US" b="1" i="1" dirty="0">
                    <a:solidFill>
                      <a:srgbClr val="00B050"/>
                    </a:solidFill>
                  </a:rPr>
                  <a:t>       </a:t>
                </a:r>
                <a:r>
                  <a:rPr lang="en-US" b="1" dirty="0">
                    <a:solidFill>
                      <a:srgbClr val="00B050"/>
                    </a:solidFill>
                  </a:rPr>
                  <a:t>Angular frequency incident radiation</a:t>
                </a:r>
              </a:p>
              <a:p>
                <a:r>
                  <a:rPr lang="en-US" b="1" i="1" dirty="0" err="1">
                    <a:solidFill>
                      <a:srgbClr val="FFC000"/>
                    </a:solidFill>
                  </a:rPr>
                  <a:t>ω</a:t>
                </a:r>
                <a:r>
                  <a:rPr lang="en-US" b="1" i="1" baseline="-25000" dirty="0" err="1">
                    <a:solidFill>
                      <a:srgbClr val="FFC000"/>
                    </a:solidFill>
                  </a:rPr>
                  <a:t>ri</a:t>
                </a:r>
                <a:r>
                  <a:rPr lang="en-US" b="1" i="1" dirty="0">
                    <a:solidFill>
                      <a:srgbClr val="FFC000"/>
                    </a:solidFill>
                  </a:rPr>
                  <a:t>       </a:t>
                </a:r>
                <a:r>
                  <a:rPr lang="en-US" b="1" dirty="0">
                    <a:solidFill>
                      <a:srgbClr val="FFC000"/>
                    </a:solidFill>
                  </a:rPr>
                  <a:t>Angular frequency of the transition </a:t>
                </a:r>
                <a:r>
                  <a:rPr lang="en-US" b="1" dirty="0" err="1">
                    <a:solidFill>
                      <a:srgbClr val="FFC000"/>
                    </a:solidFill>
                  </a:rPr>
                  <a:t>i</a:t>
                </a:r>
                <a:r>
                  <a:rPr lang="en-US" b="1" dirty="0">
                    <a:solidFill>
                      <a:srgbClr val="FFC000"/>
                    </a:solidFill>
                  </a:rPr>
                  <a:t> -&gt;  r</a:t>
                </a:r>
              </a:p>
              <a:p>
                <a:r>
                  <a:rPr lang="en-US" sz="2000" i="1" dirty="0"/>
                  <a:t>r          </a:t>
                </a:r>
                <a:r>
                  <a:rPr lang="en-US" sz="2000" dirty="0"/>
                  <a:t>sum over all </a:t>
                </a:r>
                <a:r>
                  <a:rPr lang="en-US" sz="2000" dirty="0" err="1"/>
                  <a:t>unpertubed</a:t>
                </a:r>
                <a:r>
                  <a:rPr lang="en-US" sz="2000" dirty="0"/>
                  <a:t> intermediate states</a:t>
                </a:r>
              </a:p>
              <a:p>
                <a14:m>
                  <m:oMath xmlns:m="http://schemas.openxmlformats.org/officeDocument/2006/math">
                    <m:sSub>
                      <m:sSubPr>
                        <m:ctrlPr>
                          <a:rPr lang="de-DE" sz="2000" i="1">
                            <a:latin typeface="Cambria Math" panose="02040503050406030204" pitchFamily="18" charset="0"/>
                          </a:rPr>
                        </m:ctrlPr>
                      </m:sSubPr>
                      <m:e>
                        <m:r>
                          <a:rPr lang="el-GR" sz="2000" i="1">
                            <a:latin typeface="Cambria Math" panose="02040503050406030204" pitchFamily="18" charset="0"/>
                          </a:rPr>
                          <m:t>𝛤</m:t>
                        </m:r>
                      </m:e>
                      <m:sub>
                        <m:r>
                          <a:rPr lang="de-DE" sz="2000" i="1">
                            <a:latin typeface="Cambria Math" panose="02040503050406030204" pitchFamily="18" charset="0"/>
                          </a:rPr>
                          <m:t>𝑟</m:t>
                        </m:r>
                      </m:sub>
                    </m:sSub>
                  </m:oMath>
                </a14:m>
                <a:r>
                  <a:rPr lang="en-US" sz="2000" i="1" dirty="0"/>
                  <a:t>        </a:t>
                </a:r>
                <a:r>
                  <a:rPr lang="en-US" sz="2000" dirty="0"/>
                  <a:t>damping</a:t>
                </a:r>
              </a:p>
              <a:p>
                <a:r>
                  <a:rPr lang="en-US" sz="2000" i="1" dirty="0"/>
                  <a:t>µ          </a:t>
                </a:r>
                <a:r>
                  <a:rPr lang="en-US" sz="2000" dirty="0"/>
                  <a:t>induced </a:t>
                </a:r>
                <a:r>
                  <a:rPr lang="en-US" sz="2000" dirty="0" err="1"/>
                  <a:t>dipol</a:t>
                </a:r>
                <a:r>
                  <a:rPr lang="en-US" sz="2000" dirty="0"/>
                  <a:t> operator</a:t>
                </a:r>
              </a:p>
              <a:p>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448235" y="2420152"/>
                <a:ext cx="9791169" cy="4201331"/>
              </a:xfrm>
              <a:blipFill>
                <a:blip r:embed="rId3"/>
                <a:stretch>
                  <a:fillRect l="-2117" t="-1742"/>
                </a:stretch>
              </a:blipFill>
            </p:spPr>
            <p:txBody>
              <a:bodyPr/>
              <a:lstStyle/>
              <a:p>
                <a:r>
                  <a:rPr lang="en-US">
                    <a:noFill/>
                  </a:rPr>
                  <a:t> </a:t>
                </a:r>
              </a:p>
            </p:txBody>
          </p:sp>
        </mc:Fallback>
      </mc:AlternateContent>
      <p:sp>
        <p:nvSpPr>
          <p:cNvPr id="5" name="TextBox 4"/>
          <p:cNvSpPr txBox="1"/>
          <p:nvPr/>
        </p:nvSpPr>
        <p:spPr>
          <a:xfrm>
            <a:off x="190461" y="80811"/>
            <a:ext cx="11553307" cy="507831"/>
          </a:xfrm>
          <a:prstGeom prst="rect">
            <a:avLst/>
          </a:prstGeom>
          <a:noFill/>
        </p:spPr>
        <p:txBody>
          <a:bodyPr wrap="square" rtlCol="0">
            <a:spAutoFit/>
          </a:bodyPr>
          <a:lstStyle/>
          <a:p>
            <a:r>
              <a:rPr lang="en-US" sz="2700" b="1" dirty="0">
                <a:latin typeface="+mj-lt"/>
                <a:ea typeface="+mj-ea"/>
                <a:cs typeface="+mj-cs"/>
              </a:rPr>
              <a:t>For specific molecules, the polarizability factor can be huge</a:t>
            </a:r>
          </a:p>
        </p:txBody>
      </p:sp>
      <mc:AlternateContent xmlns:mc="http://schemas.openxmlformats.org/markup-compatibility/2006" xmlns:a14="http://schemas.microsoft.com/office/drawing/2010/main">
        <mc:Choice Requires="a14">
          <p:sp>
            <p:nvSpPr>
              <p:cNvPr id="6" name="TextBox 5"/>
              <p:cNvSpPr txBox="1"/>
              <p:nvPr/>
            </p:nvSpPr>
            <p:spPr>
              <a:xfrm>
                <a:off x="385483" y="1399665"/>
                <a:ext cx="9884864" cy="100476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de-DE" sz="2400" i="1">
                              <a:solidFill>
                                <a:schemeClr val="tx2"/>
                              </a:solidFill>
                              <a:latin typeface="Cambria Math" panose="02040503050406030204" pitchFamily="18" charset="0"/>
                            </a:rPr>
                          </m:ctrlPr>
                        </m:sSubPr>
                        <m:e>
                          <m:d>
                            <m:dPr>
                              <m:ctrlPr>
                                <a:rPr lang="en-US" sz="2400" i="1">
                                  <a:solidFill>
                                    <a:schemeClr val="tx2"/>
                                  </a:solidFill>
                                  <a:latin typeface="Cambria Math" panose="02040503050406030204" pitchFamily="18" charset="0"/>
                                </a:rPr>
                              </m:ctrlPr>
                            </m:dPr>
                            <m:e>
                              <m:sSub>
                                <m:sSubPr>
                                  <m:ctrlPr>
                                    <a:rPr lang="de-DE" sz="2400" i="1">
                                      <a:solidFill>
                                        <a:schemeClr val="tx2"/>
                                      </a:solidFill>
                                      <a:latin typeface="Cambria Math" panose="02040503050406030204" pitchFamily="18" charset="0"/>
                                    </a:rPr>
                                  </m:ctrlPr>
                                </m:sSubPr>
                                <m:e>
                                  <m:r>
                                    <a:rPr lang="de-DE" sz="2400" i="1">
                                      <a:solidFill>
                                        <a:schemeClr val="tx2"/>
                                      </a:solidFill>
                                      <a:latin typeface="Cambria Math" panose="02040503050406030204" pitchFamily="18" charset="0"/>
                                    </a:rPr>
                                    <m:t>𝑎</m:t>
                                  </m:r>
                                </m:e>
                                <m:sub>
                                  <m:r>
                                    <a:rPr lang="de-DE" sz="2400" i="1">
                                      <a:solidFill>
                                        <a:schemeClr val="tx2"/>
                                      </a:solidFill>
                                      <a:latin typeface="Cambria Math" panose="02040503050406030204" pitchFamily="18" charset="0"/>
                                      <a:ea typeface="Cambria Math" panose="02040503050406030204" pitchFamily="18" charset="0"/>
                                    </a:rPr>
                                    <m:t>𝜎𝜌</m:t>
                                  </m:r>
                                </m:sub>
                              </m:sSub>
                            </m:e>
                          </m:d>
                        </m:e>
                        <m:sub>
                          <m:r>
                            <a:rPr lang="de-DE" sz="2400" i="1">
                              <a:solidFill>
                                <a:schemeClr val="tx2"/>
                              </a:solidFill>
                              <a:latin typeface="Cambria Math" panose="02040503050406030204" pitchFamily="18" charset="0"/>
                            </a:rPr>
                            <m:t>𝑓𝑖</m:t>
                          </m:r>
                        </m:sub>
                      </m:sSub>
                      <m:r>
                        <a:rPr lang="de-DE" sz="2400" i="1">
                          <a:solidFill>
                            <a:schemeClr val="tx2"/>
                          </a:solidFill>
                          <a:latin typeface="Cambria Math" panose="02040503050406030204" pitchFamily="18" charset="0"/>
                        </a:rPr>
                        <m:t>=</m:t>
                      </m:r>
                      <m:nary>
                        <m:naryPr>
                          <m:chr m:val="∑"/>
                          <m:supHide m:val="on"/>
                          <m:ctrlPr>
                            <a:rPr lang="de-DE" sz="2400" i="1">
                              <a:solidFill>
                                <a:schemeClr val="tx2"/>
                              </a:solidFill>
                              <a:latin typeface="Cambria Math" panose="02040503050406030204" pitchFamily="18" charset="0"/>
                            </a:rPr>
                          </m:ctrlPr>
                        </m:naryPr>
                        <m:sub>
                          <m:sSub>
                            <m:sSubPr>
                              <m:ctrlPr>
                                <a:rPr lang="de-DE" sz="2400" i="1">
                                  <a:solidFill>
                                    <a:schemeClr val="tx2"/>
                                  </a:solidFill>
                                  <a:latin typeface="Cambria Math" panose="02040503050406030204" pitchFamily="18" charset="0"/>
                                </a:rPr>
                              </m:ctrlPr>
                            </m:sSubPr>
                            <m:e>
                              <m:r>
                                <a:rPr lang="de-DE" sz="2400" i="1">
                                  <a:solidFill>
                                    <a:schemeClr val="tx2"/>
                                  </a:solidFill>
                                  <a:latin typeface="Cambria Math" panose="02040503050406030204" pitchFamily="18" charset="0"/>
                                </a:rPr>
                                <m:t>𝜓</m:t>
                              </m:r>
                            </m:e>
                            <m:sub>
                              <m:r>
                                <a:rPr lang="de-DE" sz="2400" i="1">
                                  <a:solidFill>
                                    <a:schemeClr val="tx2"/>
                                  </a:solidFill>
                                  <a:latin typeface="Cambria Math" panose="02040503050406030204" pitchFamily="18" charset="0"/>
                                </a:rPr>
                                <m:t>𝑟</m:t>
                              </m:r>
                            </m:sub>
                          </m:sSub>
                        </m:sub>
                        <m:sup/>
                        <m:e>
                          <m:d>
                            <m:dPr>
                              <m:ctrlPr>
                                <a:rPr lang="de-DE" sz="2400" i="1">
                                  <a:solidFill>
                                    <a:schemeClr val="tx2"/>
                                  </a:solidFill>
                                  <a:latin typeface="Cambria Math" panose="02040503050406030204" pitchFamily="18" charset="0"/>
                                </a:rPr>
                              </m:ctrlPr>
                            </m:dPr>
                            <m:e>
                              <m:f>
                                <m:fPr>
                                  <m:ctrlPr>
                                    <a:rPr lang="de-DE" sz="2400" i="1">
                                      <a:solidFill>
                                        <a:schemeClr val="tx2"/>
                                      </a:solidFill>
                                      <a:latin typeface="Cambria Math" panose="02040503050406030204" pitchFamily="18" charset="0"/>
                                    </a:rPr>
                                  </m:ctrlPr>
                                </m:fPr>
                                <m:num>
                                  <m:d>
                                    <m:dPr>
                                      <m:begChr m:val="⟨"/>
                                      <m:endChr m:val="⟩"/>
                                      <m:ctrlPr>
                                        <a:rPr lang="de-DE" sz="2400" i="1">
                                          <a:solidFill>
                                            <a:schemeClr val="tx2"/>
                                          </a:solidFill>
                                          <a:latin typeface="Cambria Math" panose="02040503050406030204" pitchFamily="18" charset="0"/>
                                        </a:rPr>
                                      </m:ctrlPr>
                                    </m:dPr>
                                    <m:e>
                                      <m:sSub>
                                        <m:sSubPr>
                                          <m:ctrlPr>
                                            <a:rPr lang="de-DE" sz="2400" i="1">
                                              <a:solidFill>
                                                <a:schemeClr val="tx2"/>
                                              </a:solidFill>
                                              <a:latin typeface="Cambria Math" panose="02040503050406030204" pitchFamily="18" charset="0"/>
                                            </a:rPr>
                                          </m:ctrlPr>
                                        </m:sSubPr>
                                        <m:e>
                                          <m:r>
                                            <a:rPr lang="de-DE" sz="2400" i="1">
                                              <a:solidFill>
                                                <a:schemeClr val="tx2"/>
                                              </a:solidFill>
                                              <a:latin typeface="Cambria Math" panose="02040503050406030204" pitchFamily="18" charset="0"/>
                                            </a:rPr>
                                            <m:t>𝜓</m:t>
                                          </m:r>
                                        </m:e>
                                        <m:sub>
                                          <m:r>
                                            <a:rPr lang="de-DE" sz="2400" i="1">
                                              <a:solidFill>
                                                <a:schemeClr val="tx2"/>
                                              </a:solidFill>
                                              <a:latin typeface="Cambria Math" panose="02040503050406030204" pitchFamily="18" charset="0"/>
                                            </a:rPr>
                                            <m:t>𝑓</m:t>
                                          </m:r>
                                        </m:sub>
                                      </m:sSub>
                                    </m:e>
                                    <m:e>
                                      <m:sSub>
                                        <m:sSubPr>
                                          <m:ctrlPr>
                                            <a:rPr lang="de-DE" sz="2400" i="1">
                                              <a:solidFill>
                                                <a:schemeClr val="tx2"/>
                                              </a:solidFill>
                                              <a:latin typeface="Cambria Math" panose="02040503050406030204" pitchFamily="18" charset="0"/>
                                            </a:rPr>
                                          </m:ctrlPr>
                                        </m:sSubPr>
                                        <m:e>
                                          <m:acc>
                                            <m:accPr>
                                              <m:chr m:val="̂"/>
                                              <m:ctrlPr>
                                                <a:rPr lang="de-DE" sz="2400" i="1">
                                                  <a:solidFill>
                                                    <a:schemeClr val="tx2"/>
                                                  </a:solidFill>
                                                  <a:latin typeface="Cambria Math" panose="02040503050406030204" pitchFamily="18" charset="0"/>
                                                </a:rPr>
                                              </m:ctrlPr>
                                            </m:accPr>
                                            <m:e>
                                              <m:r>
                                                <a:rPr lang="de-DE" sz="2400" i="1">
                                                  <a:solidFill>
                                                    <a:schemeClr val="tx2"/>
                                                  </a:solidFill>
                                                  <a:latin typeface="Cambria Math" panose="02040503050406030204" pitchFamily="18" charset="0"/>
                                                </a:rPr>
                                                <m:t>µ</m:t>
                                              </m:r>
                                            </m:e>
                                          </m:acc>
                                        </m:e>
                                        <m:sub>
                                          <m:r>
                                            <a:rPr lang="de-DE" sz="2400" i="1">
                                              <a:solidFill>
                                                <a:schemeClr val="tx2"/>
                                              </a:solidFill>
                                              <a:latin typeface="Cambria Math" panose="02040503050406030204" pitchFamily="18" charset="0"/>
                                              <a:ea typeface="Cambria Math" panose="02040503050406030204" pitchFamily="18" charset="0"/>
                                            </a:rPr>
                                            <m:t>𝜌</m:t>
                                          </m:r>
                                        </m:sub>
                                      </m:sSub>
                                    </m:e>
                                    <m:e>
                                      <m:sSub>
                                        <m:sSubPr>
                                          <m:ctrlPr>
                                            <a:rPr lang="de-DE" sz="2400" i="1">
                                              <a:solidFill>
                                                <a:schemeClr val="tx2"/>
                                              </a:solidFill>
                                              <a:latin typeface="Cambria Math" panose="02040503050406030204" pitchFamily="18" charset="0"/>
                                            </a:rPr>
                                          </m:ctrlPr>
                                        </m:sSubPr>
                                        <m:e>
                                          <m:r>
                                            <a:rPr lang="de-DE" sz="2400" i="1">
                                              <a:solidFill>
                                                <a:schemeClr val="tx2"/>
                                              </a:solidFill>
                                              <a:latin typeface="Cambria Math" panose="02040503050406030204" pitchFamily="18" charset="0"/>
                                            </a:rPr>
                                            <m:t>𝜓</m:t>
                                          </m:r>
                                        </m:e>
                                        <m:sub>
                                          <m:r>
                                            <a:rPr lang="de-DE" sz="2400" i="1">
                                              <a:solidFill>
                                                <a:schemeClr val="tx2"/>
                                              </a:solidFill>
                                              <a:latin typeface="Cambria Math" panose="02040503050406030204" pitchFamily="18" charset="0"/>
                                            </a:rPr>
                                            <m:t>𝑟</m:t>
                                          </m:r>
                                        </m:sub>
                                      </m:sSub>
                                    </m:e>
                                  </m:d>
                                  <m:d>
                                    <m:dPr>
                                      <m:begChr m:val="⟨"/>
                                      <m:endChr m:val="⟩"/>
                                      <m:ctrlPr>
                                        <a:rPr lang="de-DE" sz="2400" i="1">
                                          <a:solidFill>
                                            <a:schemeClr val="tx2"/>
                                          </a:solidFill>
                                          <a:latin typeface="Cambria Math" panose="02040503050406030204" pitchFamily="18" charset="0"/>
                                        </a:rPr>
                                      </m:ctrlPr>
                                    </m:dPr>
                                    <m:e>
                                      <m:sSub>
                                        <m:sSubPr>
                                          <m:ctrlPr>
                                            <a:rPr lang="de-DE" sz="2400" i="1">
                                              <a:solidFill>
                                                <a:schemeClr val="tx2"/>
                                              </a:solidFill>
                                              <a:latin typeface="Cambria Math" panose="02040503050406030204" pitchFamily="18" charset="0"/>
                                            </a:rPr>
                                          </m:ctrlPr>
                                        </m:sSubPr>
                                        <m:e>
                                          <m:r>
                                            <a:rPr lang="de-DE" sz="2400" i="1">
                                              <a:solidFill>
                                                <a:schemeClr val="tx2"/>
                                              </a:solidFill>
                                              <a:latin typeface="Cambria Math" panose="02040503050406030204" pitchFamily="18" charset="0"/>
                                            </a:rPr>
                                            <m:t>𝜓</m:t>
                                          </m:r>
                                        </m:e>
                                        <m:sub>
                                          <m:r>
                                            <a:rPr lang="de-DE" sz="2400" i="1">
                                              <a:solidFill>
                                                <a:schemeClr val="tx2"/>
                                              </a:solidFill>
                                              <a:latin typeface="Cambria Math" panose="02040503050406030204" pitchFamily="18" charset="0"/>
                                            </a:rPr>
                                            <m:t>𝑟</m:t>
                                          </m:r>
                                        </m:sub>
                                      </m:sSub>
                                    </m:e>
                                    <m:e>
                                      <m:sSub>
                                        <m:sSubPr>
                                          <m:ctrlPr>
                                            <a:rPr lang="de-DE" sz="2400" i="1">
                                              <a:solidFill>
                                                <a:schemeClr val="tx2"/>
                                              </a:solidFill>
                                              <a:latin typeface="Cambria Math" panose="02040503050406030204" pitchFamily="18" charset="0"/>
                                            </a:rPr>
                                          </m:ctrlPr>
                                        </m:sSubPr>
                                        <m:e>
                                          <m:acc>
                                            <m:accPr>
                                              <m:chr m:val="̂"/>
                                              <m:ctrlPr>
                                                <a:rPr lang="de-DE" sz="2400" i="1">
                                                  <a:solidFill>
                                                    <a:schemeClr val="tx2"/>
                                                  </a:solidFill>
                                                  <a:latin typeface="Cambria Math" panose="02040503050406030204" pitchFamily="18" charset="0"/>
                                                </a:rPr>
                                              </m:ctrlPr>
                                            </m:accPr>
                                            <m:e>
                                              <m:r>
                                                <a:rPr lang="de-DE" sz="2400" i="1">
                                                  <a:solidFill>
                                                    <a:schemeClr val="tx2"/>
                                                  </a:solidFill>
                                                  <a:latin typeface="Cambria Math" panose="02040503050406030204" pitchFamily="18" charset="0"/>
                                                </a:rPr>
                                                <m:t>µ</m:t>
                                              </m:r>
                                            </m:e>
                                          </m:acc>
                                        </m:e>
                                        <m:sub>
                                          <m:r>
                                            <a:rPr lang="de-DE" sz="2400" i="1">
                                              <a:solidFill>
                                                <a:schemeClr val="tx2"/>
                                              </a:solidFill>
                                              <a:latin typeface="Cambria Math" panose="02040503050406030204" pitchFamily="18" charset="0"/>
                                              <a:ea typeface="Cambria Math" panose="02040503050406030204" pitchFamily="18" charset="0"/>
                                            </a:rPr>
                                            <m:t>𝜎</m:t>
                                          </m:r>
                                        </m:sub>
                                      </m:sSub>
                                    </m:e>
                                    <m:e>
                                      <m:sSub>
                                        <m:sSubPr>
                                          <m:ctrlPr>
                                            <a:rPr lang="de-DE" sz="2400" i="1">
                                              <a:solidFill>
                                                <a:schemeClr val="tx2"/>
                                              </a:solidFill>
                                              <a:latin typeface="Cambria Math" panose="02040503050406030204" pitchFamily="18" charset="0"/>
                                            </a:rPr>
                                          </m:ctrlPr>
                                        </m:sSubPr>
                                        <m:e>
                                          <m:r>
                                            <a:rPr lang="de-DE" sz="2400" i="1">
                                              <a:solidFill>
                                                <a:schemeClr val="tx2"/>
                                              </a:solidFill>
                                              <a:latin typeface="Cambria Math" panose="02040503050406030204" pitchFamily="18" charset="0"/>
                                            </a:rPr>
                                            <m:t>𝜓</m:t>
                                          </m:r>
                                        </m:e>
                                        <m:sub>
                                          <m:r>
                                            <a:rPr lang="de-DE" sz="2400" i="1">
                                              <a:solidFill>
                                                <a:schemeClr val="tx2"/>
                                              </a:solidFill>
                                              <a:latin typeface="Cambria Math" panose="02040503050406030204" pitchFamily="18" charset="0"/>
                                            </a:rPr>
                                            <m:t>𝑖</m:t>
                                          </m:r>
                                        </m:sub>
                                      </m:sSub>
                                    </m:e>
                                  </m:d>
                                </m:num>
                                <m:den>
                                  <m:r>
                                    <a:rPr lang="de-DE" sz="2400" b="1" i="1" smtClean="0">
                                      <a:solidFill>
                                        <a:srgbClr val="FFC000"/>
                                      </a:solidFill>
                                      <a:latin typeface="Cambria Math" panose="02040503050406030204" pitchFamily="18" charset="0"/>
                                    </a:rPr>
                                    <m:t>ℏ</m:t>
                                  </m:r>
                                  <m:sSub>
                                    <m:sSubPr>
                                      <m:ctrlPr>
                                        <a:rPr lang="de-DE" sz="2400" b="1" i="1">
                                          <a:solidFill>
                                            <a:srgbClr val="FFC000"/>
                                          </a:solidFill>
                                          <a:latin typeface="Cambria Math" panose="02040503050406030204" pitchFamily="18" charset="0"/>
                                          <a:ea typeface="Cambria Math" panose="02040503050406030204" pitchFamily="18" charset="0"/>
                                        </a:rPr>
                                      </m:ctrlPr>
                                    </m:sSubPr>
                                    <m:e>
                                      <m:r>
                                        <a:rPr lang="de-DE" sz="2400" b="1" i="1">
                                          <a:solidFill>
                                            <a:srgbClr val="FFC000"/>
                                          </a:solidFill>
                                          <a:latin typeface="Cambria Math" panose="02040503050406030204" pitchFamily="18" charset="0"/>
                                          <a:ea typeface="Cambria Math" panose="02040503050406030204" pitchFamily="18" charset="0"/>
                                        </a:rPr>
                                        <m:t>𝝎</m:t>
                                      </m:r>
                                    </m:e>
                                    <m:sub>
                                      <m:r>
                                        <a:rPr lang="de-DE" sz="2400" b="1" i="1">
                                          <a:solidFill>
                                            <a:srgbClr val="FFC000"/>
                                          </a:solidFill>
                                          <a:latin typeface="Cambria Math" panose="02040503050406030204" pitchFamily="18" charset="0"/>
                                          <a:ea typeface="Cambria Math" panose="02040503050406030204" pitchFamily="18" charset="0"/>
                                        </a:rPr>
                                        <m:t>𝒓𝒊</m:t>
                                      </m:r>
                                    </m:sub>
                                  </m:sSub>
                                  <m:r>
                                    <a:rPr lang="de-DE" sz="2400" i="1">
                                      <a:solidFill>
                                        <a:schemeClr val="tx2"/>
                                      </a:solidFill>
                                      <a:latin typeface="Cambria Math" panose="02040503050406030204" pitchFamily="18" charset="0"/>
                                    </a:rPr>
                                    <m:t>−</m:t>
                                  </m:r>
                                  <m:r>
                                    <a:rPr lang="de-DE" sz="2400" b="1" i="1" smtClean="0">
                                      <a:solidFill>
                                        <a:srgbClr val="00B050"/>
                                      </a:solidFill>
                                      <a:latin typeface="Cambria Math" panose="02040503050406030204" pitchFamily="18" charset="0"/>
                                    </a:rPr>
                                    <m:t>ℏ</m:t>
                                  </m:r>
                                  <m:sSub>
                                    <m:sSubPr>
                                      <m:ctrlPr>
                                        <a:rPr lang="de-DE" sz="2400" b="1" i="1">
                                          <a:solidFill>
                                            <a:srgbClr val="00B050"/>
                                          </a:solidFill>
                                          <a:latin typeface="Cambria Math" panose="02040503050406030204" pitchFamily="18" charset="0"/>
                                          <a:ea typeface="Cambria Math" panose="02040503050406030204" pitchFamily="18" charset="0"/>
                                        </a:rPr>
                                      </m:ctrlPr>
                                    </m:sSubPr>
                                    <m:e>
                                      <m:r>
                                        <a:rPr lang="de-DE" sz="2400" b="1" i="1">
                                          <a:solidFill>
                                            <a:srgbClr val="00B050"/>
                                          </a:solidFill>
                                          <a:latin typeface="Cambria Math" panose="02040503050406030204" pitchFamily="18" charset="0"/>
                                          <a:ea typeface="Cambria Math" panose="02040503050406030204" pitchFamily="18" charset="0"/>
                                        </a:rPr>
                                        <m:t>𝝎</m:t>
                                      </m:r>
                                    </m:e>
                                    <m:sub>
                                      <m:r>
                                        <a:rPr lang="de-DE" sz="2400" b="1" i="1">
                                          <a:solidFill>
                                            <a:srgbClr val="00B050"/>
                                          </a:solidFill>
                                          <a:latin typeface="Cambria Math" panose="02040503050406030204" pitchFamily="18" charset="0"/>
                                          <a:ea typeface="Cambria Math" panose="02040503050406030204" pitchFamily="18" charset="0"/>
                                        </a:rPr>
                                        <m:t>𝟎</m:t>
                                      </m:r>
                                    </m:sub>
                                  </m:sSub>
                                  <m:r>
                                    <a:rPr lang="de-DE" sz="2400" i="1">
                                      <a:solidFill>
                                        <a:schemeClr val="tx2"/>
                                      </a:solidFill>
                                      <a:latin typeface="Cambria Math" panose="02040503050406030204" pitchFamily="18" charset="0"/>
                                    </a:rPr>
                                    <m:t>−</m:t>
                                  </m:r>
                                  <m:r>
                                    <a:rPr lang="de-DE" sz="2400" i="1">
                                      <a:solidFill>
                                        <a:schemeClr val="tx2"/>
                                      </a:solidFill>
                                      <a:latin typeface="Cambria Math" panose="02040503050406030204" pitchFamily="18" charset="0"/>
                                    </a:rPr>
                                    <m:t>𝑖</m:t>
                                  </m:r>
                                  <m:sSub>
                                    <m:sSubPr>
                                      <m:ctrlPr>
                                        <a:rPr lang="de-DE" sz="2400" i="1">
                                          <a:solidFill>
                                            <a:schemeClr val="tx2"/>
                                          </a:solidFill>
                                          <a:latin typeface="Cambria Math" panose="02040503050406030204" pitchFamily="18" charset="0"/>
                                        </a:rPr>
                                      </m:ctrlPr>
                                    </m:sSubPr>
                                    <m:e>
                                      <m:r>
                                        <a:rPr lang="el-GR" sz="2400" i="1">
                                          <a:solidFill>
                                            <a:schemeClr val="tx2"/>
                                          </a:solidFill>
                                          <a:latin typeface="Cambria Math" panose="02040503050406030204" pitchFamily="18" charset="0"/>
                                        </a:rPr>
                                        <m:t>𝛤</m:t>
                                      </m:r>
                                    </m:e>
                                    <m:sub>
                                      <m:r>
                                        <a:rPr lang="de-DE" sz="2400" i="1">
                                          <a:solidFill>
                                            <a:schemeClr val="tx2"/>
                                          </a:solidFill>
                                          <a:latin typeface="Cambria Math" panose="02040503050406030204" pitchFamily="18" charset="0"/>
                                        </a:rPr>
                                        <m:t>𝑟</m:t>
                                      </m:r>
                                    </m:sub>
                                  </m:sSub>
                                </m:den>
                              </m:f>
                              <m:r>
                                <a:rPr lang="de-DE" sz="2400" i="1">
                                  <a:solidFill>
                                    <a:schemeClr val="tx2"/>
                                  </a:solidFill>
                                  <a:latin typeface="Cambria Math" panose="02040503050406030204" pitchFamily="18" charset="0"/>
                                </a:rPr>
                                <m:t>+</m:t>
                              </m:r>
                              <m:f>
                                <m:fPr>
                                  <m:ctrlPr>
                                    <a:rPr lang="de-DE" sz="2400" i="1">
                                      <a:solidFill>
                                        <a:schemeClr val="tx2"/>
                                      </a:solidFill>
                                      <a:latin typeface="Cambria Math" panose="02040503050406030204" pitchFamily="18" charset="0"/>
                                    </a:rPr>
                                  </m:ctrlPr>
                                </m:fPr>
                                <m:num>
                                  <m:d>
                                    <m:dPr>
                                      <m:begChr m:val="⟨"/>
                                      <m:endChr m:val="⟩"/>
                                      <m:ctrlPr>
                                        <a:rPr lang="de-DE" sz="2400" i="1">
                                          <a:solidFill>
                                            <a:schemeClr val="tx2"/>
                                          </a:solidFill>
                                          <a:latin typeface="Cambria Math" panose="02040503050406030204" pitchFamily="18" charset="0"/>
                                        </a:rPr>
                                      </m:ctrlPr>
                                    </m:dPr>
                                    <m:e>
                                      <m:sSub>
                                        <m:sSubPr>
                                          <m:ctrlPr>
                                            <a:rPr lang="de-DE" sz="2400" i="1">
                                              <a:solidFill>
                                                <a:schemeClr val="tx2"/>
                                              </a:solidFill>
                                              <a:latin typeface="Cambria Math" panose="02040503050406030204" pitchFamily="18" charset="0"/>
                                            </a:rPr>
                                          </m:ctrlPr>
                                        </m:sSubPr>
                                        <m:e>
                                          <m:r>
                                            <a:rPr lang="de-DE" sz="2400" i="1">
                                              <a:solidFill>
                                                <a:schemeClr val="tx2"/>
                                              </a:solidFill>
                                              <a:latin typeface="Cambria Math" panose="02040503050406030204" pitchFamily="18" charset="0"/>
                                            </a:rPr>
                                            <m:t>𝜓</m:t>
                                          </m:r>
                                        </m:e>
                                        <m:sub>
                                          <m:r>
                                            <a:rPr lang="de-DE" sz="2400" i="1">
                                              <a:solidFill>
                                                <a:schemeClr val="tx2"/>
                                              </a:solidFill>
                                              <a:latin typeface="Cambria Math" panose="02040503050406030204" pitchFamily="18" charset="0"/>
                                            </a:rPr>
                                            <m:t>𝑓</m:t>
                                          </m:r>
                                        </m:sub>
                                      </m:sSub>
                                    </m:e>
                                    <m:e>
                                      <m:sSub>
                                        <m:sSubPr>
                                          <m:ctrlPr>
                                            <a:rPr lang="de-DE" sz="2400" i="1">
                                              <a:solidFill>
                                                <a:schemeClr val="tx2"/>
                                              </a:solidFill>
                                              <a:latin typeface="Cambria Math" panose="02040503050406030204" pitchFamily="18" charset="0"/>
                                            </a:rPr>
                                          </m:ctrlPr>
                                        </m:sSubPr>
                                        <m:e>
                                          <m:acc>
                                            <m:accPr>
                                              <m:chr m:val="̂"/>
                                              <m:ctrlPr>
                                                <a:rPr lang="de-DE" sz="2400" i="1">
                                                  <a:solidFill>
                                                    <a:schemeClr val="tx2"/>
                                                  </a:solidFill>
                                                  <a:latin typeface="Cambria Math" panose="02040503050406030204" pitchFamily="18" charset="0"/>
                                                </a:rPr>
                                              </m:ctrlPr>
                                            </m:accPr>
                                            <m:e>
                                              <m:r>
                                                <a:rPr lang="de-DE" sz="2400" i="1">
                                                  <a:solidFill>
                                                    <a:schemeClr val="tx2"/>
                                                  </a:solidFill>
                                                  <a:latin typeface="Cambria Math" panose="02040503050406030204" pitchFamily="18" charset="0"/>
                                                </a:rPr>
                                                <m:t>µ</m:t>
                                              </m:r>
                                            </m:e>
                                          </m:acc>
                                        </m:e>
                                        <m:sub>
                                          <m:r>
                                            <a:rPr lang="de-DE" sz="2400" i="1">
                                              <a:solidFill>
                                                <a:schemeClr val="tx2"/>
                                              </a:solidFill>
                                              <a:latin typeface="Cambria Math" panose="02040503050406030204" pitchFamily="18" charset="0"/>
                                              <a:ea typeface="Cambria Math" panose="02040503050406030204" pitchFamily="18" charset="0"/>
                                            </a:rPr>
                                            <m:t>𝜎</m:t>
                                          </m:r>
                                        </m:sub>
                                      </m:sSub>
                                    </m:e>
                                    <m:e>
                                      <m:sSub>
                                        <m:sSubPr>
                                          <m:ctrlPr>
                                            <a:rPr lang="de-DE" sz="2400" i="1">
                                              <a:solidFill>
                                                <a:schemeClr val="tx2"/>
                                              </a:solidFill>
                                              <a:latin typeface="Cambria Math" panose="02040503050406030204" pitchFamily="18" charset="0"/>
                                            </a:rPr>
                                          </m:ctrlPr>
                                        </m:sSubPr>
                                        <m:e>
                                          <m:r>
                                            <a:rPr lang="de-DE" sz="2400" i="1">
                                              <a:solidFill>
                                                <a:schemeClr val="tx2"/>
                                              </a:solidFill>
                                              <a:latin typeface="Cambria Math" panose="02040503050406030204" pitchFamily="18" charset="0"/>
                                            </a:rPr>
                                            <m:t>𝜓</m:t>
                                          </m:r>
                                        </m:e>
                                        <m:sub>
                                          <m:r>
                                            <a:rPr lang="de-DE" sz="2400" i="1">
                                              <a:solidFill>
                                                <a:schemeClr val="tx2"/>
                                              </a:solidFill>
                                              <a:latin typeface="Cambria Math" panose="02040503050406030204" pitchFamily="18" charset="0"/>
                                            </a:rPr>
                                            <m:t>𝑟</m:t>
                                          </m:r>
                                        </m:sub>
                                      </m:sSub>
                                    </m:e>
                                  </m:d>
                                  <m:d>
                                    <m:dPr>
                                      <m:begChr m:val="⟨"/>
                                      <m:endChr m:val="⟩"/>
                                      <m:ctrlPr>
                                        <a:rPr lang="de-DE" sz="2400" i="1">
                                          <a:solidFill>
                                            <a:schemeClr val="tx2"/>
                                          </a:solidFill>
                                          <a:latin typeface="Cambria Math" panose="02040503050406030204" pitchFamily="18" charset="0"/>
                                        </a:rPr>
                                      </m:ctrlPr>
                                    </m:dPr>
                                    <m:e>
                                      <m:sSub>
                                        <m:sSubPr>
                                          <m:ctrlPr>
                                            <a:rPr lang="de-DE" sz="2400" i="1">
                                              <a:solidFill>
                                                <a:schemeClr val="tx2"/>
                                              </a:solidFill>
                                              <a:latin typeface="Cambria Math" panose="02040503050406030204" pitchFamily="18" charset="0"/>
                                            </a:rPr>
                                          </m:ctrlPr>
                                        </m:sSubPr>
                                        <m:e>
                                          <m:r>
                                            <a:rPr lang="de-DE" sz="2400" i="1">
                                              <a:solidFill>
                                                <a:schemeClr val="tx2"/>
                                              </a:solidFill>
                                              <a:latin typeface="Cambria Math" panose="02040503050406030204" pitchFamily="18" charset="0"/>
                                            </a:rPr>
                                            <m:t>𝜓</m:t>
                                          </m:r>
                                        </m:e>
                                        <m:sub>
                                          <m:r>
                                            <a:rPr lang="de-DE" sz="2400" i="1">
                                              <a:solidFill>
                                                <a:schemeClr val="tx2"/>
                                              </a:solidFill>
                                              <a:latin typeface="Cambria Math" panose="02040503050406030204" pitchFamily="18" charset="0"/>
                                            </a:rPr>
                                            <m:t>𝑟</m:t>
                                          </m:r>
                                        </m:sub>
                                      </m:sSub>
                                    </m:e>
                                    <m:e>
                                      <m:sSub>
                                        <m:sSubPr>
                                          <m:ctrlPr>
                                            <a:rPr lang="de-DE" sz="2400" i="1">
                                              <a:solidFill>
                                                <a:schemeClr val="tx2"/>
                                              </a:solidFill>
                                              <a:latin typeface="Cambria Math" panose="02040503050406030204" pitchFamily="18" charset="0"/>
                                            </a:rPr>
                                          </m:ctrlPr>
                                        </m:sSubPr>
                                        <m:e>
                                          <m:acc>
                                            <m:accPr>
                                              <m:chr m:val="̂"/>
                                              <m:ctrlPr>
                                                <a:rPr lang="de-DE" sz="2400" i="1">
                                                  <a:solidFill>
                                                    <a:schemeClr val="tx2"/>
                                                  </a:solidFill>
                                                  <a:latin typeface="Cambria Math" panose="02040503050406030204" pitchFamily="18" charset="0"/>
                                                </a:rPr>
                                              </m:ctrlPr>
                                            </m:accPr>
                                            <m:e>
                                              <m:r>
                                                <a:rPr lang="de-DE" sz="2400" i="1">
                                                  <a:solidFill>
                                                    <a:schemeClr val="tx2"/>
                                                  </a:solidFill>
                                                  <a:latin typeface="Cambria Math" panose="02040503050406030204" pitchFamily="18" charset="0"/>
                                                </a:rPr>
                                                <m:t>µ</m:t>
                                              </m:r>
                                            </m:e>
                                          </m:acc>
                                        </m:e>
                                        <m:sub>
                                          <m:r>
                                            <a:rPr lang="de-DE" sz="2400" i="1">
                                              <a:solidFill>
                                                <a:schemeClr val="tx2"/>
                                              </a:solidFill>
                                              <a:latin typeface="Cambria Math" panose="02040503050406030204" pitchFamily="18" charset="0"/>
                                              <a:ea typeface="Cambria Math" panose="02040503050406030204" pitchFamily="18" charset="0"/>
                                            </a:rPr>
                                            <m:t>𝜌</m:t>
                                          </m:r>
                                        </m:sub>
                                      </m:sSub>
                                    </m:e>
                                    <m:e>
                                      <m:sSub>
                                        <m:sSubPr>
                                          <m:ctrlPr>
                                            <a:rPr lang="de-DE" sz="2400" i="1">
                                              <a:solidFill>
                                                <a:schemeClr val="tx2"/>
                                              </a:solidFill>
                                              <a:latin typeface="Cambria Math" panose="02040503050406030204" pitchFamily="18" charset="0"/>
                                            </a:rPr>
                                          </m:ctrlPr>
                                        </m:sSubPr>
                                        <m:e>
                                          <m:r>
                                            <a:rPr lang="de-DE" sz="2400" i="1">
                                              <a:solidFill>
                                                <a:schemeClr val="tx2"/>
                                              </a:solidFill>
                                              <a:latin typeface="Cambria Math" panose="02040503050406030204" pitchFamily="18" charset="0"/>
                                            </a:rPr>
                                            <m:t>𝜓</m:t>
                                          </m:r>
                                        </m:e>
                                        <m:sub>
                                          <m:r>
                                            <a:rPr lang="de-DE" sz="2400" i="1">
                                              <a:solidFill>
                                                <a:schemeClr val="tx2"/>
                                              </a:solidFill>
                                              <a:latin typeface="Cambria Math" panose="02040503050406030204" pitchFamily="18" charset="0"/>
                                            </a:rPr>
                                            <m:t>𝑖</m:t>
                                          </m:r>
                                        </m:sub>
                                      </m:sSub>
                                    </m:e>
                                  </m:d>
                                </m:num>
                                <m:den>
                                  <m:r>
                                    <a:rPr lang="de-DE" sz="2400" i="1">
                                      <a:solidFill>
                                        <a:schemeClr val="tx2"/>
                                      </a:solidFill>
                                      <a:latin typeface="Cambria Math" panose="02040503050406030204" pitchFamily="18" charset="0"/>
                                    </a:rPr>
                                    <m:t>ℏ</m:t>
                                  </m:r>
                                  <m:sSub>
                                    <m:sSubPr>
                                      <m:ctrlPr>
                                        <a:rPr lang="de-DE" sz="2400" i="1">
                                          <a:solidFill>
                                            <a:schemeClr val="tx2"/>
                                          </a:solidFill>
                                          <a:latin typeface="Cambria Math" panose="02040503050406030204" pitchFamily="18" charset="0"/>
                                          <a:ea typeface="Cambria Math" panose="02040503050406030204" pitchFamily="18" charset="0"/>
                                        </a:rPr>
                                      </m:ctrlPr>
                                    </m:sSubPr>
                                    <m:e>
                                      <m:r>
                                        <a:rPr lang="de-DE" sz="2400" i="1">
                                          <a:solidFill>
                                            <a:schemeClr val="tx2"/>
                                          </a:solidFill>
                                          <a:latin typeface="Cambria Math" panose="02040503050406030204" pitchFamily="18" charset="0"/>
                                          <a:ea typeface="Cambria Math" panose="02040503050406030204" pitchFamily="18" charset="0"/>
                                        </a:rPr>
                                        <m:t>𝜔</m:t>
                                      </m:r>
                                    </m:e>
                                    <m:sub>
                                      <m:r>
                                        <a:rPr lang="de-DE" sz="2400" i="1">
                                          <a:solidFill>
                                            <a:schemeClr val="tx2"/>
                                          </a:solidFill>
                                          <a:latin typeface="Cambria Math" panose="02040503050406030204" pitchFamily="18" charset="0"/>
                                          <a:ea typeface="Cambria Math" panose="02040503050406030204" pitchFamily="18" charset="0"/>
                                        </a:rPr>
                                        <m:t>𝑟𝑓</m:t>
                                      </m:r>
                                    </m:sub>
                                  </m:sSub>
                                  <m:r>
                                    <a:rPr lang="de-DE" sz="2400" i="1">
                                      <a:solidFill>
                                        <a:schemeClr val="tx2"/>
                                      </a:solidFill>
                                      <a:latin typeface="Cambria Math" panose="02040503050406030204" pitchFamily="18" charset="0"/>
                                      <a:ea typeface="Cambria Math" panose="02040503050406030204" pitchFamily="18" charset="0"/>
                                    </a:rPr>
                                    <m:t>+</m:t>
                                  </m:r>
                                  <m:r>
                                    <a:rPr lang="de-DE" sz="2400" i="1">
                                      <a:solidFill>
                                        <a:schemeClr val="tx2"/>
                                      </a:solidFill>
                                      <a:latin typeface="Cambria Math" panose="02040503050406030204" pitchFamily="18" charset="0"/>
                                    </a:rPr>
                                    <m:t>ℏ</m:t>
                                  </m:r>
                                  <m:sSub>
                                    <m:sSubPr>
                                      <m:ctrlPr>
                                        <a:rPr lang="de-DE" sz="2400" i="1">
                                          <a:solidFill>
                                            <a:schemeClr val="tx2"/>
                                          </a:solidFill>
                                          <a:latin typeface="Cambria Math" panose="02040503050406030204" pitchFamily="18" charset="0"/>
                                          <a:ea typeface="Cambria Math" panose="02040503050406030204" pitchFamily="18" charset="0"/>
                                        </a:rPr>
                                      </m:ctrlPr>
                                    </m:sSubPr>
                                    <m:e>
                                      <m:r>
                                        <a:rPr lang="de-DE" sz="2400" i="1">
                                          <a:solidFill>
                                            <a:schemeClr val="tx2"/>
                                          </a:solidFill>
                                          <a:latin typeface="Cambria Math" panose="02040503050406030204" pitchFamily="18" charset="0"/>
                                          <a:ea typeface="Cambria Math" panose="02040503050406030204" pitchFamily="18" charset="0"/>
                                        </a:rPr>
                                        <m:t>𝜔</m:t>
                                      </m:r>
                                    </m:e>
                                    <m:sub>
                                      <m:r>
                                        <a:rPr lang="de-DE" sz="2400" i="1">
                                          <a:solidFill>
                                            <a:schemeClr val="tx2"/>
                                          </a:solidFill>
                                          <a:latin typeface="Cambria Math" panose="02040503050406030204" pitchFamily="18" charset="0"/>
                                          <a:ea typeface="Cambria Math" panose="02040503050406030204" pitchFamily="18" charset="0"/>
                                        </a:rPr>
                                        <m:t>0</m:t>
                                      </m:r>
                                    </m:sub>
                                  </m:sSub>
                                  <m:r>
                                    <a:rPr lang="de-DE" sz="2400" i="1">
                                      <a:solidFill>
                                        <a:schemeClr val="tx2"/>
                                      </a:solidFill>
                                      <a:latin typeface="Cambria Math" panose="02040503050406030204" pitchFamily="18" charset="0"/>
                                    </a:rPr>
                                    <m:t>−</m:t>
                                  </m:r>
                                  <m:r>
                                    <a:rPr lang="de-DE" sz="2400" i="1">
                                      <a:solidFill>
                                        <a:schemeClr val="tx2"/>
                                      </a:solidFill>
                                      <a:latin typeface="Cambria Math" panose="02040503050406030204" pitchFamily="18" charset="0"/>
                                    </a:rPr>
                                    <m:t>𝑖</m:t>
                                  </m:r>
                                  <m:sSub>
                                    <m:sSubPr>
                                      <m:ctrlPr>
                                        <a:rPr lang="de-DE" sz="2400" i="1">
                                          <a:solidFill>
                                            <a:schemeClr val="tx2"/>
                                          </a:solidFill>
                                          <a:latin typeface="Cambria Math" panose="02040503050406030204" pitchFamily="18" charset="0"/>
                                        </a:rPr>
                                      </m:ctrlPr>
                                    </m:sSubPr>
                                    <m:e>
                                      <m:r>
                                        <a:rPr lang="el-GR" sz="2400" i="1">
                                          <a:solidFill>
                                            <a:schemeClr val="tx2"/>
                                          </a:solidFill>
                                          <a:latin typeface="Cambria Math" panose="02040503050406030204" pitchFamily="18" charset="0"/>
                                        </a:rPr>
                                        <m:t>𝛤</m:t>
                                      </m:r>
                                    </m:e>
                                    <m:sub>
                                      <m:r>
                                        <a:rPr lang="de-DE" sz="2400" i="1">
                                          <a:solidFill>
                                            <a:schemeClr val="tx2"/>
                                          </a:solidFill>
                                          <a:latin typeface="Cambria Math" panose="02040503050406030204" pitchFamily="18" charset="0"/>
                                        </a:rPr>
                                        <m:t>𝑟</m:t>
                                      </m:r>
                                    </m:sub>
                                  </m:sSub>
                                </m:den>
                              </m:f>
                            </m:e>
                          </m:d>
                        </m:e>
                      </m:nary>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385483" y="1399665"/>
                <a:ext cx="9884864" cy="1004762"/>
              </a:xfrm>
              <a:prstGeom prst="rect">
                <a:avLst/>
              </a:prstGeom>
              <a:blipFill>
                <a:blip r:embed="rId4"/>
                <a:stretch>
                  <a:fillRect/>
                </a:stretch>
              </a:blipFill>
            </p:spPr>
            <p:txBody>
              <a:bodyPr/>
              <a:lstStyle/>
              <a:p>
                <a:r>
                  <a:rPr lang="en-US">
                    <a:noFill/>
                  </a:rPr>
                  <a:t> </a:t>
                </a:r>
              </a:p>
            </p:txBody>
          </p:sp>
        </mc:Fallback>
      </mc:AlternateContent>
      <p:sp>
        <p:nvSpPr>
          <p:cNvPr id="7" name="Rectangle 6"/>
          <p:cNvSpPr/>
          <p:nvPr/>
        </p:nvSpPr>
        <p:spPr>
          <a:xfrm>
            <a:off x="197202" y="6531627"/>
            <a:ext cx="10293234" cy="246221"/>
          </a:xfrm>
          <a:prstGeom prst="rect">
            <a:avLst/>
          </a:prstGeom>
        </p:spPr>
        <p:txBody>
          <a:bodyPr wrap="square">
            <a:spAutoFit/>
          </a:bodyPr>
          <a:lstStyle/>
          <a:p>
            <a:r>
              <a:rPr lang="en-US" sz="1000" dirty="0"/>
              <a:t>J. Popp, V. V. </a:t>
            </a:r>
            <a:r>
              <a:rPr lang="en-US" sz="1000" dirty="0" err="1"/>
              <a:t>Tuchin</a:t>
            </a:r>
            <a:r>
              <a:rPr lang="en-US" sz="1000" dirty="0"/>
              <a:t>, A. </a:t>
            </a:r>
            <a:r>
              <a:rPr lang="en-US" sz="1000" dirty="0" err="1"/>
              <a:t>Chiou</a:t>
            </a:r>
            <a:r>
              <a:rPr lang="en-US" sz="1000" dirty="0"/>
              <a:t> and S. H. Heinemann, </a:t>
            </a:r>
            <a:r>
              <a:rPr lang="en-US" sz="1000" i="1" dirty="0"/>
              <a:t>Handbook of </a:t>
            </a:r>
            <a:r>
              <a:rPr lang="en-US" sz="1000" i="1" dirty="0" err="1"/>
              <a:t>Biophotonics</a:t>
            </a:r>
            <a:r>
              <a:rPr lang="en-US" sz="1000" dirty="0"/>
              <a:t>, John Wiley &amp; Sons, 2011</a:t>
            </a:r>
          </a:p>
        </p:txBody>
      </p:sp>
      <p:sp>
        <p:nvSpPr>
          <p:cNvPr id="10" name="TextBox 9">
            <a:extLst>
              <a:ext uri="{FF2B5EF4-FFF2-40B4-BE49-F238E27FC236}">
                <a16:creationId xmlns:a16="http://schemas.microsoft.com/office/drawing/2014/main" id="{A0E2388B-5240-4B2E-A4C7-18B9B5B3C442}"/>
              </a:ext>
            </a:extLst>
          </p:cNvPr>
          <p:cNvSpPr txBox="1"/>
          <p:nvPr/>
        </p:nvSpPr>
        <p:spPr>
          <a:xfrm>
            <a:off x="7563159" y="4453574"/>
            <a:ext cx="2714625" cy="246221"/>
          </a:xfrm>
          <a:prstGeom prst="rect">
            <a:avLst/>
          </a:prstGeom>
          <a:noFill/>
        </p:spPr>
        <p:txBody>
          <a:bodyPr wrap="square" lIns="0" tIns="0" rIns="0" bIns="0" rtlCol="0">
            <a:spAutoFit/>
          </a:bodyPr>
          <a:lstStyle/>
          <a:p>
            <a:r>
              <a:rPr lang="en-US" sz="1600" dirty="0">
                <a:solidFill>
                  <a:prstClr val="black"/>
                </a:solidFill>
              </a:rPr>
              <a:t>Laser frequency</a:t>
            </a:r>
          </a:p>
        </p:txBody>
      </p:sp>
      <p:sp>
        <p:nvSpPr>
          <p:cNvPr id="11" name="TextBox 10">
            <a:extLst>
              <a:ext uri="{FF2B5EF4-FFF2-40B4-BE49-F238E27FC236}">
                <a16:creationId xmlns:a16="http://schemas.microsoft.com/office/drawing/2014/main" id="{7C13782B-E608-4EE7-8549-781257242C6B}"/>
              </a:ext>
            </a:extLst>
          </p:cNvPr>
          <p:cNvSpPr txBox="1"/>
          <p:nvPr/>
        </p:nvSpPr>
        <p:spPr>
          <a:xfrm>
            <a:off x="7718516" y="4837292"/>
            <a:ext cx="2714625" cy="246221"/>
          </a:xfrm>
          <a:prstGeom prst="rect">
            <a:avLst/>
          </a:prstGeom>
          <a:noFill/>
        </p:spPr>
        <p:txBody>
          <a:bodyPr wrap="square" lIns="0" tIns="0" rIns="0" bIns="0" rtlCol="0">
            <a:spAutoFit/>
          </a:bodyPr>
          <a:lstStyle/>
          <a:p>
            <a:r>
              <a:rPr lang="en-US" sz="1600" dirty="0">
                <a:solidFill>
                  <a:prstClr val="black"/>
                </a:solidFill>
              </a:rPr>
              <a:t>Molecule’s vibrational frequency</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2BF7651-4140-42D9-AC23-464709F8E540}"/>
                  </a:ext>
                </a:extLst>
              </p:cNvPr>
              <p:cNvSpPr/>
              <p:nvPr/>
            </p:nvSpPr>
            <p:spPr>
              <a:xfrm>
                <a:off x="12835965" y="1356370"/>
                <a:ext cx="2328394" cy="16982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i="1" smtClean="0">
                          <a:solidFill>
                            <a:srgbClr val="C00000"/>
                          </a:solidFill>
                          <a:latin typeface="Cambria Math" panose="02040503050406030204" pitchFamily="18" charset="0"/>
                        </a:rPr>
                        <m:t>ℏ</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h</m:t>
                          </m:r>
                        </m:num>
                        <m:den>
                          <m:r>
                            <a:rPr lang="en-US" b="0" i="1" smtClean="0">
                              <a:solidFill>
                                <a:srgbClr val="C00000"/>
                              </a:solidFill>
                              <a:latin typeface="Cambria Math" panose="02040503050406030204" pitchFamily="18" charset="0"/>
                            </a:rPr>
                            <m:t>2</m:t>
                          </m:r>
                          <m:r>
                            <a:rPr lang="en-US" b="0" i="1" smtClean="0">
                              <a:solidFill>
                                <a:srgbClr val="C00000"/>
                              </a:solidFill>
                              <a:latin typeface="Cambria Math" panose="02040503050406030204" pitchFamily="18" charset="0"/>
                            </a:rPr>
                            <m:t>𝜋</m:t>
                          </m:r>
                        </m:den>
                      </m:f>
                    </m:oMath>
                  </m:oMathPara>
                </a14:m>
                <a:endParaRPr lang="en-US" dirty="0"/>
              </a:p>
              <a:p>
                <a:pPr/>
                <a14:m>
                  <m:oMathPara xmlns:m="http://schemas.openxmlformats.org/officeDocument/2006/math">
                    <m:oMathParaPr>
                      <m:jc m:val="centerGroup"/>
                    </m:oMathParaPr>
                    <m:oMath xmlns:m="http://schemas.openxmlformats.org/officeDocument/2006/math">
                      <m:r>
                        <a:rPr lang="de-DE" i="1">
                          <a:solidFill>
                            <a:srgbClr val="C00000"/>
                          </a:solidFill>
                          <a:latin typeface="Cambria Math" panose="02040503050406030204" pitchFamily="18" charset="0"/>
                        </a:rPr>
                        <m:t>ℏ</m:t>
                      </m:r>
                      <m:r>
                        <a:rPr lang="en-US" b="0" i="1" smtClean="0">
                          <a:solidFill>
                            <a:srgbClr val="C00000"/>
                          </a:solidFill>
                          <a:latin typeface="Cambria Math" panose="02040503050406030204" pitchFamily="18" charset="0"/>
                        </a:rPr>
                        <m:t>𝜔</m:t>
                      </m:r>
                      <m:r>
                        <a:rPr lang="en-US" b="0" i="1" smtClean="0">
                          <a:solidFill>
                            <a:srgbClr val="C0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h</m:t>
                          </m:r>
                        </m:num>
                        <m:den>
                          <m:r>
                            <a:rPr lang="en-US" b="0" i="1" smtClean="0">
                              <a:solidFill>
                                <a:srgbClr val="C00000"/>
                              </a:solidFill>
                              <a:latin typeface="Cambria Math" panose="02040503050406030204" pitchFamily="18" charset="0"/>
                            </a:rPr>
                            <m:t>2</m:t>
                          </m:r>
                          <m:r>
                            <a:rPr lang="en-US" b="0" i="1" smtClean="0">
                              <a:solidFill>
                                <a:srgbClr val="C00000"/>
                              </a:solidFill>
                              <a:latin typeface="Cambria Math" panose="02040503050406030204" pitchFamily="18" charset="0"/>
                            </a:rPr>
                            <m:t>𝜋</m:t>
                          </m:r>
                        </m:den>
                      </m:f>
                      <m:r>
                        <a:rPr lang="en-US" b="0" i="1" smtClean="0">
                          <a:solidFill>
                            <a:srgbClr val="C00000"/>
                          </a:solidFill>
                          <a:latin typeface="Cambria Math" panose="02040503050406030204" pitchFamily="18" charset="0"/>
                        </a:rPr>
                        <m:t>∗2</m:t>
                      </m:r>
                      <m:r>
                        <a:rPr lang="en-US" b="0" i="1" smtClean="0">
                          <a:solidFill>
                            <a:srgbClr val="C00000"/>
                          </a:solidFill>
                          <a:latin typeface="Cambria Math" panose="02040503050406030204" pitchFamily="18" charset="0"/>
                        </a:rPr>
                        <m:t>𝜋𝜈</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h</m:t>
                      </m:r>
                      <m:r>
                        <a:rPr lang="en-US" b="0" i="1" smtClean="0">
                          <a:solidFill>
                            <a:srgbClr val="C00000"/>
                          </a:solidFill>
                          <a:latin typeface="Cambria Math" panose="02040503050406030204" pitchFamily="18" charset="0"/>
                        </a:rPr>
                        <m:t>𝜈</m:t>
                      </m:r>
                    </m:oMath>
                  </m:oMathPara>
                </a14:m>
                <a:endParaRPr lang="en-US" b="0" dirty="0">
                  <a:solidFill>
                    <a:srgbClr val="C00000"/>
                  </a:solidFill>
                </a:endParaRPr>
              </a:p>
              <a:p>
                <a:r>
                  <a:rPr lang="en-US" dirty="0"/>
                  <a:t>Angular frequency: </a:t>
                </a:r>
              </a:p>
              <a:p>
                <a:endParaRPr lang="en-US" dirty="0"/>
              </a:p>
            </p:txBody>
          </p:sp>
        </mc:Choice>
        <mc:Fallback xmlns="">
          <p:sp>
            <p:nvSpPr>
              <p:cNvPr id="13" name="Rectangle 12">
                <a:extLst>
                  <a:ext uri="{FF2B5EF4-FFF2-40B4-BE49-F238E27FC236}">
                    <a16:creationId xmlns:a16="http://schemas.microsoft.com/office/drawing/2014/main" id="{62BF7651-4140-42D9-AC23-464709F8E540}"/>
                  </a:ext>
                </a:extLst>
              </p:cNvPr>
              <p:cNvSpPr>
                <a:spLocks noRot="1" noChangeAspect="1" noMove="1" noResize="1" noEditPoints="1" noAdjustHandles="1" noChangeArrowheads="1" noChangeShapeType="1" noTextEdit="1"/>
              </p:cNvSpPr>
              <p:nvPr/>
            </p:nvSpPr>
            <p:spPr>
              <a:xfrm>
                <a:off x="12835965" y="1356370"/>
                <a:ext cx="2328394" cy="1698285"/>
              </a:xfrm>
              <a:prstGeom prst="rect">
                <a:avLst/>
              </a:prstGeom>
              <a:blipFill>
                <a:blip r:embed="rId5"/>
                <a:stretch>
                  <a:fillRect l="-2356"/>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AFE7CB0B-E8F9-4DD1-A817-613CB83E0533}"/>
              </a:ext>
            </a:extLst>
          </p:cNvPr>
          <p:cNvSpPr/>
          <p:nvPr/>
        </p:nvSpPr>
        <p:spPr>
          <a:xfrm>
            <a:off x="13004800" y="3327400"/>
            <a:ext cx="1574800" cy="1559499"/>
          </a:xfrm>
          <a:prstGeom prst="ellipse">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4D1BC4F-C895-4B77-905C-59D4742276E1}"/>
              </a:ext>
            </a:extLst>
          </p:cNvPr>
          <p:cNvCxnSpPr>
            <a:endCxn id="14" idx="0"/>
          </p:cNvCxnSpPr>
          <p:nvPr/>
        </p:nvCxnSpPr>
        <p:spPr>
          <a:xfrm flipV="1">
            <a:off x="13792200" y="3327400"/>
            <a:ext cx="0" cy="8128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A1D835A1-8826-4B83-B22B-593710EFC438}"/>
              </a:ext>
            </a:extLst>
          </p:cNvPr>
          <p:cNvSpPr/>
          <p:nvPr/>
        </p:nvSpPr>
        <p:spPr>
          <a:xfrm>
            <a:off x="12706653" y="3073400"/>
            <a:ext cx="2190884" cy="2066336"/>
          </a:xfrm>
          <a:custGeom>
            <a:avLst/>
            <a:gdLst>
              <a:gd name="connsiteX0" fmla="*/ 1060147 w 2190884"/>
              <a:gd name="connsiteY0" fmla="*/ 0 h 2066336"/>
              <a:gd name="connsiteX1" fmla="*/ 1695147 w 2190884"/>
              <a:gd name="connsiteY1" fmla="*/ 139700 h 2066336"/>
              <a:gd name="connsiteX2" fmla="*/ 2050747 w 2190884"/>
              <a:gd name="connsiteY2" fmla="*/ 635000 h 2066336"/>
              <a:gd name="connsiteX3" fmla="*/ 2190447 w 2190884"/>
              <a:gd name="connsiteY3" fmla="*/ 1155700 h 2066336"/>
              <a:gd name="connsiteX4" fmla="*/ 2012647 w 2190884"/>
              <a:gd name="connsiteY4" fmla="*/ 1752600 h 2066336"/>
              <a:gd name="connsiteX5" fmla="*/ 1669747 w 2190884"/>
              <a:gd name="connsiteY5" fmla="*/ 2019300 h 2066336"/>
              <a:gd name="connsiteX6" fmla="*/ 1060147 w 2190884"/>
              <a:gd name="connsiteY6" fmla="*/ 2057400 h 2066336"/>
              <a:gd name="connsiteX7" fmla="*/ 412447 w 2190884"/>
              <a:gd name="connsiteY7" fmla="*/ 1917700 h 2066336"/>
              <a:gd name="connsiteX8" fmla="*/ 133047 w 2190884"/>
              <a:gd name="connsiteY8" fmla="*/ 1562100 h 2066336"/>
              <a:gd name="connsiteX9" fmla="*/ 31447 w 2190884"/>
              <a:gd name="connsiteY9" fmla="*/ 1041400 h 2066336"/>
              <a:gd name="connsiteX10" fmla="*/ 31447 w 2190884"/>
              <a:gd name="connsiteY10" fmla="*/ 584200 h 2066336"/>
              <a:gd name="connsiteX11" fmla="*/ 399747 w 2190884"/>
              <a:gd name="connsiteY11" fmla="*/ 304800 h 2066336"/>
              <a:gd name="connsiteX12" fmla="*/ 856947 w 2190884"/>
              <a:gd name="connsiteY12" fmla="*/ 203200 h 2066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884" h="2066336">
                <a:moveTo>
                  <a:pt x="1060147" y="0"/>
                </a:moveTo>
                <a:cubicBezTo>
                  <a:pt x="1295097" y="16933"/>
                  <a:pt x="1530047" y="33867"/>
                  <a:pt x="1695147" y="139700"/>
                </a:cubicBezTo>
                <a:cubicBezTo>
                  <a:pt x="1860247" y="245533"/>
                  <a:pt x="1968197" y="465667"/>
                  <a:pt x="2050747" y="635000"/>
                </a:cubicBezTo>
                <a:cubicBezTo>
                  <a:pt x="2133297" y="804333"/>
                  <a:pt x="2196797" y="969433"/>
                  <a:pt x="2190447" y="1155700"/>
                </a:cubicBezTo>
                <a:cubicBezTo>
                  <a:pt x="2184097" y="1341967"/>
                  <a:pt x="2099430" y="1608667"/>
                  <a:pt x="2012647" y="1752600"/>
                </a:cubicBezTo>
                <a:cubicBezTo>
                  <a:pt x="1925864" y="1896533"/>
                  <a:pt x="1828497" y="1968500"/>
                  <a:pt x="1669747" y="2019300"/>
                </a:cubicBezTo>
                <a:cubicBezTo>
                  <a:pt x="1510997" y="2070100"/>
                  <a:pt x="1269697" y="2074333"/>
                  <a:pt x="1060147" y="2057400"/>
                </a:cubicBezTo>
                <a:cubicBezTo>
                  <a:pt x="850597" y="2040467"/>
                  <a:pt x="566964" y="2000250"/>
                  <a:pt x="412447" y="1917700"/>
                </a:cubicBezTo>
                <a:cubicBezTo>
                  <a:pt x="257930" y="1835150"/>
                  <a:pt x="196547" y="1708150"/>
                  <a:pt x="133047" y="1562100"/>
                </a:cubicBezTo>
                <a:cubicBezTo>
                  <a:pt x="69547" y="1416050"/>
                  <a:pt x="48380" y="1204383"/>
                  <a:pt x="31447" y="1041400"/>
                </a:cubicBezTo>
                <a:cubicBezTo>
                  <a:pt x="14514" y="878417"/>
                  <a:pt x="-29936" y="706967"/>
                  <a:pt x="31447" y="584200"/>
                </a:cubicBezTo>
                <a:cubicBezTo>
                  <a:pt x="92830" y="461433"/>
                  <a:pt x="262164" y="368300"/>
                  <a:pt x="399747" y="304800"/>
                </a:cubicBezTo>
                <a:cubicBezTo>
                  <a:pt x="537330" y="241300"/>
                  <a:pt x="697138" y="222250"/>
                  <a:pt x="856947" y="203200"/>
                </a:cubicBezTo>
              </a:path>
            </a:pathLst>
          </a:custGeom>
          <a:noFill/>
          <a:ln w="31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F1F5ABA-27C2-4841-A964-5AC307570E5E}"/>
              </a:ext>
            </a:extLst>
          </p:cNvPr>
          <p:cNvCxnSpPr/>
          <p:nvPr/>
        </p:nvCxnSpPr>
        <p:spPr>
          <a:xfrm>
            <a:off x="12706653" y="6215083"/>
            <a:ext cx="1987247"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Freeform: Shape 23">
            <a:extLst>
              <a:ext uri="{FF2B5EF4-FFF2-40B4-BE49-F238E27FC236}">
                <a16:creationId xmlns:a16="http://schemas.microsoft.com/office/drawing/2014/main" id="{A94B6B72-8109-4049-9BAC-103E39FD7F08}"/>
              </a:ext>
            </a:extLst>
          </p:cNvPr>
          <p:cNvSpPr/>
          <p:nvPr/>
        </p:nvSpPr>
        <p:spPr>
          <a:xfrm>
            <a:off x="12674600" y="5968976"/>
            <a:ext cx="2070100" cy="584224"/>
          </a:xfrm>
          <a:custGeom>
            <a:avLst/>
            <a:gdLst>
              <a:gd name="connsiteX0" fmla="*/ 0 w 2070100"/>
              <a:gd name="connsiteY0" fmla="*/ 571524 h 584224"/>
              <a:gd name="connsiteX1" fmla="*/ 495300 w 2070100"/>
              <a:gd name="connsiteY1" fmla="*/ 76224 h 584224"/>
              <a:gd name="connsiteX2" fmla="*/ 749300 w 2070100"/>
              <a:gd name="connsiteY2" fmla="*/ 558824 h 584224"/>
              <a:gd name="connsiteX3" fmla="*/ 1130300 w 2070100"/>
              <a:gd name="connsiteY3" fmla="*/ 88924 h 584224"/>
              <a:gd name="connsiteX4" fmla="*/ 1346200 w 2070100"/>
              <a:gd name="connsiteY4" fmla="*/ 558824 h 584224"/>
              <a:gd name="connsiteX5" fmla="*/ 1828800 w 2070100"/>
              <a:gd name="connsiteY5" fmla="*/ 24 h 584224"/>
              <a:gd name="connsiteX6" fmla="*/ 2070100 w 2070100"/>
              <a:gd name="connsiteY6" fmla="*/ 584224 h 584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0100" h="584224">
                <a:moveTo>
                  <a:pt x="0" y="571524"/>
                </a:moveTo>
                <a:cubicBezTo>
                  <a:pt x="185208" y="324932"/>
                  <a:pt x="370417" y="78341"/>
                  <a:pt x="495300" y="76224"/>
                </a:cubicBezTo>
                <a:cubicBezTo>
                  <a:pt x="620183" y="74107"/>
                  <a:pt x="643467" y="556707"/>
                  <a:pt x="749300" y="558824"/>
                </a:cubicBezTo>
                <a:cubicBezTo>
                  <a:pt x="855133" y="560941"/>
                  <a:pt x="1030817" y="88924"/>
                  <a:pt x="1130300" y="88924"/>
                </a:cubicBezTo>
                <a:cubicBezTo>
                  <a:pt x="1229783" y="88924"/>
                  <a:pt x="1229783" y="573641"/>
                  <a:pt x="1346200" y="558824"/>
                </a:cubicBezTo>
                <a:cubicBezTo>
                  <a:pt x="1462617" y="544007"/>
                  <a:pt x="1708150" y="-4209"/>
                  <a:pt x="1828800" y="24"/>
                </a:cubicBezTo>
                <a:cubicBezTo>
                  <a:pt x="1949450" y="4257"/>
                  <a:pt x="2009775" y="294240"/>
                  <a:pt x="2070100" y="584224"/>
                </a:cubicBezTo>
              </a:path>
            </a:pathLst>
          </a:cu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1970062-58F3-48DD-ADF7-56450D30E18F}"/>
                  </a:ext>
                </a:extLst>
              </p:cNvPr>
              <p:cNvSpPr txBox="1"/>
              <p:nvPr/>
            </p:nvSpPr>
            <p:spPr>
              <a:xfrm>
                <a:off x="385483" y="725466"/>
                <a:ext cx="6552115" cy="4406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2800" b="1" i="1" smtClean="0">
                              <a:solidFill>
                                <a:schemeClr val="tx1"/>
                              </a:solidFill>
                              <a:latin typeface="Cambria Math" panose="02040503050406030204" pitchFamily="18" charset="0"/>
                            </a:rPr>
                          </m:ctrlPr>
                        </m:sSubPr>
                        <m:e>
                          <m:r>
                            <a:rPr lang="de-DE" sz="2800" b="1" i="1" smtClean="0">
                              <a:solidFill>
                                <a:schemeClr val="tx1"/>
                              </a:solidFill>
                              <a:latin typeface="Cambria Math" panose="02040503050406030204" pitchFamily="18" charset="0"/>
                            </a:rPr>
                            <m:t>𝑰</m:t>
                          </m:r>
                        </m:e>
                        <m:sub>
                          <m:r>
                            <a:rPr lang="de-DE" sz="2800" b="1" i="1" smtClean="0">
                              <a:solidFill>
                                <a:schemeClr val="tx1"/>
                              </a:solidFill>
                              <a:latin typeface="Cambria Math" panose="02040503050406030204" pitchFamily="18" charset="0"/>
                            </a:rPr>
                            <m:t>𝑺𝒕𝒐𝒌𝒆𝒔</m:t>
                          </m:r>
                        </m:sub>
                      </m:sSub>
                      <m:r>
                        <a:rPr lang="de-DE" sz="2800" b="1" i="1" smtClean="0">
                          <a:solidFill>
                            <a:schemeClr val="tx1"/>
                          </a:solidFill>
                          <a:latin typeface="Cambria Math" panose="02040503050406030204" pitchFamily="18" charset="0"/>
                        </a:rPr>
                        <m:t>=</m:t>
                      </m:r>
                      <m:r>
                        <a:rPr lang="de-DE" sz="2800" b="1" i="1" smtClean="0">
                          <a:solidFill>
                            <a:schemeClr val="tx1"/>
                          </a:solidFill>
                          <a:latin typeface="Cambria Math" panose="02040503050406030204" pitchFamily="18" charset="0"/>
                        </a:rPr>
                        <m:t>𝒄𝒐𝒏𝒔𝒕𝒂𝒏𝒕</m:t>
                      </m:r>
                      <m:r>
                        <a:rPr lang="de-DE" sz="2800" b="1" i="1" smtClean="0">
                          <a:solidFill>
                            <a:schemeClr val="tx1"/>
                          </a:solidFill>
                          <a:latin typeface="Cambria Math" panose="02040503050406030204" pitchFamily="18" charset="0"/>
                          <a:ea typeface="Cambria Math" panose="02040503050406030204" pitchFamily="18" charset="0"/>
                        </a:rPr>
                        <m:t>∙</m:t>
                      </m:r>
                      <m:sSub>
                        <m:sSubPr>
                          <m:ctrlPr>
                            <a:rPr lang="de-DE" sz="2800" b="1" i="1" smtClean="0">
                              <a:solidFill>
                                <a:schemeClr val="tx1"/>
                              </a:solidFill>
                              <a:latin typeface="Cambria Math" panose="02040503050406030204" pitchFamily="18" charset="0"/>
                              <a:ea typeface="Cambria Math" panose="02040503050406030204" pitchFamily="18" charset="0"/>
                            </a:rPr>
                          </m:ctrlPr>
                        </m:sSubPr>
                        <m:e>
                          <m:r>
                            <a:rPr lang="de-DE" sz="2800" b="1" i="1" smtClean="0">
                              <a:solidFill>
                                <a:schemeClr val="tx1"/>
                              </a:solidFill>
                              <a:latin typeface="Cambria Math" panose="02040503050406030204" pitchFamily="18" charset="0"/>
                              <a:ea typeface="Cambria Math" panose="02040503050406030204" pitchFamily="18" charset="0"/>
                            </a:rPr>
                            <m:t>𝑰</m:t>
                          </m:r>
                        </m:e>
                        <m:sub>
                          <m:r>
                            <a:rPr lang="de-DE" sz="2800" b="1" i="1" smtClean="0">
                              <a:solidFill>
                                <a:schemeClr val="tx1"/>
                              </a:solidFill>
                              <a:latin typeface="Cambria Math" panose="02040503050406030204" pitchFamily="18" charset="0"/>
                              <a:ea typeface="Cambria Math" panose="02040503050406030204" pitchFamily="18" charset="0"/>
                            </a:rPr>
                            <m:t>𝟎</m:t>
                          </m:r>
                          <m:r>
                            <a:rPr lang="de-DE" sz="2800" b="1" i="1" smtClean="0">
                              <a:solidFill>
                                <a:schemeClr val="tx1"/>
                              </a:solidFill>
                              <a:latin typeface="Cambria Math" panose="02040503050406030204" pitchFamily="18" charset="0"/>
                              <a:ea typeface="Cambria Math" panose="02040503050406030204" pitchFamily="18" charset="0"/>
                            </a:rPr>
                            <m:t>  </m:t>
                          </m:r>
                        </m:sub>
                      </m:sSub>
                      <m:sSup>
                        <m:sSupPr>
                          <m:ctrlPr>
                            <a:rPr lang="de-DE" sz="2800" b="1" i="1" smtClean="0">
                              <a:solidFill>
                                <a:schemeClr val="tx1"/>
                              </a:solidFill>
                              <a:latin typeface="Cambria Math" panose="02040503050406030204" pitchFamily="18" charset="0"/>
                              <a:ea typeface="Cambria Math" panose="02040503050406030204" pitchFamily="18" charset="0"/>
                            </a:rPr>
                          </m:ctrlPr>
                        </m:sSupPr>
                        <m:e>
                          <m:d>
                            <m:dPr>
                              <m:ctrlPr>
                                <a:rPr lang="de-DE" sz="2800" b="1" i="1" smtClean="0">
                                  <a:solidFill>
                                    <a:schemeClr val="tx1"/>
                                  </a:solidFill>
                                  <a:latin typeface="Cambria Math" panose="02040503050406030204" pitchFamily="18" charset="0"/>
                                  <a:ea typeface="Cambria Math" panose="02040503050406030204" pitchFamily="18" charset="0"/>
                                </a:rPr>
                              </m:ctrlPr>
                            </m:dPr>
                            <m:e>
                              <m:sSub>
                                <m:sSubPr>
                                  <m:ctrlPr>
                                    <a:rPr lang="de-DE" sz="2800" b="1" i="1" smtClean="0">
                                      <a:solidFill>
                                        <a:schemeClr val="tx1"/>
                                      </a:solidFill>
                                      <a:latin typeface="Cambria Math" panose="02040503050406030204" pitchFamily="18" charset="0"/>
                                      <a:ea typeface="Cambria Math" panose="02040503050406030204" pitchFamily="18" charset="0"/>
                                    </a:rPr>
                                  </m:ctrlPr>
                                </m:sSubPr>
                                <m:e>
                                  <m:r>
                                    <a:rPr lang="de-DE" sz="2800" b="1" i="1" smtClean="0">
                                      <a:solidFill>
                                        <a:schemeClr val="tx1"/>
                                      </a:solidFill>
                                      <a:latin typeface="Cambria Math" panose="02040503050406030204" pitchFamily="18" charset="0"/>
                                      <a:ea typeface="Cambria Math" panose="02040503050406030204" pitchFamily="18" charset="0"/>
                                    </a:rPr>
                                    <m:t>𝝎</m:t>
                                  </m:r>
                                </m:e>
                                <m:sub>
                                  <m:r>
                                    <a:rPr lang="de-DE" sz="2800" b="1" i="1" smtClean="0">
                                      <a:solidFill>
                                        <a:schemeClr val="tx1"/>
                                      </a:solidFill>
                                      <a:latin typeface="Cambria Math" panose="02040503050406030204" pitchFamily="18" charset="0"/>
                                      <a:ea typeface="Cambria Math" panose="02040503050406030204" pitchFamily="18" charset="0"/>
                                    </a:rPr>
                                    <m:t>𝟎</m:t>
                                  </m:r>
                                </m:sub>
                              </m:sSub>
                              <m:r>
                                <a:rPr lang="de-DE" sz="2800" b="1" i="1" smtClean="0">
                                  <a:solidFill>
                                    <a:schemeClr val="tx1"/>
                                  </a:solidFill>
                                  <a:latin typeface="Cambria Math" panose="02040503050406030204" pitchFamily="18" charset="0"/>
                                  <a:ea typeface="Cambria Math" panose="02040503050406030204" pitchFamily="18" charset="0"/>
                                </a:rPr>
                                <m:t>−</m:t>
                              </m:r>
                              <m:sSub>
                                <m:sSubPr>
                                  <m:ctrlPr>
                                    <a:rPr lang="de-DE" sz="2800" b="1" i="1" smtClean="0">
                                      <a:solidFill>
                                        <a:schemeClr val="tx1"/>
                                      </a:solidFill>
                                      <a:latin typeface="Cambria Math" panose="02040503050406030204" pitchFamily="18" charset="0"/>
                                      <a:ea typeface="Cambria Math" panose="02040503050406030204" pitchFamily="18" charset="0"/>
                                    </a:rPr>
                                  </m:ctrlPr>
                                </m:sSubPr>
                                <m:e>
                                  <m:r>
                                    <a:rPr lang="de-DE" sz="2800" b="1" i="1" smtClean="0">
                                      <a:solidFill>
                                        <a:schemeClr val="tx1"/>
                                      </a:solidFill>
                                      <a:latin typeface="Cambria Math" panose="02040503050406030204" pitchFamily="18" charset="0"/>
                                      <a:ea typeface="Cambria Math" panose="02040503050406030204" pitchFamily="18" charset="0"/>
                                    </a:rPr>
                                    <m:t>𝝎</m:t>
                                  </m:r>
                                </m:e>
                                <m:sub>
                                  <m:r>
                                    <a:rPr lang="de-DE" sz="2800" b="1" i="1" smtClean="0">
                                      <a:solidFill>
                                        <a:schemeClr val="tx1"/>
                                      </a:solidFill>
                                      <a:latin typeface="Cambria Math" panose="02040503050406030204" pitchFamily="18" charset="0"/>
                                      <a:ea typeface="Cambria Math" panose="02040503050406030204" pitchFamily="18" charset="0"/>
                                    </a:rPr>
                                    <m:t>𝑹</m:t>
                                  </m:r>
                                </m:sub>
                              </m:sSub>
                            </m:e>
                          </m:d>
                        </m:e>
                        <m:sup>
                          <m:r>
                            <a:rPr lang="de-DE" sz="2800" b="1" i="1" smtClean="0">
                              <a:solidFill>
                                <a:schemeClr val="tx1"/>
                              </a:solidFill>
                              <a:latin typeface="Cambria Math" panose="02040503050406030204" pitchFamily="18" charset="0"/>
                              <a:ea typeface="Cambria Math" panose="02040503050406030204" pitchFamily="18" charset="0"/>
                            </a:rPr>
                            <m:t>𝟒</m:t>
                          </m:r>
                        </m:sup>
                      </m:sSup>
                      <m:r>
                        <a:rPr lang="de-DE" sz="2800" b="1" i="1" smtClean="0">
                          <a:solidFill>
                            <a:schemeClr val="tx1"/>
                          </a:solidFill>
                          <a:latin typeface="Cambria Math" panose="02040503050406030204" pitchFamily="18" charset="0"/>
                          <a:ea typeface="Cambria Math" panose="02040503050406030204" pitchFamily="18" charset="0"/>
                        </a:rPr>
                        <m:t>∙</m:t>
                      </m:r>
                      <m:sSup>
                        <m:sSupPr>
                          <m:ctrlPr>
                            <a:rPr lang="de-DE" sz="2800" b="1" i="1" smtClean="0">
                              <a:solidFill>
                                <a:srgbClr val="FF0000"/>
                              </a:solidFill>
                              <a:latin typeface="Cambria Math" panose="02040503050406030204" pitchFamily="18" charset="0"/>
                              <a:ea typeface="Cambria Math" panose="02040503050406030204" pitchFamily="18" charset="0"/>
                            </a:rPr>
                          </m:ctrlPr>
                        </m:sSupPr>
                        <m:e>
                          <m:d>
                            <m:dPr>
                              <m:begChr m:val="|"/>
                              <m:endChr m:val="|"/>
                              <m:ctrlPr>
                                <a:rPr lang="de-DE" sz="2800" b="1" i="1" smtClean="0">
                                  <a:solidFill>
                                    <a:srgbClr val="FF0000"/>
                                  </a:solidFill>
                                  <a:latin typeface="Cambria Math" panose="02040503050406030204" pitchFamily="18" charset="0"/>
                                  <a:ea typeface="Cambria Math" panose="02040503050406030204" pitchFamily="18" charset="0"/>
                                </a:rPr>
                              </m:ctrlPr>
                            </m:dPr>
                            <m:e>
                              <m:r>
                                <a:rPr lang="de-DE" sz="2800" b="1" i="1" smtClean="0">
                                  <a:solidFill>
                                    <a:srgbClr val="FF0000"/>
                                  </a:solidFill>
                                  <a:latin typeface="Cambria Math" panose="02040503050406030204" pitchFamily="18" charset="0"/>
                                  <a:ea typeface="Cambria Math" panose="02040503050406030204" pitchFamily="18" charset="0"/>
                                </a:rPr>
                                <m:t>𝒂</m:t>
                              </m:r>
                            </m:e>
                          </m:d>
                        </m:e>
                        <m:sup>
                          <m:r>
                            <a:rPr lang="de-DE" sz="2800" b="1" i="1" smtClean="0">
                              <a:solidFill>
                                <a:srgbClr val="FF0000"/>
                              </a:solidFill>
                              <a:latin typeface="Cambria Math" panose="02040503050406030204" pitchFamily="18" charset="0"/>
                              <a:ea typeface="Cambria Math" panose="02040503050406030204" pitchFamily="18" charset="0"/>
                            </a:rPr>
                            <m:t>𝟐</m:t>
                          </m:r>
                        </m:sup>
                      </m:sSup>
                    </m:oMath>
                  </m:oMathPara>
                </a14:m>
                <a:endParaRPr lang="de-DE" sz="2800" b="1" dirty="0">
                  <a:solidFill>
                    <a:schemeClr val="tx1"/>
                  </a:solidFill>
                </a:endParaRPr>
              </a:p>
            </p:txBody>
          </p:sp>
        </mc:Choice>
        <mc:Fallback xmlns="">
          <p:sp>
            <p:nvSpPr>
              <p:cNvPr id="16" name="TextBox 15">
                <a:extLst>
                  <a:ext uri="{FF2B5EF4-FFF2-40B4-BE49-F238E27FC236}">
                    <a16:creationId xmlns:a16="http://schemas.microsoft.com/office/drawing/2014/main" id="{51970062-58F3-48DD-ADF7-56450D30E18F}"/>
                  </a:ext>
                </a:extLst>
              </p:cNvPr>
              <p:cNvSpPr txBox="1">
                <a:spLocks noRot="1" noChangeAspect="1" noMove="1" noResize="1" noEditPoints="1" noAdjustHandles="1" noChangeArrowheads="1" noChangeShapeType="1" noTextEdit="1"/>
              </p:cNvSpPr>
              <p:nvPr/>
            </p:nvSpPr>
            <p:spPr>
              <a:xfrm>
                <a:off x="385483" y="725466"/>
                <a:ext cx="6552115" cy="440633"/>
              </a:xfrm>
              <a:prstGeom prst="rect">
                <a:avLst/>
              </a:prstGeom>
              <a:blipFill>
                <a:blip r:embed="rId6"/>
                <a:stretch>
                  <a:fillRect/>
                </a:stretch>
              </a:blipFill>
            </p:spPr>
            <p:txBody>
              <a:bodyPr/>
              <a:lstStyle/>
              <a:p>
                <a:r>
                  <a:rPr lang="en-US">
                    <a:noFill/>
                  </a:rPr>
                  <a:t> </a:t>
                </a:r>
              </a:p>
            </p:txBody>
          </p:sp>
        </mc:Fallback>
      </mc:AlternateContent>
      <p:cxnSp>
        <p:nvCxnSpPr>
          <p:cNvPr id="9" name="Connector: Elbow 8">
            <a:extLst>
              <a:ext uri="{FF2B5EF4-FFF2-40B4-BE49-F238E27FC236}">
                <a16:creationId xmlns:a16="http://schemas.microsoft.com/office/drawing/2014/main" id="{50896069-5AB1-426D-8FD3-6FA9D09CC788}"/>
              </a:ext>
            </a:extLst>
          </p:cNvPr>
          <p:cNvCxnSpPr>
            <a:stCxn id="16" idx="3"/>
            <a:endCxn id="6" idx="1"/>
          </p:cNvCxnSpPr>
          <p:nvPr/>
        </p:nvCxnSpPr>
        <p:spPr>
          <a:xfrm flipH="1">
            <a:off x="385483" y="945783"/>
            <a:ext cx="6552115" cy="956263"/>
          </a:xfrm>
          <a:prstGeom prst="bentConnector5">
            <a:avLst>
              <a:gd name="adj1" fmla="val -3489"/>
              <a:gd name="adj2" fmla="val 35252"/>
              <a:gd name="adj3" fmla="val 103489"/>
            </a:avLst>
          </a:prstGeom>
          <a:ln>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47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B0166D9-FC58-4C9D-9C99-CD76BA43F438}"/>
                  </a:ext>
                </a:extLst>
              </p:cNvPr>
              <p:cNvSpPr txBox="1"/>
              <p:nvPr/>
            </p:nvSpPr>
            <p:spPr>
              <a:xfrm>
                <a:off x="128308" y="847215"/>
                <a:ext cx="9368117" cy="100476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de-DE" sz="2400" i="1">
                              <a:solidFill>
                                <a:schemeClr val="tx2"/>
                              </a:solidFill>
                              <a:latin typeface="Cambria Math" panose="02040503050406030204" pitchFamily="18" charset="0"/>
                            </a:rPr>
                          </m:ctrlPr>
                        </m:sSubPr>
                        <m:e>
                          <m:d>
                            <m:dPr>
                              <m:ctrlPr>
                                <a:rPr lang="en-US" sz="2400" i="1">
                                  <a:solidFill>
                                    <a:schemeClr val="tx2"/>
                                  </a:solidFill>
                                  <a:latin typeface="Cambria Math" panose="02040503050406030204" pitchFamily="18" charset="0"/>
                                </a:rPr>
                              </m:ctrlPr>
                            </m:dPr>
                            <m:e>
                              <m:sSub>
                                <m:sSubPr>
                                  <m:ctrlPr>
                                    <a:rPr lang="de-DE" sz="2400" i="1">
                                      <a:solidFill>
                                        <a:schemeClr val="tx2"/>
                                      </a:solidFill>
                                      <a:latin typeface="Cambria Math" panose="02040503050406030204" pitchFamily="18" charset="0"/>
                                    </a:rPr>
                                  </m:ctrlPr>
                                </m:sSubPr>
                                <m:e>
                                  <m:r>
                                    <a:rPr lang="de-DE" sz="2400" i="1">
                                      <a:solidFill>
                                        <a:schemeClr val="tx2"/>
                                      </a:solidFill>
                                      <a:latin typeface="Cambria Math" panose="02040503050406030204" pitchFamily="18" charset="0"/>
                                    </a:rPr>
                                    <m:t>𝑎</m:t>
                                  </m:r>
                                </m:e>
                                <m:sub>
                                  <m:r>
                                    <a:rPr lang="de-DE" sz="2400" i="1">
                                      <a:solidFill>
                                        <a:schemeClr val="tx2"/>
                                      </a:solidFill>
                                      <a:latin typeface="Cambria Math" panose="02040503050406030204" pitchFamily="18" charset="0"/>
                                      <a:ea typeface="Cambria Math" panose="02040503050406030204" pitchFamily="18" charset="0"/>
                                    </a:rPr>
                                    <m:t>𝜎𝜌</m:t>
                                  </m:r>
                                </m:sub>
                              </m:sSub>
                            </m:e>
                          </m:d>
                        </m:e>
                        <m:sub>
                          <m:r>
                            <a:rPr lang="de-DE" sz="2400" i="1">
                              <a:solidFill>
                                <a:schemeClr val="tx2"/>
                              </a:solidFill>
                              <a:latin typeface="Cambria Math" panose="02040503050406030204" pitchFamily="18" charset="0"/>
                            </a:rPr>
                            <m:t>𝑓𝑖</m:t>
                          </m:r>
                        </m:sub>
                      </m:sSub>
                      <m:r>
                        <a:rPr lang="de-DE" sz="2400" i="1">
                          <a:solidFill>
                            <a:schemeClr val="tx2"/>
                          </a:solidFill>
                          <a:latin typeface="Cambria Math" panose="02040503050406030204" pitchFamily="18" charset="0"/>
                        </a:rPr>
                        <m:t>=</m:t>
                      </m:r>
                      <m:nary>
                        <m:naryPr>
                          <m:chr m:val="∑"/>
                          <m:supHide m:val="on"/>
                          <m:ctrlPr>
                            <a:rPr lang="de-DE" sz="2400" i="1">
                              <a:solidFill>
                                <a:schemeClr val="tx2"/>
                              </a:solidFill>
                              <a:latin typeface="Cambria Math" panose="02040503050406030204" pitchFamily="18" charset="0"/>
                            </a:rPr>
                          </m:ctrlPr>
                        </m:naryPr>
                        <m:sub>
                          <m:sSub>
                            <m:sSubPr>
                              <m:ctrlPr>
                                <a:rPr lang="de-DE" sz="2400" i="1">
                                  <a:solidFill>
                                    <a:schemeClr val="tx2"/>
                                  </a:solidFill>
                                  <a:latin typeface="Cambria Math" panose="02040503050406030204" pitchFamily="18" charset="0"/>
                                </a:rPr>
                              </m:ctrlPr>
                            </m:sSubPr>
                            <m:e>
                              <m:r>
                                <a:rPr lang="de-DE" sz="2400" i="1">
                                  <a:solidFill>
                                    <a:schemeClr val="tx2"/>
                                  </a:solidFill>
                                  <a:latin typeface="Cambria Math" panose="02040503050406030204" pitchFamily="18" charset="0"/>
                                </a:rPr>
                                <m:t>𝜓</m:t>
                              </m:r>
                            </m:e>
                            <m:sub>
                              <m:r>
                                <a:rPr lang="de-DE" sz="2400" i="1">
                                  <a:solidFill>
                                    <a:schemeClr val="tx2"/>
                                  </a:solidFill>
                                  <a:latin typeface="Cambria Math" panose="02040503050406030204" pitchFamily="18" charset="0"/>
                                </a:rPr>
                                <m:t>𝑟</m:t>
                              </m:r>
                            </m:sub>
                          </m:sSub>
                        </m:sub>
                        <m:sup/>
                        <m:e>
                          <m:d>
                            <m:dPr>
                              <m:ctrlPr>
                                <a:rPr lang="de-DE" sz="2400" i="1">
                                  <a:solidFill>
                                    <a:schemeClr val="tx2"/>
                                  </a:solidFill>
                                  <a:latin typeface="Cambria Math" panose="02040503050406030204" pitchFamily="18" charset="0"/>
                                </a:rPr>
                              </m:ctrlPr>
                            </m:dPr>
                            <m:e>
                              <m:f>
                                <m:fPr>
                                  <m:ctrlPr>
                                    <a:rPr lang="de-DE" sz="2400" i="1">
                                      <a:solidFill>
                                        <a:schemeClr val="tx2"/>
                                      </a:solidFill>
                                      <a:latin typeface="Cambria Math" panose="02040503050406030204" pitchFamily="18" charset="0"/>
                                    </a:rPr>
                                  </m:ctrlPr>
                                </m:fPr>
                                <m:num>
                                  <m:d>
                                    <m:dPr>
                                      <m:begChr m:val="⟨"/>
                                      <m:endChr m:val="⟩"/>
                                      <m:ctrlPr>
                                        <a:rPr lang="de-DE" sz="2400" i="1">
                                          <a:solidFill>
                                            <a:schemeClr val="tx2"/>
                                          </a:solidFill>
                                          <a:latin typeface="Cambria Math" panose="02040503050406030204" pitchFamily="18" charset="0"/>
                                        </a:rPr>
                                      </m:ctrlPr>
                                    </m:dPr>
                                    <m:e>
                                      <m:sSub>
                                        <m:sSubPr>
                                          <m:ctrlPr>
                                            <a:rPr lang="de-DE" sz="2400" i="1">
                                              <a:solidFill>
                                                <a:schemeClr val="tx2"/>
                                              </a:solidFill>
                                              <a:latin typeface="Cambria Math" panose="02040503050406030204" pitchFamily="18" charset="0"/>
                                            </a:rPr>
                                          </m:ctrlPr>
                                        </m:sSubPr>
                                        <m:e>
                                          <m:r>
                                            <a:rPr lang="de-DE" sz="2400" i="1">
                                              <a:solidFill>
                                                <a:schemeClr val="tx2"/>
                                              </a:solidFill>
                                              <a:latin typeface="Cambria Math" panose="02040503050406030204" pitchFamily="18" charset="0"/>
                                            </a:rPr>
                                            <m:t>𝜓</m:t>
                                          </m:r>
                                        </m:e>
                                        <m:sub>
                                          <m:r>
                                            <a:rPr lang="de-DE" sz="2400" i="1">
                                              <a:solidFill>
                                                <a:schemeClr val="tx2"/>
                                              </a:solidFill>
                                              <a:latin typeface="Cambria Math" panose="02040503050406030204" pitchFamily="18" charset="0"/>
                                            </a:rPr>
                                            <m:t>𝑓</m:t>
                                          </m:r>
                                        </m:sub>
                                      </m:sSub>
                                    </m:e>
                                    <m:e>
                                      <m:sSub>
                                        <m:sSubPr>
                                          <m:ctrlPr>
                                            <a:rPr lang="de-DE" sz="2400" i="1">
                                              <a:solidFill>
                                                <a:schemeClr val="tx2"/>
                                              </a:solidFill>
                                              <a:latin typeface="Cambria Math" panose="02040503050406030204" pitchFamily="18" charset="0"/>
                                            </a:rPr>
                                          </m:ctrlPr>
                                        </m:sSubPr>
                                        <m:e>
                                          <m:acc>
                                            <m:accPr>
                                              <m:chr m:val="̂"/>
                                              <m:ctrlPr>
                                                <a:rPr lang="de-DE" sz="2400" i="1">
                                                  <a:solidFill>
                                                    <a:schemeClr val="tx2"/>
                                                  </a:solidFill>
                                                  <a:latin typeface="Cambria Math" panose="02040503050406030204" pitchFamily="18" charset="0"/>
                                                </a:rPr>
                                              </m:ctrlPr>
                                            </m:accPr>
                                            <m:e>
                                              <m:r>
                                                <a:rPr lang="de-DE" sz="2400" i="1">
                                                  <a:solidFill>
                                                    <a:schemeClr val="tx2"/>
                                                  </a:solidFill>
                                                  <a:latin typeface="Cambria Math" panose="02040503050406030204" pitchFamily="18" charset="0"/>
                                                </a:rPr>
                                                <m:t>µ</m:t>
                                              </m:r>
                                            </m:e>
                                          </m:acc>
                                        </m:e>
                                        <m:sub>
                                          <m:r>
                                            <a:rPr lang="de-DE" sz="2400" i="1">
                                              <a:solidFill>
                                                <a:schemeClr val="tx2"/>
                                              </a:solidFill>
                                              <a:latin typeface="Cambria Math" panose="02040503050406030204" pitchFamily="18" charset="0"/>
                                              <a:ea typeface="Cambria Math" panose="02040503050406030204" pitchFamily="18" charset="0"/>
                                            </a:rPr>
                                            <m:t>𝜌</m:t>
                                          </m:r>
                                        </m:sub>
                                      </m:sSub>
                                    </m:e>
                                    <m:e>
                                      <m:sSub>
                                        <m:sSubPr>
                                          <m:ctrlPr>
                                            <a:rPr lang="de-DE" sz="2400" i="1">
                                              <a:solidFill>
                                                <a:schemeClr val="tx2"/>
                                              </a:solidFill>
                                              <a:latin typeface="Cambria Math" panose="02040503050406030204" pitchFamily="18" charset="0"/>
                                            </a:rPr>
                                          </m:ctrlPr>
                                        </m:sSubPr>
                                        <m:e>
                                          <m:r>
                                            <a:rPr lang="de-DE" sz="2400" i="1">
                                              <a:solidFill>
                                                <a:schemeClr val="tx2"/>
                                              </a:solidFill>
                                              <a:latin typeface="Cambria Math" panose="02040503050406030204" pitchFamily="18" charset="0"/>
                                            </a:rPr>
                                            <m:t>𝜓</m:t>
                                          </m:r>
                                        </m:e>
                                        <m:sub>
                                          <m:r>
                                            <a:rPr lang="de-DE" sz="2400" i="1">
                                              <a:solidFill>
                                                <a:schemeClr val="tx2"/>
                                              </a:solidFill>
                                              <a:latin typeface="Cambria Math" panose="02040503050406030204" pitchFamily="18" charset="0"/>
                                            </a:rPr>
                                            <m:t>𝑟</m:t>
                                          </m:r>
                                        </m:sub>
                                      </m:sSub>
                                    </m:e>
                                  </m:d>
                                  <m:d>
                                    <m:dPr>
                                      <m:begChr m:val="⟨"/>
                                      <m:endChr m:val="⟩"/>
                                      <m:ctrlPr>
                                        <a:rPr lang="de-DE" sz="2400" i="1">
                                          <a:solidFill>
                                            <a:schemeClr val="tx2"/>
                                          </a:solidFill>
                                          <a:latin typeface="Cambria Math" panose="02040503050406030204" pitchFamily="18" charset="0"/>
                                        </a:rPr>
                                      </m:ctrlPr>
                                    </m:dPr>
                                    <m:e>
                                      <m:sSub>
                                        <m:sSubPr>
                                          <m:ctrlPr>
                                            <a:rPr lang="de-DE" sz="2400" i="1">
                                              <a:solidFill>
                                                <a:schemeClr val="tx2"/>
                                              </a:solidFill>
                                              <a:latin typeface="Cambria Math" panose="02040503050406030204" pitchFamily="18" charset="0"/>
                                            </a:rPr>
                                          </m:ctrlPr>
                                        </m:sSubPr>
                                        <m:e>
                                          <m:r>
                                            <a:rPr lang="de-DE" sz="2400" i="1">
                                              <a:solidFill>
                                                <a:schemeClr val="tx2"/>
                                              </a:solidFill>
                                              <a:latin typeface="Cambria Math" panose="02040503050406030204" pitchFamily="18" charset="0"/>
                                            </a:rPr>
                                            <m:t>𝜓</m:t>
                                          </m:r>
                                        </m:e>
                                        <m:sub>
                                          <m:r>
                                            <a:rPr lang="de-DE" sz="2400" i="1">
                                              <a:solidFill>
                                                <a:schemeClr val="tx2"/>
                                              </a:solidFill>
                                              <a:latin typeface="Cambria Math" panose="02040503050406030204" pitchFamily="18" charset="0"/>
                                            </a:rPr>
                                            <m:t>𝑟</m:t>
                                          </m:r>
                                        </m:sub>
                                      </m:sSub>
                                    </m:e>
                                    <m:e>
                                      <m:sSub>
                                        <m:sSubPr>
                                          <m:ctrlPr>
                                            <a:rPr lang="de-DE" sz="2400" i="1">
                                              <a:solidFill>
                                                <a:schemeClr val="tx2"/>
                                              </a:solidFill>
                                              <a:latin typeface="Cambria Math" panose="02040503050406030204" pitchFamily="18" charset="0"/>
                                            </a:rPr>
                                          </m:ctrlPr>
                                        </m:sSubPr>
                                        <m:e>
                                          <m:acc>
                                            <m:accPr>
                                              <m:chr m:val="̂"/>
                                              <m:ctrlPr>
                                                <a:rPr lang="de-DE" sz="2400" i="1">
                                                  <a:solidFill>
                                                    <a:schemeClr val="tx2"/>
                                                  </a:solidFill>
                                                  <a:latin typeface="Cambria Math" panose="02040503050406030204" pitchFamily="18" charset="0"/>
                                                </a:rPr>
                                              </m:ctrlPr>
                                            </m:accPr>
                                            <m:e>
                                              <m:r>
                                                <a:rPr lang="de-DE" sz="2400" i="1">
                                                  <a:solidFill>
                                                    <a:schemeClr val="tx2"/>
                                                  </a:solidFill>
                                                  <a:latin typeface="Cambria Math" panose="02040503050406030204" pitchFamily="18" charset="0"/>
                                                </a:rPr>
                                                <m:t>µ</m:t>
                                              </m:r>
                                            </m:e>
                                          </m:acc>
                                        </m:e>
                                        <m:sub>
                                          <m:r>
                                            <a:rPr lang="de-DE" sz="2400" i="1">
                                              <a:solidFill>
                                                <a:schemeClr val="tx2"/>
                                              </a:solidFill>
                                              <a:latin typeface="Cambria Math" panose="02040503050406030204" pitchFamily="18" charset="0"/>
                                              <a:ea typeface="Cambria Math" panose="02040503050406030204" pitchFamily="18" charset="0"/>
                                            </a:rPr>
                                            <m:t>𝜎</m:t>
                                          </m:r>
                                        </m:sub>
                                      </m:sSub>
                                    </m:e>
                                    <m:e>
                                      <m:sSub>
                                        <m:sSubPr>
                                          <m:ctrlPr>
                                            <a:rPr lang="de-DE" sz="2400" i="1">
                                              <a:solidFill>
                                                <a:schemeClr val="tx2"/>
                                              </a:solidFill>
                                              <a:latin typeface="Cambria Math" panose="02040503050406030204" pitchFamily="18" charset="0"/>
                                            </a:rPr>
                                          </m:ctrlPr>
                                        </m:sSubPr>
                                        <m:e>
                                          <m:r>
                                            <a:rPr lang="de-DE" sz="2400" i="1">
                                              <a:solidFill>
                                                <a:schemeClr val="tx2"/>
                                              </a:solidFill>
                                              <a:latin typeface="Cambria Math" panose="02040503050406030204" pitchFamily="18" charset="0"/>
                                            </a:rPr>
                                            <m:t>𝜓</m:t>
                                          </m:r>
                                        </m:e>
                                        <m:sub>
                                          <m:r>
                                            <a:rPr lang="de-DE" sz="2400" i="1">
                                              <a:solidFill>
                                                <a:schemeClr val="tx2"/>
                                              </a:solidFill>
                                              <a:latin typeface="Cambria Math" panose="02040503050406030204" pitchFamily="18" charset="0"/>
                                            </a:rPr>
                                            <m:t>𝑖</m:t>
                                          </m:r>
                                        </m:sub>
                                      </m:sSub>
                                    </m:e>
                                  </m:d>
                                </m:num>
                                <m:den>
                                  <m:r>
                                    <a:rPr lang="de-DE" sz="2400" b="1" i="1" smtClean="0">
                                      <a:solidFill>
                                        <a:srgbClr val="FFC000"/>
                                      </a:solidFill>
                                      <a:latin typeface="Cambria Math" panose="02040503050406030204" pitchFamily="18" charset="0"/>
                                    </a:rPr>
                                    <m:t>ℏ</m:t>
                                  </m:r>
                                  <m:sSub>
                                    <m:sSubPr>
                                      <m:ctrlPr>
                                        <a:rPr lang="de-DE" sz="2400" b="1" i="1">
                                          <a:solidFill>
                                            <a:srgbClr val="FFC000"/>
                                          </a:solidFill>
                                          <a:latin typeface="Cambria Math" panose="02040503050406030204" pitchFamily="18" charset="0"/>
                                          <a:ea typeface="Cambria Math" panose="02040503050406030204" pitchFamily="18" charset="0"/>
                                        </a:rPr>
                                      </m:ctrlPr>
                                    </m:sSubPr>
                                    <m:e>
                                      <m:r>
                                        <a:rPr lang="de-DE" sz="2400" b="1" i="1">
                                          <a:solidFill>
                                            <a:srgbClr val="FFC000"/>
                                          </a:solidFill>
                                          <a:latin typeface="Cambria Math" panose="02040503050406030204" pitchFamily="18" charset="0"/>
                                          <a:ea typeface="Cambria Math" panose="02040503050406030204" pitchFamily="18" charset="0"/>
                                        </a:rPr>
                                        <m:t>𝝎</m:t>
                                      </m:r>
                                    </m:e>
                                    <m:sub>
                                      <m:r>
                                        <a:rPr lang="de-DE" sz="2400" b="1" i="1">
                                          <a:solidFill>
                                            <a:srgbClr val="FFC000"/>
                                          </a:solidFill>
                                          <a:latin typeface="Cambria Math" panose="02040503050406030204" pitchFamily="18" charset="0"/>
                                          <a:ea typeface="Cambria Math" panose="02040503050406030204" pitchFamily="18" charset="0"/>
                                        </a:rPr>
                                        <m:t>𝒓𝒊</m:t>
                                      </m:r>
                                    </m:sub>
                                  </m:sSub>
                                  <m:r>
                                    <a:rPr lang="de-DE" sz="2400" i="1">
                                      <a:solidFill>
                                        <a:schemeClr val="tx2"/>
                                      </a:solidFill>
                                      <a:latin typeface="Cambria Math" panose="02040503050406030204" pitchFamily="18" charset="0"/>
                                    </a:rPr>
                                    <m:t>−</m:t>
                                  </m:r>
                                  <m:r>
                                    <a:rPr lang="de-DE" sz="2400" b="1" i="1" smtClean="0">
                                      <a:solidFill>
                                        <a:srgbClr val="00B050"/>
                                      </a:solidFill>
                                      <a:latin typeface="Cambria Math" panose="02040503050406030204" pitchFamily="18" charset="0"/>
                                    </a:rPr>
                                    <m:t>ℏ</m:t>
                                  </m:r>
                                  <m:sSub>
                                    <m:sSubPr>
                                      <m:ctrlPr>
                                        <a:rPr lang="de-DE" sz="2400" b="1" i="1">
                                          <a:solidFill>
                                            <a:srgbClr val="00B050"/>
                                          </a:solidFill>
                                          <a:latin typeface="Cambria Math" panose="02040503050406030204" pitchFamily="18" charset="0"/>
                                          <a:ea typeface="Cambria Math" panose="02040503050406030204" pitchFamily="18" charset="0"/>
                                        </a:rPr>
                                      </m:ctrlPr>
                                    </m:sSubPr>
                                    <m:e>
                                      <m:r>
                                        <a:rPr lang="de-DE" sz="2400" b="1" i="1">
                                          <a:solidFill>
                                            <a:srgbClr val="00B050"/>
                                          </a:solidFill>
                                          <a:latin typeface="Cambria Math" panose="02040503050406030204" pitchFamily="18" charset="0"/>
                                          <a:ea typeface="Cambria Math" panose="02040503050406030204" pitchFamily="18" charset="0"/>
                                        </a:rPr>
                                        <m:t>𝝎</m:t>
                                      </m:r>
                                    </m:e>
                                    <m:sub>
                                      <m:r>
                                        <a:rPr lang="de-DE" sz="2400" b="1" i="1">
                                          <a:solidFill>
                                            <a:srgbClr val="00B050"/>
                                          </a:solidFill>
                                          <a:latin typeface="Cambria Math" panose="02040503050406030204" pitchFamily="18" charset="0"/>
                                          <a:ea typeface="Cambria Math" panose="02040503050406030204" pitchFamily="18" charset="0"/>
                                        </a:rPr>
                                        <m:t>𝟎</m:t>
                                      </m:r>
                                    </m:sub>
                                  </m:sSub>
                                  <m:r>
                                    <a:rPr lang="de-DE" sz="2400" i="1">
                                      <a:solidFill>
                                        <a:schemeClr val="tx2"/>
                                      </a:solidFill>
                                      <a:latin typeface="Cambria Math" panose="02040503050406030204" pitchFamily="18" charset="0"/>
                                    </a:rPr>
                                    <m:t>−</m:t>
                                  </m:r>
                                  <m:r>
                                    <a:rPr lang="de-DE" sz="2400" i="1">
                                      <a:solidFill>
                                        <a:schemeClr val="tx2"/>
                                      </a:solidFill>
                                      <a:latin typeface="Cambria Math" panose="02040503050406030204" pitchFamily="18" charset="0"/>
                                    </a:rPr>
                                    <m:t>𝑖</m:t>
                                  </m:r>
                                  <m:sSub>
                                    <m:sSubPr>
                                      <m:ctrlPr>
                                        <a:rPr lang="de-DE" sz="2400" i="1">
                                          <a:solidFill>
                                            <a:schemeClr val="tx2"/>
                                          </a:solidFill>
                                          <a:latin typeface="Cambria Math" panose="02040503050406030204" pitchFamily="18" charset="0"/>
                                        </a:rPr>
                                      </m:ctrlPr>
                                    </m:sSubPr>
                                    <m:e>
                                      <m:r>
                                        <a:rPr lang="el-GR" sz="2400" i="1">
                                          <a:solidFill>
                                            <a:schemeClr val="tx2"/>
                                          </a:solidFill>
                                          <a:latin typeface="Cambria Math" panose="02040503050406030204" pitchFamily="18" charset="0"/>
                                        </a:rPr>
                                        <m:t>𝛤</m:t>
                                      </m:r>
                                    </m:e>
                                    <m:sub>
                                      <m:r>
                                        <a:rPr lang="de-DE" sz="2400" i="1">
                                          <a:solidFill>
                                            <a:schemeClr val="tx2"/>
                                          </a:solidFill>
                                          <a:latin typeface="Cambria Math" panose="02040503050406030204" pitchFamily="18" charset="0"/>
                                        </a:rPr>
                                        <m:t>𝑟</m:t>
                                      </m:r>
                                    </m:sub>
                                  </m:sSub>
                                </m:den>
                              </m:f>
                              <m:r>
                                <a:rPr lang="de-DE" sz="2400" i="1">
                                  <a:solidFill>
                                    <a:schemeClr val="tx2"/>
                                  </a:solidFill>
                                  <a:latin typeface="Cambria Math" panose="02040503050406030204" pitchFamily="18" charset="0"/>
                                </a:rPr>
                                <m:t>+</m:t>
                              </m:r>
                              <m:f>
                                <m:fPr>
                                  <m:ctrlPr>
                                    <a:rPr lang="de-DE" sz="2400" i="1">
                                      <a:solidFill>
                                        <a:schemeClr val="tx2"/>
                                      </a:solidFill>
                                      <a:latin typeface="Cambria Math" panose="02040503050406030204" pitchFamily="18" charset="0"/>
                                    </a:rPr>
                                  </m:ctrlPr>
                                </m:fPr>
                                <m:num>
                                  <m:d>
                                    <m:dPr>
                                      <m:begChr m:val="⟨"/>
                                      <m:endChr m:val="⟩"/>
                                      <m:ctrlPr>
                                        <a:rPr lang="de-DE" sz="2400" i="1">
                                          <a:solidFill>
                                            <a:schemeClr val="tx2"/>
                                          </a:solidFill>
                                          <a:latin typeface="Cambria Math" panose="02040503050406030204" pitchFamily="18" charset="0"/>
                                        </a:rPr>
                                      </m:ctrlPr>
                                    </m:dPr>
                                    <m:e>
                                      <m:sSub>
                                        <m:sSubPr>
                                          <m:ctrlPr>
                                            <a:rPr lang="de-DE" sz="2400" i="1">
                                              <a:solidFill>
                                                <a:schemeClr val="tx2"/>
                                              </a:solidFill>
                                              <a:latin typeface="Cambria Math" panose="02040503050406030204" pitchFamily="18" charset="0"/>
                                            </a:rPr>
                                          </m:ctrlPr>
                                        </m:sSubPr>
                                        <m:e>
                                          <m:r>
                                            <a:rPr lang="de-DE" sz="2400" i="1">
                                              <a:solidFill>
                                                <a:schemeClr val="tx2"/>
                                              </a:solidFill>
                                              <a:latin typeface="Cambria Math" panose="02040503050406030204" pitchFamily="18" charset="0"/>
                                            </a:rPr>
                                            <m:t>𝜓</m:t>
                                          </m:r>
                                        </m:e>
                                        <m:sub>
                                          <m:r>
                                            <a:rPr lang="de-DE" sz="2400" i="1">
                                              <a:solidFill>
                                                <a:schemeClr val="tx2"/>
                                              </a:solidFill>
                                              <a:latin typeface="Cambria Math" panose="02040503050406030204" pitchFamily="18" charset="0"/>
                                            </a:rPr>
                                            <m:t>𝑓</m:t>
                                          </m:r>
                                        </m:sub>
                                      </m:sSub>
                                    </m:e>
                                    <m:e>
                                      <m:sSub>
                                        <m:sSubPr>
                                          <m:ctrlPr>
                                            <a:rPr lang="de-DE" sz="2400" i="1">
                                              <a:solidFill>
                                                <a:schemeClr val="tx2"/>
                                              </a:solidFill>
                                              <a:latin typeface="Cambria Math" panose="02040503050406030204" pitchFamily="18" charset="0"/>
                                            </a:rPr>
                                          </m:ctrlPr>
                                        </m:sSubPr>
                                        <m:e>
                                          <m:acc>
                                            <m:accPr>
                                              <m:chr m:val="̂"/>
                                              <m:ctrlPr>
                                                <a:rPr lang="de-DE" sz="2400" i="1">
                                                  <a:solidFill>
                                                    <a:schemeClr val="tx2"/>
                                                  </a:solidFill>
                                                  <a:latin typeface="Cambria Math" panose="02040503050406030204" pitchFamily="18" charset="0"/>
                                                </a:rPr>
                                              </m:ctrlPr>
                                            </m:accPr>
                                            <m:e>
                                              <m:r>
                                                <a:rPr lang="de-DE" sz="2400" i="1">
                                                  <a:solidFill>
                                                    <a:schemeClr val="tx2"/>
                                                  </a:solidFill>
                                                  <a:latin typeface="Cambria Math" panose="02040503050406030204" pitchFamily="18" charset="0"/>
                                                </a:rPr>
                                                <m:t>µ</m:t>
                                              </m:r>
                                            </m:e>
                                          </m:acc>
                                        </m:e>
                                        <m:sub>
                                          <m:r>
                                            <a:rPr lang="de-DE" sz="2400" i="1">
                                              <a:solidFill>
                                                <a:schemeClr val="tx2"/>
                                              </a:solidFill>
                                              <a:latin typeface="Cambria Math" panose="02040503050406030204" pitchFamily="18" charset="0"/>
                                              <a:ea typeface="Cambria Math" panose="02040503050406030204" pitchFamily="18" charset="0"/>
                                            </a:rPr>
                                            <m:t>𝜎</m:t>
                                          </m:r>
                                        </m:sub>
                                      </m:sSub>
                                    </m:e>
                                    <m:e>
                                      <m:sSub>
                                        <m:sSubPr>
                                          <m:ctrlPr>
                                            <a:rPr lang="de-DE" sz="2400" i="1">
                                              <a:solidFill>
                                                <a:schemeClr val="tx2"/>
                                              </a:solidFill>
                                              <a:latin typeface="Cambria Math" panose="02040503050406030204" pitchFamily="18" charset="0"/>
                                            </a:rPr>
                                          </m:ctrlPr>
                                        </m:sSubPr>
                                        <m:e>
                                          <m:r>
                                            <a:rPr lang="de-DE" sz="2400" i="1">
                                              <a:solidFill>
                                                <a:schemeClr val="tx2"/>
                                              </a:solidFill>
                                              <a:latin typeface="Cambria Math" panose="02040503050406030204" pitchFamily="18" charset="0"/>
                                            </a:rPr>
                                            <m:t>𝜓</m:t>
                                          </m:r>
                                        </m:e>
                                        <m:sub>
                                          <m:r>
                                            <a:rPr lang="de-DE" sz="2400" i="1">
                                              <a:solidFill>
                                                <a:schemeClr val="tx2"/>
                                              </a:solidFill>
                                              <a:latin typeface="Cambria Math" panose="02040503050406030204" pitchFamily="18" charset="0"/>
                                            </a:rPr>
                                            <m:t>𝑟</m:t>
                                          </m:r>
                                        </m:sub>
                                      </m:sSub>
                                    </m:e>
                                  </m:d>
                                  <m:d>
                                    <m:dPr>
                                      <m:begChr m:val="⟨"/>
                                      <m:endChr m:val="⟩"/>
                                      <m:ctrlPr>
                                        <a:rPr lang="de-DE" sz="2400" i="1">
                                          <a:solidFill>
                                            <a:schemeClr val="tx2"/>
                                          </a:solidFill>
                                          <a:latin typeface="Cambria Math" panose="02040503050406030204" pitchFamily="18" charset="0"/>
                                        </a:rPr>
                                      </m:ctrlPr>
                                    </m:dPr>
                                    <m:e>
                                      <m:sSub>
                                        <m:sSubPr>
                                          <m:ctrlPr>
                                            <a:rPr lang="de-DE" sz="2400" i="1">
                                              <a:solidFill>
                                                <a:schemeClr val="tx2"/>
                                              </a:solidFill>
                                              <a:latin typeface="Cambria Math" panose="02040503050406030204" pitchFamily="18" charset="0"/>
                                            </a:rPr>
                                          </m:ctrlPr>
                                        </m:sSubPr>
                                        <m:e>
                                          <m:r>
                                            <a:rPr lang="de-DE" sz="2400" i="1">
                                              <a:solidFill>
                                                <a:schemeClr val="tx2"/>
                                              </a:solidFill>
                                              <a:latin typeface="Cambria Math" panose="02040503050406030204" pitchFamily="18" charset="0"/>
                                            </a:rPr>
                                            <m:t>𝜓</m:t>
                                          </m:r>
                                        </m:e>
                                        <m:sub>
                                          <m:r>
                                            <a:rPr lang="de-DE" sz="2400" i="1">
                                              <a:solidFill>
                                                <a:schemeClr val="tx2"/>
                                              </a:solidFill>
                                              <a:latin typeface="Cambria Math" panose="02040503050406030204" pitchFamily="18" charset="0"/>
                                            </a:rPr>
                                            <m:t>𝑟</m:t>
                                          </m:r>
                                        </m:sub>
                                      </m:sSub>
                                    </m:e>
                                    <m:e>
                                      <m:sSub>
                                        <m:sSubPr>
                                          <m:ctrlPr>
                                            <a:rPr lang="de-DE" sz="2400" i="1">
                                              <a:solidFill>
                                                <a:schemeClr val="tx2"/>
                                              </a:solidFill>
                                              <a:latin typeface="Cambria Math" panose="02040503050406030204" pitchFamily="18" charset="0"/>
                                            </a:rPr>
                                          </m:ctrlPr>
                                        </m:sSubPr>
                                        <m:e>
                                          <m:acc>
                                            <m:accPr>
                                              <m:chr m:val="̂"/>
                                              <m:ctrlPr>
                                                <a:rPr lang="de-DE" sz="2400" i="1">
                                                  <a:solidFill>
                                                    <a:schemeClr val="tx2"/>
                                                  </a:solidFill>
                                                  <a:latin typeface="Cambria Math" panose="02040503050406030204" pitchFamily="18" charset="0"/>
                                                </a:rPr>
                                              </m:ctrlPr>
                                            </m:accPr>
                                            <m:e>
                                              <m:r>
                                                <a:rPr lang="de-DE" sz="2400" i="1">
                                                  <a:solidFill>
                                                    <a:schemeClr val="tx2"/>
                                                  </a:solidFill>
                                                  <a:latin typeface="Cambria Math" panose="02040503050406030204" pitchFamily="18" charset="0"/>
                                                </a:rPr>
                                                <m:t>µ</m:t>
                                              </m:r>
                                            </m:e>
                                          </m:acc>
                                        </m:e>
                                        <m:sub>
                                          <m:r>
                                            <a:rPr lang="de-DE" sz="2400" i="1">
                                              <a:solidFill>
                                                <a:schemeClr val="tx2"/>
                                              </a:solidFill>
                                              <a:latin typeface="Cambria Math" panose="02040503050406030204" pitchFamily="18" charset="0"/>
                                              <a:ea typeface="Cambria Math" panose="02040503050406030204" pitchFamily="18" charset="0"/>
                                            </a:rPr>
                                            <m:t>𝜌</m:t>
                                          </m:r>
                                        </m:sub>
                                      </m:sSub>
                                    </m:e>
                                    <m:e>
                                      <m:sSub>
                                        <m:sSubPr>
                                          <m:ctrlPr>
                                            <a:rPr lang="de-DE" sz="2400" i="1">
                                              <a:solidFill>
                                                <a:schemeClr val="tx2"/>
                                              </a:solidFill>
                                              <a:latin typeface="Cambria Math" panose="02040503050406030204" pitchFamily="18" charset="0"/>
                                            </a:rPr>
                                          </m:ctrlPr>
                                        </m:sSubPr>
                                        <m:e>
                                          <m:r>
                                            <a:rPr lang="de-DE" sz="2400" i="1">
                                              <a:solidFill>
                                                <a:schemeClr val="tx2"/>
                                              </a:solidFill>
                                              <a:latin typeface="Cambria Math" panose="02040503050406030204" pitchFamily="18" charset="0"/>
                                            </a:rPr>
                                            <m:t>𝜓</m:t>
                                          </m:r>
                                        </m:e>
                                        <m:sub>
                                          <m:r>
                                            <a:rPr lang="de-DE" sz="2400" i="1">
                                              <a:solidFill>
                                                <a:schemeClr val="tx2"/>
                                              </a:solidFill>
                                              <a:latin typeface="Cambria Math" panose="02040503050406030204" pitchFamily="18" charset="0"/>
                                            </a:rPr>
                                            <m:t>𝑖</m:t>
                                          </m:r>
                                        </m:sub>
                                      </m:sSub>
                                    </m:e>
                                  </m:d>
                                </m:num>
                                <m:den>
                                  <m:r>
                                    <a:rPr lang="de-DE" sz="2400" i="1">
                                      <a:solidFill>
                                        <a:schemeClr val="tx2"/>
                                      </a:solidFill>
                                      <a:latin typeface="Cambria Math" panose="02040503050406030204" pitchFamily="18" charset="0"/>
                                    </a:rPr>
                                    <m:t>ℏ</m:t>
                                  </m:r>
                                  <m:sSub>
                                    <m:sSubPr>
                                      <m:ctrlPr>
                                        <a:rPr lang="de-DE" sz="2400" i="1">
                                          <a:solidFill>
                                            <a:schemeClr val="tx2"/>
                                          </a:solidFill>
                                          <a:latin typeface="Cambria Math" panose="02040503050406030204" pitchFamily="18" charset="0"/>
                                          <a:ea typeface="Cambria Math" panose="02040503050406030204" pitchFamily="18" charset="0"/>
                                        </a:rPr>
                                      </m:ctrlPr>
                                    </m:sSubPr>
                                    <m:e>
                                      <m:r>
                                        <a:rPr lang="de-DE" sz="2400" i="1">
                                          <a:solidFill>
                                            <a:schemeClr val="tx2"/>
                                          </a:solidFill>
                                          <a:latin typeface="Cambria Math" panose="02040503050406030204" pitchFamily="18" charset="0"/>
                                          <a:ea typeface="Cambria Math" panose="02040503050406030204" pitchFamily="18" charset="0"/>
                                        </a:rPr>
                                        <m:t>𝜔</m:t>
                                      </m:r>
                                    </m:e>
                                    <m:sub>
                                      <m:r>
                                        <a:rPr lang="de-DE" sz="2400" i="1">
                                          <a:solidFill>
                                            <a:schemeClr val="tx2"/>
                                          </a:solidFill>
                                          <a:latin typeface="Cambria Math" panose="02040503050406030204" pitchFamily="18" charset="0"/>
                                          <a:ea typeface="Cambria Math" panose="02040503050406030204" pitchFamily="18" charset="0"/>
                                        </a:rPr>
                                        <m:t>𝑟𝑓</m:t>
                                      </m:r>
                                    </m:sub>
                                  </m:sSub>
                                  <m:r>
                                    <a:rPr lang="de-DE" sz="2400" i="1">
                                      <a:solidFill>
                                        <a:schemeClr val="tx2"/>
                                      </a:solidFill>
                                      <a:latin typeface="Cambria Math" panose="02040503050406030204" pitchFamily="18" charset="0"/>
                                      <a:ea typeface="Cambria Math" panose="02040503050406030204" pitchFamily="18" charset="0"/>
                                    </a:rPr>
                                    <m:t>+</m:t>
                                  </m:r>
                                  <m:r>
                                    <a:rPr lang="de-DE" sz="2400" i="1">
                                      <a:solidFill>
                                        <a:schemeClr val="tx2"/>
                                      </a:solidFill>
                                      <a:latin typeface="Cambria Math" panose="02040503050406030204" pitchFamily="18" charset="0"/>
                                    </a:rPr>
                                    <m:t>ℏ</m:t>
                                  </m:r>
                                  <m:sSub>
                                    <m:sSubPr>
                                      <m:ctrlPr>
                                        <a:rPr lang="de-DE" sz="2400" i="1">
                                          <a:solidFill>
                                            <a:schemeClr val="tx2"/>
                                          </a:solidFill>
                                          <a:latin typeface="Cambria Math" panose="02040503050406030204" pitchFamily="18" charset="0"/>
                                          <a:ea typeface="Cambria Math" panose="02040503050406030204" pitchFamily="18" charset="0"/>
                                        </a:rPr>
                                      </m:ctrlPr>
                                    </m:sSubPr>
                                    <m:e>
                                      <m:r>
                                        <a:rPr lang="de-DE" sz="2400" i="1">
                                          <a:solidFill>
                                            <a:schemeClr val="tx2"/>
                                          </a:solidFill>
                                          <a:latin typeface="Cambria Math" panose="02040503050406030204" pitchFamily="18" charset="0"/>
                                          <a:ea typeface="Cambria Math" panose="02040503050406030204" pitchFamily="18" charset="0"/>
                                        </a:rPr>
                                        <m:t>𝜔</m:t>
                                      </m:r>
                                    </m:e>
                                    <m:sub>
                                      <m:r>
                                        <a:rPr lang="de-DE" sz="2400" i="1">
                                          <a:solidFill>
                                            <a:schemeClr val="tx2"/>
                                          </a:solidFill>
                                          <a:latin typeface="Cambria Math" panose="02040503050406030204" pitchFamily="18" charset="0"/>
                                          <a:ea typeface="Cambria Math" panose="02040503050406030204" pitchFamily="18" charset="0"/>
                                        </a:rPr>
                                        <m:t>0</m:t>
                                      </m:r>
                                    </m:sub>
                                  </m:sSub>
                                  <m:r>
                                    <a:rPr lang="de-DE" sz="2400" i="1">
                                      <a:solidFill>
                                        <a:schemeClr val="tx2"/>
                                      </a:solidFill>
                                      <a:latin typeface="Cambria Math" panose="02040503050406030204" pitchFamily="18" charset="0"/>
                                    </a:rPr>
                                    <m:t>−</m:t>
                                  </m:r>
                                  <m:r>
                                    <a:rPr lang="de-DE" sz="2400" i="1">
                                      <a:solidFill>
                                        <a:schemeClr val="tx2"/>
                                      </a:solidFill>
                                      <a:latin typeface="Cambria Math" panose="02040503050406030204" pitchFamily="18" charset="0"/>
                                    </a:rPr>
                                    <m:t>𝑖</m:t>
                                  </m:r>
                                  <m:sSub>
                                    <m:sSubPr>
                                      <m:ctrlPr>
                                        <a:rPr lang="de-DE" sz="2400" i="1">
                                          <a:solidFill>
                                            <a:schemeClr val="tx2"/>
                                          </a:solidFill>
                                          <a:latin typeface="Cambria Math" panose="02040503050406030204" pitchFamily="18" charset="0"/>
                                        </a:rPr>
                                      </m:ctrlPr>
                                    </m:sSubPr>
                                    <m:e>
                                      <m:r>
                                        <a:rPr lang="el-GR" sz="2400" i="1">
                                          <a:solidFill>
                                            <a:schemeClr val="tx2"/>
                                          </a:solidFill>
                                          <a:latin typeface="Cambria Math" panose="02040503050406030204" pitchFamily="18" charset="0"/>
                                        </a:rPr>
                                        <m:t>𝛤</m:t>
                                      </m:r>
                                    </m:e>
                                    <m:sub>
                                      <m:r>
                                        <a:rPr lang="de-DE" sz="2400" i="1">
                                          <a:solidFill>
                                            <a:schemeClr val="tx2"/>
                                          </a:solidFill>
                                          <a:latin typeface="Cambria Math" panose="02040503050406030204" pitchFamily="18" charset="0"/>
                                        </a:rPr>
                                        <m:t>𝑟</m:t>
                                      </m:r>
                                    </m:sub>
                                  </m:sSub>
                                </m:den>
                              </m:f>
                            </m:e>
                          </m:d>
                        </m:e>
                      </m:nary>
                    </m:oMath>
                  </m:oMathPara>
                </a14:m>
                <a:endParaRPr lang="en-US" sz="2400" dirty="0"/>
              </a:p>
            </p:txBody>
          </p:sp>
        </mc:Choice>
        <mc:Fallback xmlns="">
          <p:sp>
            <p:nvSpPr>
              <p:cNvPr id="4" name="TextBox 3">
                <a:extLst>
                  <a:ext uri="{FF2B5EF4-FFF2-40B4-BE49-F238E27FC236}">
                    <a16:creationId xmlns:a16="http://schemas.microsoft.com/office/drawing/2014/main" id="{EB0166D9-FC58-4C9D-9C99-CD76BA43F438}"/>
                  </a:ext>
                </a:extLst>
              </p:cNvPr>
              <p:cNvSpPr txBox="1">
                <a:spLocks noRot="1" noChangeAspect="1" noMove="1" noResize="1" noEditPoints="1" noAdjustHandles="1" noChangeArrowheads="1" noChangeShapeType="1" noTextEdit="1"/>
              </p:cNvSpPr>
              <p:nvPr/>
            </p:nvSpPr>
            <p:spPr>
              <a:xfrm>
                <a:off x="128308" y="847215"/>
                <a:ext cx="9368117" cy="100476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7621493-3418-4777-BAC7-E3E5EE7D6D48}"/>
                  </a:ext>
                </a:extLst>
              </p:cNvPr>
              <p:cNvSpPr txBox="1"/>
              <p:nvPr/>
            </p:nvSpPr>
            <p:spPr>
              <a:xfrm>
                <a:off x="128308" y="173016"/>
                <a:ext cx="6552115" cy="4406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2800" b="1" i="1" smtClean="0">
                              <a:solidFill>
                                <a:schemeClr val="tx1"/>
                              </a:solidFill>
                              <a:latin typeface="Cambria Math" panose="02040503050406030204" pitchFamily="18" charset="0"/>
                            </a:rPr>
                          </m:ctrlPr>
                        </m:sSubPr>
                        <m:e>
                          <m:r>
                            <a:rPr lang="de-DE" sz="2800" b="1" i="1" smtClean="0">
                              <a:solidFill>
                                <a:schemeClr val="tx1"/>
                              </a:solidFill>
                              <a:latin typeface="Cambria Math" panose="02040503050406030204" pitchFamily="18" charset="0"/>
                            </a:rPr>
                            <m:t>𝑰</m:t>
                          </m:r>
                        </m:e>
                        <m:sub>
                          <m:r>
                            <a:rPr lang="de-DE" sz="2800" b="1" i="1" smtClean="0">
                              <a:solidFill>
                                <a:schemeClr val="tx1"/>
                              </a:solidFill>
                              <a:latin typeface="Cambria Math" panose="02040503050406030204" pitchFamily="18" charset="0"/>
                            </a:rPr>
                            <m:t>𝑺𝒕𝒐𝒌𝒆𝒔</m:t>
                          </m:r>
                        </m:sub>
                      </m:sSub>
                      <m:r>
                        <a:rPr lang="de-DE" sz="2800" b="1" i="1" smtClean="0">
                          <a:solidFill>
                            <a:schemeClr val="tx1"/>
                          </a:solidFill>
                          <a:latin typeface="Cambria Math" panose="02040503050406030204" pitchFamily="18" charset="0"/>
                        </a:rPr>
                        <m:t>=</m:t>
                      </m:r>
                      <m:r>
                        <a:rPr lang="de-DE" sz="2800" b="1" i="1" smtClean="0">
                          <a:solidFill>
                            <a:schemeClr val="tx1"/>
                          </a:solidFill>
                          <a:latin typeface="Cambria Math" panose="02040503050406030204" pitchFamily="18" charset="0"/>
                        </a:rPr>
                        <m:t>𝒄𝒐𝒏𝒔𝒕𝒂𝒏𝒕</m:t>
                      </m:r>
                      <m:r>
                        <a:rPr lang="de-DE" sz="2800" b="1" i="1" smtClean="0">
                          <a:solidFill>
                            <a:schemeClr val="tx1"/>
                          </a:solidFill>
                          <a:latin typeface="Cambria Math" panose="02040503050406030204" pitchFamily="18" charset="0"/>
                          <a:ea typeface="Cambria Math" panose="02040503050406030204" pitchFamily="18" charset="0"/>
                        </a:rPr>
                        <m:t>∙</m:t>
                      </m:r>
                      <m:sSub>
                        <m:sSubPr>
                          <m:ctrlPr>
                            <a:rPr lang="de-DE" sz="2800" b="1" i="1" smtClean="0">
                              <a:solidFill>
                                <a:schemeClr val="tx1"/>
                              </a:solidFill>
                              <a:latin typeface="Cambria Math" panose="02040503050406030204" pitchFamily="18" charset="0"/>
                              <a:ea typeface="Cambria Math" panose="02040503050406030204" pitchFamily="18" charset="0"/>
                            </a:rPr>
                          </m:ctrlPr>
                        </m:sSubPr>
                        <m:e>
                          <m:r>
                            <a:rPr lang="de-DE" sz="2800" b="1" i="1" smtClean="0">
                              <a:solidFill>
                                <a:schemeClr val="tx1"/>
                              </a:solidFill>
                              <a:latin typeface="Cambria Math" panose="02040503050406030204" pitchFamily="18" charset="0"/>
                              <a:ea typeface="Cambria Math" panose="02040503050406030204" pitchFamily="18" charset="0"/>
                            </a:rPr>
                            <m:t>𝑰</m:t>
                          </m:r>
                        </m:e>
                        <m:sub>
                          <m:r>
                            <a:rPr lang="de-DE" sz="2800" b="1" i="1" smtClean="0">
                              <a:solidFill>
                                <a:schemeClr val="tx1"/>
                              </a:solidFill>
                              <a:latin typeface="Cambria Math" panose="02040503050406030204" pitchFamily="18" charset="0"/>
                              <a:ea typeface="Cambria Math" panose="02040503050406030204" pitchFamily="18" charset="0"/>
                            </a:rPr>
                            <m:t>𝟎</m:t>
                          </m:r>
                          <m:r>
                            <a:rPr lang="de-DE" sz="2800" b="1" i="1" smtClean="0">
                              <a:solidFill>
                                <a:schemeClr val="tx1"/>
                              </a:solidFill>
                              <a:latin typeface="Cambria Math" panose="02040503050406030204" pitchFamily="18" charset="0"/>
                              <a:ea typeface="Cambria Math" panose="02040503050406030204" pitchFamily="18" charset="0"/>
                            </a:rPr>
                            <m:t>  </m:t>
                          </m:r>
                        </m:sub>
                      </m:sSub>
                      <m:sSup>
                        <m:sSupPr>
                          <m:ctrlPr>
                            <a:rPr lang="de-DE" sz="2800" b="1" i="1" smtClean="0">
                              <a:solidFill>
                                <a:schemeClr val="tx1"/>
                              </a:solidFill>
                              <a:latin typeface="Cambria Math" panose="02040503050406030204" pitchFamily="18" charset="0"/>
                              <a:ea typeface="Cambria Math" panose="02040503050406030204" pitchFamily="18" charset="0"/>
                            </a:rPr>
                          </m:ctrlPr>
                        </m:sSupPr>
                        <m:e>
                          <m:d>
                            <m:dPr>
                              <m:ctrlPr>
                                <a:rPr lang="de-DE" sz="2800" b="1" i="1" smtClean="0">
                                  <a:solidFill>
                                    <a:schemeClr val="tx1"/>
                                  </a:solidFill>
                                  <a:latin typeface="Cambria Math" panose="02040503050406030204" pitchFamily="18" charset="0"/>
                                  <a:ea typeface="Cambria Math" panose="02040503050406030204" pitchFamily="18" charset="0"/>
                                </a:rPr>
                              </m:ctrlPr>
                            </m:dPr>
                            <m:e>
                              <m:sSub>
                                <m:sSubPr>
                                  <m:ctrlPr>
                                    <a:rPr lang="de-DE" sz="2800" b="1" i="1" smtClean="0">
                                      <a:solidFill>
                                        <a:schemeClr val="tx1"/>
                                      </a:solidFill>
                                      <a:latin typeface="Cambria Math" panose="02040503050406030204" pitchFamily="18" charset="0"/>
                                      <a:ea typeface="Cambria Math" panose="02040503050406030204" pitchFamily="18" charset="0"/>
                                    </a:rPr>
                                  </m:ctrlPr>
                                </m:sSubPr>
                                <m:e>
                                  <m:r>
                                    <a:rPr lang="de-DE" sz="2800" b="1" i="1" smtClean="0">
                                      <a:solidFill>
                                        <a:schemeClr val="tx1"/>
                                      </a:solidFill>
                                      <a:latin typeface="Cambria Math" panose="02040503050406030204" pitchFamily="18" charset="0"/>
                                      <a:ea typeface="Cambria Math" panose="02040503050406030204" pitchFamily="18" charset="0"/>
                                    </a:rPr>
                                    <m:t>𝝎</m:t>
                                  </m:r>
                                </m:e>
                                <m:sub>
                                  <m:r>
                                    <a:rPr lang="de-DE" sz="2800" b="1" i="1" smtClean="0">
                                      <a:solidFill>
                                        <a:schemeClr val="tx1"/>
                                      </a:solidFill>
                                      <a:latin typeface="Cambria Math" panose="02040503050406030204" pitchFamily="18" charset="0"/>
                                      <a:ea typeface="Cambria Math" panose="02040503050406030204" pitchFamily="18" charset="0"/>
                                    </a:rPr>
                                    <m:t>𝟎</m:t>
                                  </m:r>
                                </m:sub>
                              </m:sSub>
                              <m:r>
                                <a:rPr lang="de-DE" sz="2800" b="1" i="1" smtClean="0">
                                  <a:solidFill>
                                    <a:schemeClr val="tx1"/>
                                  </a:solidFill>
                                  <a:latin typeface="Cambria Math" panose="02040503050406030204" pitchFamily="18" charset="0"/>
                                  <a:ea typeface="Cambria Math" panose="02040503050406030204" pitchFamily="18" charset="0"/>
                                </a:rPr>
                                <m:t>−</m:t>
                              </m:r>
                              <m:sSub>
                                <m:sSubPr>
                                  <m:ctrlPr>
                                    <a:rPr lang="de-DE" sz="2800" b="1" i="1" smtClean="0">
                                      <a:solidFill>
                                        <a:schemeClr val="tx1"/>
                                      </a:solidFill>
                                      <a:latin typeface="Cambria Math" panose="02040503050406030204" pitchFamily="18" charset="0"/>
                                      <a:ea typeface="Cambria Math" panose="02040503050406030204" pitchFamily="18" charset="0"/>
                                    </a:rPr>
                                  </m:ctrlPr>
                                </m:sSubPr>
                                <m:e>
                                  <m:r>
                                    <a:rPr lang="de-DE" sz="2800" b="1" i="1" smtClean="0">
                                      <a:solidFill>
                                        <a:schemeClr val="tx1"/>
                                      </a:solidFill>
                                      <a:latin typeface="Cambria Math" panose="02040503050406030204" pitchFamily="18" charset="0"/>
                                      <a:ea typeface="Cambria Math" panose="02040503050406030204" pitchFamily="18" charset="0"/>
                                    </a:rPr>
                                    <m:t>𝝎</m:t>
                                  </m:r>
                                </m:e>
                                <m:sub>
                                  <m:r>
                                    <a:rPr lang="de-DE" sz="2800" b="1" i="1" smtClean="0">
                                      <a:solidFill>
                                        <a:schemeClr val="tx1"/>
                                      </a:solidFill>
                                      <a:latin typeface="Cambria Math" panose="02040503050406030204" pitchFamily="18" charset="0"/>
                                      <a:ea typeface="Cambria Math" panose="02040503050406030204" pitchFamily="18" charset="0"/>
                                    </a:rPr>
                                    <m:t>𝑹</m:t>
                                  </m:r>
                                </m:sub>
                              </m:sSub>
                            </m:e>
                          </m:d>
                        </m:e>
                        <m:sup>
                          <m:r>
                            <a:rPr lang="de-DE" sz="2800" b="1" i="1" smtClean="0">
                              <a:solidFill>
                                <a:schemeClr val="tx1"/>
                              </a:solidFill>
                              <a:latin typeface="Cambria Math" panose="02040503050406030204" pitchFamily="18" charset="0"/>
                              <a:ea typeface="Cambria Math" panose="02040503050406030204" pitchFamily="18" charset="0"/>
                            </a:rPr>
                            <m:t>𝟒</m:t>
                          </m:r>
                        </m:sup>
                      </m:sSup>
                      <m:r>
                        <a:rPr lang="de-DE" sz="2800" b="1" i="1" smtClean="0">
                          <a:solidFill>
                            <a:schemeClr val="tx1"/>
                          </a:solidFill>
                          <a:latin typeface="Cambria Math" panose="02040503050406030204" pitchFamily="18" charset="0"/>
                          <a:ea typeface="Cambria Math" panose="02040503050406030204" pitchFamily="18" charset="0"/>
                        </a:rPr>
                        <m:t>∙</m:t>
                      </m:r>
                      <m:sSup>
                        <m:sSupPr>
                          <m:ctrlPr>
                            <a:rPr lang="de-DE" sz="2800" b="1" i="1" smtClean="0">
                              <a:solidFill>
                                <a:srgbClr val="FF0000"/>
                              </a:solidFill>
                              <a:latin typeface="Cambria Math" panose="02040503050406030204" pitchFamily="18" charset="0"/>
                              <a:ea typeface="Cambria Math" panose="02040503050406030204" pitchFamily="18" charset="0"/>
                            </a:rPr>
                          </m:ctrlPr>
                        </m:sSupPr>
                        <m:e>
                          <m:d>
                            <m:dPr>
                              <m:begChr m:val="|"/>
                              <m:endChr m:val="|"/>
                              <m:ctrlPr>
                                <a:rPr lang="de-DE" sz="2800" b="1" i="1" smtClean="0">
                                  <a:solidFill>
                                    <a:srgbClr val="FF0000"/>
                                  </a:solidFill>
                                  <a:latin typeface="Cambria Math" panose="02040503050406030204" pitchFamily="18" charset="0"/>
                                  <a:ea typeface="Cambria Math" panose="02040503050406030204" pitchFamily="18" charset="0"/>
                                </a:rPr>
                              </m:ctrlPr>
                            </m:dPr>
                            <m:e>
                              <m:r>
                                <a:rPr lang="de-DE" sz="2800" b="1" i="1" smtClean="0">
                                  <a:solidFill>
                                    <a:srgbClr val="FF0000"/>
                                  </a:solidFill>
                                  <a:latin typeface="Cambria Math" panose="02040503050406030204" pitchFamily="18" charset="0"/>
                                  <a:ea typeface="Cambria Math" panose="02040503050406030204" pitchFamily="18" charset="0"/>
                                </a:rPr>
                                <m:t>𝒂</m:t>
                              </m:r>
                            </m:e>
                          </m:d>
                        </m:e>
                        <m:sup>
                          <m:r>
                            <a:rPr lang="de-DE" sz="2800" b="1" i="1" smtClean="0">
                              <a:solidFill>
                                <a:srgbClr val="FF0000"/>
                              </a:solidFill>
                              <a:latin typeface="Cambria Math" panose="02040503050406030204" pitchFamily="18" charset="0"/>
                              <a:ea typeface="Cambria Math" panose="02040503050406030204" pitchFamily="18" charset="0"/>
                            </a:rPr>
                            <m:t>𝟐</m:t>
                          </m:r>
                        </m:sup>
                      </m:sSup>
                    </m:oMath>
                  </m:oMathPara>
                </a14:m>
                <a:endParaRPr lang="de-DE" sz="2800" b="1" dirty="0">
                  <a:solidFill>
                    <a:schemeClr val="tx1"/>
                  </a:solidFill>
                </a:endParaRPr>
              </a:p>
            </p:txBody>
          </p:sp>
        </mc:Choice>
        <mc:Fallback xmlns="">
          <p:sp>
            <p:nvSpPr>
              <p:cNvPr id="5" name="TextBox 4">
                <a:extLst>
                  <a:ext uri="{FF2B5EF4-FFF2-40B4-BE49-F238E27FC236}">
                    <a16:creationId xmlns:a16="http://schemas.microsoft.com/office/drawing/2014/main" id="{77621493-3418-4777-BAC7-E3E5EE7D6D48}"/>
                  </a:ext>
                </a:extLst>
              </p:cNvPr>
              <p:cNvSpPr txBox="1">
                <a:spLocks noRot="1" noChangeAspect="1" noMove="1" noResize="1" noEditPoints="1" noAdjustHandles="1" noChangeArrowheads="1" noChangeShapeType="1" noTextEdit="1"/>
              </p:cNvSpPr>
              <p:nvPr/>
            </p:nvSpPr>
            <p:spPr>
              <a:xfrm>
                <a:off x="128308" y="173016"/>
                <a:ext cx="6552115" cy="4406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DF49C5-30D7-4430-A972-8E9EA265EB69}"/>
                  </a:ext>
                </a:extLst>
              </p:cNvPr>
              <p:cNvSpPr txBox="1"/>
              <p:nvPr/>
            </p:nvSpPr>
            <p:spPr>
              <a:xfrm>
                <a:off x="385483" y="3429000"/>
                <a:ext cx="9268306" cy="12323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solidFill>
                                <a:schemeClr val="tx1"/>
                              </a:solidFill>
                              <a:latin typeface="Cambria Math" panose="02040503050406030204" pitchFamily="18" charset="0"/>
                            </a:rPr>
                          </m:ctrlPr>
                        </m:sSubPr>
                        <m:e>
                          <m:r>
                            <a:rPr lang="en-US" sz="3200" b="1" i="1" smtClean="0">
                              <a:solidFill>
                                <a:schemeClr val="tx1"/>
                              </a:solidFill>
                              <a:latin typeface="Cambria Math" panose="02040503050406030204" pitchFamily="18" charset="0"/>
                            </a:rPr>
                            <m:t>𝝈</m:t>
                          </m:r>
                        </m:e>
                        <m:sub>
                          <m:r>
                            <a:rPr lang="en-US" sz="3200" b="1" i="1" smtClean="0">
                              <a:solidFill>
                                <a:schemeClr val="tx1"/>
                              </a:solidFill>
                              <a:latin typeface="Cambria Math" panose="02040503050406030204" pitchFamily="18" charset="0"/>
                            </a:rPr>
                            <m:t>𝑹𝑨𝑴𝑨𝑵</m:t>
                          </m:r>
                        </m:sub>
                      </m:sSub>
                      <m:r>
                        <a:rPr lang="en-US" sz="3200" b="0" i="1" smtClean="0">
                          <a:solidFill>
                            <a:schemeClr val="tx1"/>
                          </a:solidFill>
                          <a:latin typeface="Cambria Math" panose="02040503050406030204" pitchFamily="18" charset="0"/>
                        </a:rPr>
                        <m:t>=</m:t>
                      </m:r>
                      <m:r>
                        <a:rPr lang="en-US" sz="3200" b="1" i="1" smtClean="0">
                          <a:solidFill>
                            <a:schemeClr val="tx1"/>
                          </a:solidFill>
                          <a:latin typeface="Cambria Math" panose="02040503050406030204" pitchFamily="18" charset="0"/>
                        </a:rPr>
                        <m:t>𝑲</m:t>
                      </m:r>
                      <m:r>
                        <a:rPr lang="en-US" sz="3200" b="0" i="1" smtClean="0">
                          <a:solidFill>
                            <a:schemeClr val="tx1"/>
                          </a:solidFill>
                          <a:latin typeface="Cambria Math" panose="02040503050406030204" pitchFamily="18" charset="0"/>
                        </a:rPr>
                        <m:t>∗</m:t>
                      </m:r>
                      <m:sSub>
                        <m:sSubPr>
                          <m:ctrlPr>
                            <a:rPr lang="en-US" sz="3200" b="1" i="1" smtClean="0">
                              <a:solidFill>
                                <a:schemeClr val="tx1"/>
                              </a:solidFill>
                              <a:latin typeface="Cambria Math" panose="02040503050406030204" pitchFamily="18" charset="0"/>
                            </a:rPr>
                          </m:ctrlPr>
                        </m:sSubPr>
                        <m:e>
                          <m:r>
                            <a:rPr lang="en-US" sz="3200" b="1" i="1" smtClean="0">
                              <a:solidFill>
                                <a:schemeClr val="tx1"/>
                              </a:solidFill>
                              <a:latin typeface="Cambria Math" panose="02040503050406030204" pitchFamily="18" charset="0"/>
                            </a:rPr>
                            <m:t>𝝎</m:t>
                          </m:r>
                        </m:e>
                        <m:sub>
                          <m:r>
                            <a:rPr lang="en-US" sz="3200" b="1" i="1" smtClean="0">
                              <a:solidFill>
                                <a:schemeClr val="tx1"/>
                              </a:solidFill>
                              <a:latin typeface="Cambria Math" panose="02040503050406030204" pitchFamily="18" charset="0"/>
                            </a:rPr>
                            <m:t>𝑷𝒖</m:t>
                          </m:r>
                        </m:sub>
                      </m:sSub>
                      <m:sSup>
                        <m:sSupPr>
                          <m:ctrlPr>
                            <a:rPr lang="en-US" sz="3200" b="0" i="1" smtClean="0">
                              <a:solidFill>
                                <a:schemeClr val="tx1"/>
                              </a:solidFill>
                              <a:latin typeface="Cambria Math" panose="02040503050406030204" pitchFamily="18" charset="0"/>
                            </a:rPr>
                          </m:ctrlPr>
                        </m:sSupPr>
                        <m:e>
                          <m:d>
                            <m:dPr>
                              <m:ctrlPr>
                                <a:rPr lang="en-US" sz="3200" b="0" i="1" smtClean="0">
                                  <a:solidFill>
                                    <a:schemeClr val="tx1"/>
                                  </a:solidFill>
                                  <a:latin typeface="Cambria Math" panose="02040503050406030204" pitchFamily="18" charset="0"/>
                                </a:rPr>
                              </m:ctrlPr>
                            </m:dPr>
                            <m:e>
                              <m:sSub>
                                <m:sSubPr>
                                  <m:ctrlPr>
                                    <a:rPr lang="en-US" sz="3200" b="1" i="1" smtClean="0">
                                      <a:solidFill>
                                        <a:schemeClr val="tx1"/>
                                      </a:solidFill>
                                      <a:latin typeface="Cambria Math" panose="02040503050406030204" pitchFamily="18" charset="0"/>
                                    </a:rPr>
                                  </m:ctrlPr>
                                </m:sSubPr>
                                <m:e>
                                  <m:r>
                                    <a:rPr lang="en-US" sz="3200" b="1" i="1" smtClean="0">
                                      <a:solidFill>
                                        <a:schemeClr val="tx1"/>
                                      </a:solidFill>
                                      <a:latin typeface="Cambria Math" panose="02040503050406030204" pitchFamily="18" charset="0"/>
                                    </a:rPr>
                                    <m:t>𝝎</m:t>
                                  </m:r>
                                </m:e>
                                <m:sub>
                                  <m:r>
                                    <a:rPr lang="en-US" sz="3200" b="1" i="1" smtClean="0">
                                      <a:solidFill>
                                        <a:schemeClr val="tx1"/>
                                      </a:solidFill>
                                      <a:latin typeface="Cambria Math" panose="02040503050406030204" pitchFamily="18" charset="0"/>
                                    </a:rPr>
                                    <m:t>𝑷𝒖</m:t>
                                  </m:r>
                                </m:sub>
                              </m:sSub>
                              <m:r>
                                <a:rPr lang="en-US" sz="3200" b="0" i="1" smtClean="0">
                                  <a:solidFill>
                                    <a:schemeClr val="tx1"/>
                                  </a:solidFill>
                                  <a:latin typeface="Cambria Math" panose="02040503050406030204" pitchFamily="18" charset="0"/>
                                </a:rPr>
                                <m:t>−</m:t>
                              </m:r>
                              <m:sSub>
                                <m:sSubPr>
                                  <m:ctrlPr>
                                    <a:rPr lang="en-US" sz="3200" b="1" i="1" smtClean="0">
                                      <a:solidFill>
                                        <a:schemeClr val="tx1"/>
                                      </a:solidFill>
                                      <a:latin typeface="Cambria Math" panose="02040503050406030204" pitchFamily="18" charset="0"/>
                                    </a:rPr>
                                  </m:ctrlPr>
                                </m:sSubPr>
                                <m:e>
                                  <m:r>
                                    <a:rPr lang="en-US" sz="3200" b="1" i="1" smtClean="0">
                                      <a:solidFill>
                                        <a:schemeClr val="tx1"/>
                                      </a:solidFill>
                                      <a:latin typeface="Cambria Math" panose="02040503050406030204" pitchFamily="18" charset="0"/>
                                    </a:rPr>
                                    <m:t>𝝎</m:t>
                                  </m:r>
                                </m:e>
                                <m:sub>
                                  <m:r>
                                    <a:rPr lang="en-US" sz="3200" b="1" i="1" smtClean="0">
                                      <a:solidFill>
                                        <a:schemeClr val="tx1"/>
                                      </a:solidFill>
                                      <a:latin typeface="Cambria Math" panose="02040503050406030204" pitchFamily="18" charset="0"/>
                                    </a:rPr>
                                    <m:t>𝒗𝒊𝒃</m:t>
                                  </m:r>
                                </m:sub>
                              </m:sSub>
                            </m:e>
                          </m:d>
                        </m:e>
                        <m:sup>
                          <m:r>
                            <a:rPr lang="en-US" sz="3200" b="0" i="1" smtClean="0">
                              <a:solidFill>
                                <a:schemeClr val="tx1"/>
                              </a:solidFill>
                              <a:latin typeface="Cambria Math" panose="02040503050406030204" pitchFamily="18" charset="0"/>
                            </a:rPr>
                            <m:t>3</m:t>
                          </m:r>
                        </m:sup>
                      </m:sSup>
                      <m:r>
                        <a:rPr lang="en-US" sz="3200" b="0" i="1" smtClean="0">
                          <a:solidFill>
                            <a:schemeClr val="tx1"/>
                          </a:solidFill>
                          <a:latin typeface="Cambria Math" panose="02040503050406030204" pitchFamily="18" charset="0"/>
                        </a:rPr>
                        <m:t>∗</m:t>
                      </m:r>
                      <m:sSup>
                        <m:sSupPr>
                          <m:ctrlPr>
                            <a:rPr lang="en-US" sz="3200" b="0" i="1" smtClean="0">
                              <a:solidFill>
                                <a:schemeClr val="tx1"/>
                              </a:solidFill>
                              <a:latin typeface="Cambria Math" panose="02040503050406030204" pitchFamily="18" charset="0"/>
                            </a:rPr>
                          </m:ctrlPr>
                        </m:sSupPr>
                        <m:e>
                          <m:d>
                            <m:dPr>
                              <m:ctrlPr>
                                <a:rPr lang="en-US" sz="3200" b="0" i="1" smtClean="0">
                                  <a:solidFill>
                                    <a:schemeClr val="tx1"/>
                                  </a:solidFill>
                                  <a:latin typeface="Cambria Math" panose="02040503050406030204" pitchFamily="18" charset="0"/>
                                </a:rPr>
                              </m:ctrlPr>
                            </m:dPr>
                            <m:e>
                              <m:f>
                                <m:fPr>
                                  <m:ctrlPr>
                                    <a:rPr lang="en-US" sz="3200" b="0" i="1" smtClean="0">
                                      <a:solidFill>
                                        <a:schemeClr val="tx1"/>
                                      </a:solidFill>
                                      <a:latin typeface="Cambria Math" panose="02040503050406030204" pitchFamily="18" charset="0"/>
                                    </a:rPr>
                                  </m:ctrlPr>
                                </m:fPr>
                                <m:num>
                                  <m:sSub>
                                    <m:sSubPr>
                                      <m:ctrlPr>
                                        <a:rPr lang="en-US" sz="3200" b="1" i="1" smtClean="0">
                                          <a:solidFill>
                                            <a:schemeClr val="tx1"/>
                                          </a:solidFill>
                                          <a:latin typeface="Cambria Math" panose="02040503050406030204" pitchFamily="18" charset="0"/>
                                        </a:rPr>
                                      </m:ctrlPr>
                                    </m:sSubPr>
                                    <m:e>
                                      <m:r>
                                        <a:rPr lang="en-US" sz="3200" b="1" i="1" smtClean="0">
                                          <a:solidFill>
                                            <a:schemeClr val="tx1"/>
                                          </a:solidFill>
                                          <a:latin typeface="Cambria Math" panose="02040503050406030204" pitchFamily="18" charset="0"/>
                                        </a:rPr>
                                        <m:t>𝝎</m:t>
                                      </m:r>
                                    </m:e>
                                    <m:sub>
                                      <m:r>
                                        <a:rPr lang="en-US" sz="3200" b="1" i="1" smtClean="0">
                                          <a:solidFill>
                                            <a:schemeClr val="tx1"/>
                                          </a:solidFill>
                                          <a:latin typeface="Cambria Math" panose="02040503050406030204" pitchFamily="18" charset="0"/>
                                        </a:rPr>
                                        <m:t>𝒑𝒖</m:t>
                                      </m:r>
                                    </m:sub>
                                  </m:sSub>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panose="02040503050406030204" pitchFamily="18" charset="0"/>
                                        </a:rPr>
                                        <m:t>.</m:t>
                                      </m:r>
                                    </m:e>
                                    <m:sup>
                                      <m:r>
                                        <a:rPr lang="en-US" sz="3200" b="0" i="1" smtClean="0">
                                          <a:solidFill>
                                            <a:schemeClr val="tx1"/>
                                          </a:solidFill>
                                          <a:latin typeface="Cambria Math" panose="02040503050406030204" pitchFamily="18" charset="0"/>
                                        </a:rPr>
                                        <m:t>2</m:t>
                                      </m:r>
                                    </m:sup>
                                  </m:sSup>
                                  <m:r>
                                    <a:rPr lang="en-US" sz="3200" b="0" i="1" smtClean="0">
                                      <a:solidFill>
                                        <a:schemeClr val="tx1"/>
                                      </a:solidFill>
                                      <a:latin typeface="Cambria Math" panose="02040503050406030204" pitchFamily="18" charset="0"/>
                                    </a:rPr>
                                    <m:t>+</m:t>
                                  </m:r>
                                  <m:sSub>
                                    <m:sSubPr>
                                      <m:ctrlPr>
                                        <a:rPr lang="en-US" sz="3200" b="1" i="1" smtClean="0">
                                          <a:solidFill>
                                            <a:schemeClr val="tx1"/>
                                          </a:solidFill>
                                          <a:latin typeface="Cambria Math" panose="02040503050406030204" pitchFamily="18" charset="0"/>
                                        </a:rPr>
                                      </m:ctrlPr>
                                    </m:sSubPr>
                                    <m:e>
                                      <m:r>
                                        <a:rPr lang="en-US" sz="3200" b="1" i="1" smtClean="0">
                                          <a:solidFill>
                                            <a:schemeClr val="tx1"/>
                                          </a:solidFill>
                                          <a:latin typeface="Cambria Math" panose="02040503050406030204" pitchFamily="18" charset="0"/>
                                        </a:rPr>
                                        <m:t>𝝎</m:t>
                                      </m:r>
                                    </m:e>
                                    <m:sub>
                                      <m:r>
                                        <a:rPr lang="en-US" sz="3200" b="1" i="1" smtClean="0">
                                          <a:solidFill>
                                            <a:schemeClr val="tx1"/>
                                          </a:solidFill>
                                          <a:latin typeface="Cambria Math" panose="02040503050406030204" pitchFamily="18" charset="0"/>
                                        </a:rPr>
                                        <m:t>𝟎</m:t>
                                      </m:r>
                                    </m:sub>
                                  </m:sSub>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panose="02040503050406030204" pitchFamily="18" charset="0"/>
                                        </a:rPr>
                                        <m:t>.</m:t>
                                      </m:r>
                                    </m:e>
                                    <m:sup>
                                      <m:r>
                                        <a:rPr lang="en-US" sz="3200" b="0" i="1" smtClean="0">
                                          <a:solidFill>
                                            <a:schemeClr val="tx1"/>
                                          </a:solidFill>
                                          <a:latin typeface="Cambria Math" panose="02040503050406030204" pitchFamily="18" charset="0"/>
                                        </a:rPr>
                                        <m:t>2</m:t>
                                      </m:r>
                                    </m:sup>
                                  </m:sSup>
                                </m:num>
                                <m:den>
                                  <m:sSub>
                                    <m:sSubPr>
                                      <m:ctrlPr>
                                        <a:rPr lang="en-US" sz="3200" b="1" i="1" smtClean="0">
                                          <a:solidFill>
                                            <a:schemeClr val="tx1"/>
                                          </a:solidFill>
                                          <a:latin typeface="Cambria Math" panose="02040503050406030204" pitchFamily="18" charset="0"/>
                                        </a:rPr>
                                      </m:ctrlPr>
                                    </m:sSubPr>
                                    <m:e>
                                      <m:r>
                                        <a:rPr lang="en-US" sz="3200" b="1" i="1" smtClean="0">
                                          <a:solidFill>
                                            <a:schemeClr val="tx1"/>
                                          </a:solidFill>
                                          <a:latin typeface="Cambria Math" panose="02040503050406030204" pitchFamily="18" charset="0"/>
                                        </a:rPr>
                                        <m:t>𝝎</m:t>
                                      </m:r>
                                    </m:e>
                                    <m:sub>
                                      <m:r>
                                        <a:rPr lang="en-US" sz="3200" b="1" i="1" smtClean="0">
                                          <a:solidFill>
                                            <a:schemeClr val="tx1"/>
                                          </a:solidFill>
                                          <a:latin typeface="Cambria Math" panose="02040503050406030204" pitchFamily="18" charset="0"/>
                                        </a:rPr>
                                        <m:t>𝟎</m:t>
                                      </m:r>
                                    </m:sub>
                                  </m:sSub>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panose="02040503050406030204" pitchFamily="18" charset="0"/>
                                        </a:rPr>
                                        <m:t>.</m:t>
                                      </m:r>
                                    </m:e>
                                    <m:sup>
                                      <m:r>
                                        <a:rPr lang="en-US" sz="3200" b="0" i="1" smtClean="0">
                                          <a:solidFill>
                                            <a:schemeClr val="tx1"/>
                                          </a:solidFill>
                                          <a:latin typeface="Cambria Math" panose="02040503050406030204" pitchFamily="18" charset="0"/>
                                        </a:rPr>
                                        <m:t>2</m:t>
                                      </m:r>
                                    </m:sup>
                                  </m:sSup>
                                  <m:r>
                                    <a:rPr lang="en-US" sz="3200" b="0" i="1" smtClean="0">
                                      <a:solidFill>
                                        <a:schemeClr val="tx1"/>
                                      </a:solidFill>
                                      <a:latin typeface="Cambria Math" panose="02040503050406030204" pitchFamily="18" charset="0"/>
                                    </a:rPr>
                                    <m:t>−</m:t>
                                  </m:r>
                                  <m:sSub>
                                    <m:sSubPr>
                                      <m:ctrlPr>
                                        <a:rPr lang="en-US" sz="3200" b="1" i="1" smtClean="0">
                                          <a:solidFill>
                                            <a:schemeClr val="tx1"/>
                                          </a:solidFill>
                                          <a:latin typeface="Cambria Math" panose="02040503050406030204" pitchFamily="18" charset="0"/>
                                        </a:rPr>
                                      </m:ctrlPr>
                                    </m:sSubPr>
                                    <m:e>
                                      <m:r>
                                        <a:rPr lang="en-US" sz="3200" b="1" i="1" smtClean="0">
                                          <a:solidFill>
                                            <a:schemeClr val="tx1"/>
                                          </a:solidFill>
                                          <a:latin typeface="Cambria Math" panose="02040503050406030204" pitchFamily="18" charset="0"/>
                                        </a:rPr>
                                        <m:t>𝝎</m:t>
                                      </m:r>
                                    </m:e>
                                    <m:sub>
                                      <m:r>
                                        <a:rPr lang="en-US" sz="3200" b="1" i="1" smtClean="0">
                                          <a:solidFill>
                                            <a:schemeClr val="tx1"/>
                                          </a:solidFill>
                                          <a:latin typeface="Cambria Math" panose="02040503050406030204" pitchFamily="18" charset="0"/>
                                        </a:rPr>
                                        <m:t>𝑷𝒖</m:t>
                                      </m:r>
                                    </m:sub>
                                  </m:sSub>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panose="02040503050406030204" pitchFamily="18" charset="0"/>
                                        </a:rPr>
                                        <m:t>.</m:t>
                                      </m:r>
                                    </m:e>
                                    <m:sup>
                                      <m:r>
                                        <a:rPr lang="en-US" sz="3200" b="0" i="1" smtClean="0">
                                          <a:solidFill>
                                            <a:schemeClr val="tx1"/>
                                          </a:solidFill>
                                          <a:latin typeface="Cambria Math" panose="02040503050406030204" pitchFamily="18" charset="0"/>
                                        </a:rPr>
                                        <m:t>2</m:t>
                                      </m:r>
                                    </m:sup>
                                  </m:sSup>
                                </m:den>
                              </m:f>
                            </m:e>
                          </m:d>
                        </m:e>
                        <m:sup>
                          <m:r>
                            <a:rPr lang="en-US" sz="3200" b="0" i="1" smtClean="0">
                              <a:solidFill>
                                <a:schemeClr val="tx1"/>
                              </a:solidFill>
                              <a:latin typeface="Cambria Math" panose="02040503050406030204" pitchFamily="18" charset="0"/>
                            </a:rPr>
                            <m:t>2</m:t>
                          </m:r>
                        </m:sup>
                      </m:sSup>
                    </m:oMath>
                  </m:oMathPara>
                </a14:m>
                <a:endParaRPr lang="en-US" sz="3200" dirty="0" err="1">
                  <a:solidFill>
                    <a:schemeClr val="tx1"/>
                  </a:solidFill>
                </a:endParaRPr>
              </a:p>
            </p:txBody>
          </p:sp>
        </mc:Choice>
        <mc:Fallback xmlns="">
          <p:sp>
            <p:nvSpPr>
              <p:cNvPr id="6" name="TextBox 5">
                <a:extLst>
                  <a:ext uri="{FF2B5EF4-FFF2-40B4-BE49-F238E27FC236}">
                    <a16:creationId xmlns:a16="http://schemas.microsoft.com/office/drawing/2014/main" id="{B3DF49C5-30D7-4430-A972-8E9EA265EB69}"/>
                  </a:ext>
                </a:extLst>
              </p:cNvPr>
              <p:cNvSpPr txBox="1">
                <a:spLocks noRot="1" noChangeAspect="1" noMove="1" noResize="1" noEditPoints="1" noAdjustHandles="1" noChangeArrowheads="1" noChangeShapeType="1" noTextEdit="1"/>
              </p:cNvSpPr>
              <p:nvPr/>
            </p:nvSpPr>
            <p:spPr>
              <a:xfrm>
                <a:off x="385483" y="3429000"/>
                <a:ext cx="9268306" cy="1232325"/>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120187E-B8FE-4B4B-B8BA-7BD0439FBA2A}"/>
              </a:ext>
            </a:extLst>
          </p:cNvPr>
          <p:cNvSpPr txBox="1"/>
          <p:nvPr/>
        </p:nvSpPr>
        <p:spPr>
          <a:xfrm>
            <a:off x="490347" y="4621149"/>
            <a:ext cx="9963150" cy="1538883"/>
          </a:xfrm>
          <a:prstGeom prst="rect">
            <a:avLst/>
          </a:prstGeom>
          <a:noFill/>
        </p:spPr>
        <p:txBody>
          <a:bodyPr wrap="square" lIns="0" tIns="0" rIns="0" bIns="0" rtlCol="0">
            <a:spAutoFit/>
          </a:bodyPr>
          <a:lstStyle/>
          <a:p>
            <a:r>
              <a:rPr lang="en-US" sz="2000" b="1" dirty="0" err="1">
                <a:latin typeface="Cambria Math" panose="02040503050406030204" pitchFamily="18" charset="0"/>
                <a:ea typeface="Cambria Math" panose="02040503050406030204" pitchFamily="18" charset="0"/>
              </a:rPr>
              <a:t>σ</a:t>
            </a:r>
            <a:r>
              <a:rPr lang="en-US" sz="2000" b="1" baseline="-25000" dirty="0" err="1">
                <a:latin typeface="Cambria Math" panose="02040503050406030204" pitchFamily="18" charset="0"/>
                <a:ea typeface="Cambria Math" panose="02040503050406030204" pitchFamily="18" charset="0"/>
              </a:rPr>
              <a:t>RAMAN</a:t>
            </a:r>
            <a:r>
              <a:rPr lang="en-US" sz="2000" baseline="-25000" dirty="0">
                <a:latin typeface="Cambria Math" panose="02040503050406030204" pitchFamily="18" charset="0"/>
                <a:ea typeface="Cambria Math" panose="02040503050406030204" pitchFamily="18" charset="0"/>
              </a:rPr>
              <a:t> </a:t>
            </a:r>
            <a:r>
              <a:rPr lang="en-US" sz="2000" dirty="0">
                <a:latin typeface="Cambria Math" panose="02040503050406030204" pitchFamily="18" charset="0"/>
                <a:ea typeface="Cambria Math" panose="02040503050406030204" pitchFamily="18" charset="0"/>
              </a:rPr>
              <a:t>: The Raman scattering cross-section</a:t>
            </a:r>
          </a:p>
          <a:p>
            <a:r>
              <a:rPr lang="en-US" sz="2000" b="1" dirty="0">
                <a:latin typeface="Cambria Math" panose="02040503050406030204" pitchFamily="18" charset="0"/>
                <a:ea typeface="Cambria Math" panose="02040503050406030204" pitchFamily="18" charset="0"/>
              </a:rPr>
              <a:t>K</a:t>
            </a:r>
            <a:r>
              <a:rPr lang="en-US" sz="2000" dirty="0">
                <a:latin typeface="Cambria Math" panose="02040503050406030204" pitchFamily="18" charset="0"/>
                <a:ea typeface="Cambria Math" panose="02040503050406030204" pitchFamily="18" charset="0"/>
              </a:rPr>
              <a:t>: frequency independent factors</a:t>
            </a:r>
          </a:p>
          <a:p>
            <a:r>
              <a:rPr lang="el-GR" sz="2000" b="1" dirty="0">
                <a:latin typeface="Cambria Math" panose="02040503050406030204" pitchFamily="18" charset="0"/>
                <a:ea typeface="Cambria Math" panose="02040503050406030204" pitchFamily="18" charset="0"/>
              </a:rPr>
              <a:t>ω</a:t>
            </a:r>
            <a:r>
              <a:rPr lang="en-US" sz="2000" b="1" baseline="-25000" dirty="0">
                <a:latin typeface="Cambria Math" panose="02040503050406030204" pitchFamily="18" charset="0"/>
                <a:ea typeface="Cambria Math" panose="02040503050406030204" pitchFamily="18" charset="0"/>
              </a:rPr>
              <a:t>Pu</a:t>
            </a:r>
            <a:r>
              <a:rPr lang="en-US" sz="2000" dirty="0">
                <a:latin typeface="Cambria Math" panose="02040503050406030204" pitchFamily="18" charset="0"/>
                <a:ea typeface="Cambria Math" panose="02040503050406030204" pitchFamily="18" charset="0"/>
              </a:rPr>
              <a:t>: “Pump” frequency (excitation)</a:t>
            </a:r>
          </a:p>
          <a:p>
            <a:r>
              <a:rPr lang="el-GR" sz="2000" b="1" dirty="0">
                <a:latin typeface="Cambria Math" panose="02040503050406030204" pitchFamily="18" charset="0"/>
                <a:ea typeface="Cambria Math" panose="02040503050406030204" pitchFamily="18" charset="0"/>
              </a:rPr>
              <a:t>ω</a:t>
            </a:r>
            <a:r>
              <a:rPr lang="en-US" sz="2000" b="1" baseline="-25000" dirty="0">
                <a:latin typeface="Cambria Math" panose="02040503050406030204" pitchFamily="18" charset="0"/>
                <a:ea typeface="Cambria Math" panose="02040503050406030204" pitchFamily="18" charset="0"/>
              </a:rPr>
              <a:t>0</a:t>
            </a:r>
            <a:r>
              <a:rPr lang="en-US" sz="2000" dirty="0">
                <a:latin typeface="Cambria Math" panose="02040503050406030204" pitchFamily="18" charset="0"/>
                <a:ea typeface="Cambria Math" panose="02040503050406030204" pitchFamily="18" charset="0"/>
              </a:rPr>
              <a:t>: frequency of the molecular absorption peak</a:t>
            </a:r>
          </a:p>
          <a:p>
            <a:r>
              <a:rPr lang="el-GR" sz="2000" b="1" dirty="0">
                <a:latin typeface="Cambria Math" panose="02040503050406030204" pitchFamily="18" charset="0"/>
                <a:ea typeface="Cambria Math" panose="02040503050406030204" pitchFamily="18" charset="0"/>
              </a:rPr>
              <a:t>ω</a:t>
            </a:r>
            <a:r>
              <a:rPr lang="en-US" sz="2000" b="1" baseline="-25000" dirty="0" err="1">
                <a:latin typeface="Cambria Math" panose="02040503050406030204" pitchFamily="18" charset="0"/>
                <a:ea typeface="Cambria Math" panose="02040503050406030204" pitchFamily="18" charset="0"/>
              </a:rPr>
              <a:t>vib</a:t>
            </a:r>
            <a:r>
              <a:rPr lang="en-US" sz="2000" dirty="0">
                <a:latin typeface="Cambria Math" panose="02040503050406030204" pitchFamily="18" charset="0"/>
                <a:ea typeface="Cambria Math" panose="02040503050406030204" pitchFamily="18" charset="0"/>
              </a:rPr>
              <a:t>: vibrational transition energy</a:t>
            </a:r>
          </a:p>
        </p:txBody>
      </p:sp>
      <p:sp>
        <p:nvSpPr>
          <p:cNvPr id="8" name="TextBox 7">
            <a:extLst>
              <a:ext uri="{FF2B5EF4-FFF2-40B4-BE49-F238E27FC236}">
                <a16:creationId xmlns:a16="http://schemas.microsoft.com/office/drawing/2014/main" id="{21F0C792-45E5-48B4-8AEB-476AC1E5CB17}"/>
              </a:ext>
            </a:extLst>
          </p:cNvPr>
          <p:cNvSpPr txBox="1"/>
          <p:nvPr/>
        </p:nvSpPr>
        <p:spPr>
          <a:xfrm>
            <a:off x="8648699" y="495300"/>
            <a:ext cx="3343275" cy="369332"/>
          </a:xfrm>
          <a:prstGeom prst="rect">
            <a:avLst/>
          </a:prstGeom>
          <a:noFill/>
        </p:spPr>
        <p:txBody>
          <a:bodyPr wrap="square" rtlCol="0">
            <a:spAutoFit/>
          </a:bodyPr>
          <a:lstStyle/>
          <a:p>
            <a:r>
              <a:rPr lang="en-US" dirty="0"/>
              <a:t>👈🏼From Petra’s presentations</a:t>
            </a:r>
          </a:p>
        </p:txBody>
      </p:sp>
      <p:sp>
        <p:nvSpPr>
          <p:cNvPr id="9" name="TextBox 8">
            <a:extLst>
              <a:ext uri="{FF2B5EF4-FFF2-40B4-BE49-F238E27FC236}">
                <a16:creationId xmlns:a16="http://schemas.microsoft.com/office/drawing/2014/main" id="{FC4BB526-6877-46F8-9709-01BA9D744E9C}"/>
              </a:ext>
            </a:extLst>
          </p:cNvPr>
          <p:cNvSpPr txBox="1"/>
          <p:nvPr/>
        </p:nvSpPr>
        <p:spPr>
          <a:xfrm>
            <a:off x="9496425" y="3933825"/>
            <a:ext cx="3343275" cy="369332"/>
          </a:xfrm>
          <a:prstGeom prst="rect">
            <a:avLst/>
          </a:prstGeom>
          <a:noFill/>
        </p:spPr>
        <p:txBody>
          <a:bodyPr wrap="square" rtlCol="0">
            <a:spAutoFit/>
          </a:bodyPr>
          <a:lstStyle/>
          <a:p>
            <a:r>
              <a:rPr lang="en-US" dirty="0"/>
              <a:t>👈🏼From Paper</a:t>
            </a:r>
          </a:p>
        </p:txBody>
      </p:sp>
      <p:pic>
        <p:nvPicPr>
          <p:cNvPr id="10" name="Picture 9">
            <a:extLst>
              <a:ext uri="{FF2B5EF4-FFF2-40B4-BE49-F238E27FC236}">
                <a16:creationId xmlns:a16="http://schemas.microsoft.com/office/drawing/2014/main" id="{0FFBB055-BA30-44A7-9CDE-12436AA45B90}"/>
              </a:ext>
            </a:extLst>
          </p:cNvPr>
          <p:cNvPicPr>
            <a:picLocks noChangeAspect="1"/>
          </p:cNvPicPr>
          <p:nvPr/>
        </p:nvPicPr>
        <p:blipFill>
          <a:blip r:embed="rId5"/>
          <a:stretch>
            <a:fillRect/>
          </a:stretch>
        </p:blipFill>
        <p:spPr>
          <a:xfrm>
            <a:off x="385483" y="2438262"/>
            <a:ext cx="2229161" cy="990738"/>
          </a:xfrm>
          <a:prstGeom prst="rect">
            <a:avLst/>
          </a:prstGeom>
        </p:spPr>
      </p:pic>
      <p:sp>
        <p:nvSpPr>
          <p:cNvPr id="11" name="TextBox 10">
            <a:extLst>
              <a:ext uri="{FF2B5EF4-FFF2-40B4-BE49-F238E27FC236}">
                <a16:creationId xmlns:a16="http://schemas.microsoft.com/office/drawing/2014/main" id="{EB305F1E-8D29-4BA8-A94B-40B6A5B4E0AD}"/>
              </a:ext>
            </a:extLst>
          </p:cNvPr>
          <p:cNvSpPr txBox="1"/>
          <p:nvPr/>
        </p:nvSpPr>
        <p:spPr>
          <a:xfrm>
            <a:off x="3140728" y="2808685"/>
            <a:ext cx="5099630" cy="584775"/>
          </a:xfrm>
          <a:prstGeom prst="rect">
            <a:avLst/>
          </a:prstGeom>
          <a:noFill/>
        </p:spPr>
        <p:txBody>
          <a:bodyPr wrap="square" rtlCol="0">
            <a:spAutoFit/>
          </a:bodyPr>
          <a:lstStyle/>
          <a:p>
            <a:r>
              <a:rPr lang="en-US" dirty="0"/>
              <a:t>👈🏼From Larkin book</a:t>
            </a:r>
          </a:p>
        </p:txBody>
      </p:sp>
      <p:sp>
        <p:nvSpPr>
          <p:cNvPr id="12" name="Rectangle: Rounded Corners 11">
            <a:extLst>
              <a:ext uri="{FF2B5EF4-FFF2-40B4-BE49-F238E27FC236}">
                <a16:creationId xmlns:a16="http://schemas.microsoft.com/office/drawing/2014/main" id="{75172B92-E857-442A-9347-514014D5792F}"/>
              </a:ext>
            </a:extLst>
          </p:cNvPr>
          <p:cNvSpPr/>
          <p:nvPr/>
        </p:nvSpPr>
        <p:spPr>
          <a:xfrm>
            <a:off x="1666876" y="2514600"/>
            <a:ext cx="781050" cy="99073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8374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5445530-002E-4DE3-B010-405CD520555B}"/>
                  </a:ext>
                </a:extLst>
              </p:cNvPr>
              <p:cNvSpPr txBox="1"/>
              <p:nvPr/>
            </p:nvSpPr>
            <p:spPr>
              <a:xfrm>
                <a:off x="776215" y="998020"/>
                <a:ext cx="10422918" cy="13864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1" i="1" smtClean="0">
                              <a:solidFill>
                                <a:srgbClr val="C00000"/>
                              </a:solidFill>
                              <a:latin typeface="Cambria Math" panose="02040503050406030204" pitchFamily="18" charset="0"/>
                            </a:rPr>
                          </m:ctrlPr>
                        </m:sSubPr>
                        <m:e>
                          <m:r>
                            <a:rPr lang="en-US" sz="3600" b="1" i="1" smtClean="0">
                              <a:solidFill>
                                <a:srgbClr val="C00000"/>
                              </a:solidFill>
                              <a:latin typeface="Cambria Math" panose="02040503050406030204" pitchFamily="18" charset="0"/>
                            </a:rPr>
                            <m:t>𝝈</m:t>
                          </m:r>
                        </m:e>
                        <m:sub>
                          <m:r>
                            <a:rPr lang="en-US" sz="3600" b="1" i="1" smtClean="0">
                              <a:solidFill>
                                <a:srgbClr val="C00000"/>
                              </a:solidFill>
                              <a:latin typeface="Cambria Math" panose="02040503050406030204" pitchFamily="18" charset="0"/>
                            </a:rPr>
                            <m:t>𝑹𝑨𝑴𝑨𝑵</m:t>
                          </m:r>
                        </m:sub>
                      </m:sSub>
                      <m:r>
                        <a:rPr lang="en-US" sz="3600" b="0" i="1" smtClean="0">
                          <a:solidFill>
                            <a:prstClr val="black"/>
                          </a:solidFill>
                          <a:latin typeface="Cambria Math" panose="02040503050406030204" pitchFamily="18" charset="0"/>
                        </a:rPr>
                        <m:t>=</m:t>
                      </m:r>
                      <m:r>
                        <a:rPr lang="en-US" sz="3600" b="1" i="1" smtClean="0">
                          <a:solidFill>
                            <a:prstClr val="black"/>
                          </a:solidFill>
                          <a:latin typeface="Cambria Math" panose="02040503050406030204" pitchFamily="18" charset="0"/>
                        </a:rPr>
                        <m:t>𝑲</m:t>
                      </m:r>
                      <m:r>
                        <a:rPr lang="en-US" sz="3600" b="0" i="1" smtClean="0">
                          <a:solidFill>
                            <a:prstClr val="black"/>
                          </a:solidFill>
                          <a:latin typeface="Cambria Math" panose="02040503050406030204" pitchFamily="18" charset="0"/>
                        </a:rPr>
                        <m:t>∗</m:t>
                      </m:r>
                      <m:sSub>
                        <m:sSubPr>
                          <m:ctrlPr>
                            <a:rPr lang="en-US" sz="3600" b="1" i="1" smtClean="0">
                              <a:solidFill>
                                <a:schemeClr val="accent6"/>
                              </a:solidFill>
                              <a:latin typeface="Cambria Math" panose="02040503050406030204" pitchFamily="18" charset="0"/>
                            </a:rPr>
                          </m:ctrlPr>
                        </m:sSubPr>
                        <m:e>
                          <m:r>
                            <a:rPr lang="en-US" sz="3600" b="1" i="1" smtClean="0">
                              <a:solidFill>
                                <a:schemeClr val="accent6"/>
                              </a:solidFill>
                              <a:latin typeface="Cambria Math" panose="02040503050406030204" pitchFamily="18" charset="0"/>
                            </a:rPr>
                            <m:t>𝝎</m:t>
                          </m:r>
                        </m:e>
                        <m:sub>
                          <m:r>
                            <a:rPr lang="en-US" sz="3600" b="1" i="1" smtClean="0">
                              <a:solidFill>
                                <a:schemeClr val="accent6"/>
                              </a:solidFill>
                              <a:latin typeface="Cambria Math" panose="02040503050406030204" pitchFamily="18" charset="0"/>
                            </a:rPr>
                            <m:t>𝑷𝒖</m:t>
                          </m:r>
                        </m:sub>
                      </m:sSub>
                      <m:sSup>
                        <m:sSupPr>
                          <m:ctrlPr>
                            <a:rPr lang="en-US" sz="3600" b="0" i="1" smtClean="0">
                              <a:solidFill>
                                <a:prstClr val="black"/>
                              </a:solidFill>
                              <a:latin typeface="Cambria Math" panose="02040503050406030204" pitchFamily="18" charset="0"/>
                            </a:rPr>
                          </m:ctrlPr>
                        </m:sSupPr>
                        <m:e>
                          <m:d>
                            <m:dPr>
                              <m:ctrlPr>
                                <a:rPr lang="en-US" sz="3600" b="0" i="1" smtClean="0">
                                  <a:solidFill>
                                    <a:prstClr val="black"/>
                                  </a:solidFill>
                                  <a:latin typeface="Cambria Math" panose="02040503050406030204" pitchFamily="18" charset="0"/>
                                </a:rPr>
                              </m:ctrlPr>
                            </m:dPr>
                            <m:e>
                              <m:sSub>
                                <m:sSubPr>
                                  <m:ctrlPr>
                                    <a:rPr lang="en-US" sz="3600" b="1" i="1" smtClean="0">
                                      <a:solidFill>
                                        <a:schemeClr val="accent6"/>
                                      </a:solidFill>
                                      <a:latin typeface="Cambria Math" panose="02040503050406030204" pitchFamily="18" charset="0"/>
                                    </a:rPr>
                                  </m:ctrlPr>
                                </m:sSubPr>
                                <m:e>
                                  <m:r>
                                    <a:rPr lang="en-US" sz="3600" b="1" i="1" smtClean="0">
                                      <a:solidFill>
                                        <a:schemeClr val="accent6"/>
                                      </a:solidFill>
                                      <a:latin typeface="Cambria Math" panose="02040503050406030204" pitchFamily="18" charset="0"/>
                                    </a:rPr>
                                    <m:t>𝝎</m:t>
                                  </m:r>
                                </m:e>
                                <m:sub>
                                  <m:r>
                                    <a:rPr lang="en-US" sz="3600" b="1" i="1" smtClean="0">
                                      <a:solidFill>
                                        <a:schemeClr val="accent6"/>
                                      </a:solidFill>
                                      <a:latin typeface="Cambria Math" panose="02040503050406030204" pitchFamily="18" charset="0"/>
                                    </a:rPr>
                                    <m:t>𝑷𝒖</m:t>
                                  </m:r>
                                </m:sub>
                              </m:sSub>
                              <m:r>
                                <a:rPr lang="en-US" sz="3600" b="0" i="1" smtClean="0">
                                  <a:solidFill>
                                    <a:prstClr val="black"/>
                                  </a:solidFill>
                                  <a:latin typeface="Cambria Math" panose="02040503050406030204" pitchFamily="18" charset="0"/>
                                </a:rPr>
                                <m:t>−</m:t>
                              </m:r>
                              <m:sSub>
                                <m:sSubPr>
                                  <m:ctrlPr>
                                    <a:rPr lang="en-US" sz="3600" b="1" i="1" smtClean="0">
                                      <a:solidFill>
                                        <a:schemeClr val="accent4"/>
                                      </a:solidFill>
                                      <a:latin typeface="Cambria Math" panose="02040503050406030204" pitchFamily="18" charset="0"/>
                                    </a:rPr>
                                  </m:ctrlPr>
                                </m:sSubPr>
                                <m:e>
                                  <m:r>
                                    <a:rPr lang="en-US" sz="3600" b="1" i="1" smtClean="0">
                                      <a:solidFill>
                                        <a:schemeClr val="accent4"/>
                                      </a:solidFill>
                                      <a:latin typeface="Cambria Math" panose="02040503050406030204" pitchFamily="18" charset="0"/>
                                    </a:rPr>
                                    <m:t>𝝎</m:t>
                                  </m:r>
                                </m:e>
                                <m:sub>
                                  <m:r>
                                    <a:rPr lang="en-US" sz="3600" b="1" i="1" smtClean="0">
                                      <a:solidFill>
                                        <a:schemeClr val="accent4"/>
                                      </a:solidFill>
                                      <a:latin typeface="Cambria Math" panose="02040503050406030204" pitchFamily="18" charset="0"/>
                                    </a:rPr>
                                    <m:t>𝒗𝒊𝒃</m:t>
                                  </m:r>
                                </m:sub>
                              </m:sSub>
                            </m:e>
                          </m:d>
                        </m:e>
                        <m:sup>
                          <m:r>
                            <a:rPr lang="en-US" sz="3600" b="0" i="1" smtClean="0">
                              <a:solidFill>
                                <a:prstClr val="black"/>
                              </a:solidFill>
                              <a:latin typeface="Cambria Math" panose="02040503050406030204" pitchFamily="18" charset="0"/>
                            </a:rPr>
                            <m:t>3</m:t>
                          </m:r>
                        </m:sup>
                      </m:sSup>
                      <m:r>
                        <a:rPr lang="en-US" sz="3600" b="0" i="1" smtClean="0">
                          <a:solidFill>
                            <a:prstClr val="black"/>
                          </a:solidFill>
                          <a:latin typeface="Cambria Math" panose="02040503050406030204" pitchFamily="18" charset="0"/>
                        </a:rPr>
                        <m:t>∗</m:t>
                      </m:r>
                      <m:sSup>
                        <m:sSupPr>
                          <m:ctrlPr>
                            <a:rPr lang="en-US" sz="3600" b="0" i="1" smtClean="0">
                              <a:solidFill>
                                <a:prstClr val="black"/>
                              </a:solidFill>
                              <a:latin typeface="Cambria Math" panose="02040503050406030204" pitchFamily="18" charset="0"/>
                            </a:rPr>
                          </m:ctrlPr>
                        </m:sSupPr>
                        <m:e>
                          <m:d>
                            <m:dPr>
                              <m:ctrlPr>
                                <a:rPr lang="en-US" sz="3600" b="0" i="1" smtClean="0">
                                  <a:solidFill>
                                    <a:prstClr val="black"/>
                                  </a:solidFill>
                                  <a:latin typeface="Cambria Math" panose="02040503050406030204" pitchFamily="18" charset="0"/>
                                </a:rPr>
                              </m:ctrlPr>
                            </m:dPr>
                            <m:e>
                              <m:f>
                                <m:fPr>
                                  <m:ctrlPr>
                                    <a:rPr lang="en-US" sz="3600" b="0" i="1" smtClean="0">
                                      <a:solidFill>
                                        <a:prstClr val="black"/>
                                      </a:solidFill>
                                      <a:latin typeface="Cambria Math" panose="02040503050406030204" pitchFamily="18" charset="0"/>
                                    </a:rPr>
                                  </m:ctrlPr>
                                </m:fPr>
                                <m:num>
                                  <m:sSub>
                                    <m:sSubPr>
                                      <m:ctrlPr>
                                        <a:rPr lang="en-US" sz="3600" b="1" i="1" smtClean="0">
                                          <a:solidFill>
                                            <a:schemeClr val="accent6"/>
                                          </a:solidFill>
                                          <a:latin typeface="Cambria Math" panose="02040503050406030204" pitchFamily="18" charset="0"/>
                                        </a:rPr>
                                      </m:ctrlPr>
                                    </m:sSubPr>
                                    <m:e>
                                      <m:r>
                                        <a:rPr lang="en-US" sz="3600" b="1" i="1" smtClean="0">
                                          <a:solidFill>
                                            <a:schemeClr val="accent6"/>
                                          </a:solidFill>
                                          <a:latin typeface="Cambria Math" panose="02040503050406030204" pitchFamily="18" charset="0"/>
                                        </a:rPr>
                                        <m:t>𝝎</m:t>
                                      </m:r>
                                    </m:e>
                                    <m:sub>
                                      <m:r>
                                        <a:rPr lang="en-US" sz="3600" b="1" i="1" smtClean="0">
                                          <a:solidFill>
                                            <a:schemeClr val="accent6"/>
                                          </a:solidFill>
                                          <a:latin typeface="Cambria Math" panose="02040503050406030204" pitchFamily="18" charset="0"/>
                                        </a:rPr>
                                        <m:t>𝒑𝒖</m:t>
                                      </m:r>
                                    </m:sub>
                                  </m:sSub>
                                  <m:sSup>
                                    <m:sSupPr>
                                      <m:ctrlPr>
                                        <a:rPr lang="en-US" sz="3600" b="0" i="1" smtClean="0">
                                          <a:solidFill>
                                            <a:prstClr val="black"/>
                                          </a:solidFill>
                                          <a:latin typeface="Cambria Math" panose="02040503050406030204" pitchFamily="18" charset="0"/>
                                        </a:rPr>
                                      </m:ctrlPr>
                                    </m:sSupPr>
                                    <m:e>
                                      <m:r>
                                        <a:rPr lang="en-US" sz="3600" b="0" i="1" smtClean="0">
                                          <a:solidFill>
                                            <a:schemeClr val="bg1"/>
                                          </a:solidFill>
                                          <a:latin typeface="Cambria Math" panose="02040503050406030204" pitchFamily="18" charset="0"/>
                                        </a:rPr>
                                        <m:t>.</m:t>
                                      </m:r>
                                    </m:e>
                                    <m:sup>
                                      <m:r>
                                        <a:rPr lang="en-US" sz="3600" b="0" i="1" smtClean="0">
                                          <a:solidFill>
                                            <a:prstClr val="black"/>
                                          </a:solidFill>
                                          <a:latin typeface="Cambria Math" panose="02040503050406030204" pitchFamily="18" charset="0"/>
                                        </a:rPr>
                                        <m:t>2</m:t>
                                      </m:r>
                                    </m:sup>
                                  </m:sSup>
                                  <m:r>
                                    <a:rPr lang="en-US" sz="3600" b="0" i="1" smtClean="0">
                                      <a:solidFill>
                                        <a:prstClr val="black"/>
                                      </a:solidFill>
                                      <a:latin typeface="Cambria Math" panose="02040503050406030204" pitchFamily="18" charset="0"/>
                                    </a:rPr>
                                    <m:t>+</m:t>
                                  </m:r>
                                  <m:sSub>
                                    <m:sSubPr>
                                      <m:ctrlPr>
                                        <a:rPr lang="en-US" sz="3600" b="1" i="1" smtClean="0">
                                          <a:solidFill>
                                            <a:schemeClr val="accent3"/>
                                          </a:solidFill>
                                          <a:latin typeface="Cambria Math" panose="02040503050406030204" pitchFamily="18" charset="0"/>
                                        </a:rPr>
                                      </m:ctrlPr>
                                    </m:sSubPr>
                                    <m:e>
                                      <m:r>
                                        <a:rPr lang="en-US" sz="3600" b="1" i="1" smtClean="0">
                                          <a:solidFill>
                                            <a:schemeClr val="accent3"/>
                                          </a:solidFill>
                                          <a:latin typeface="Cambria Math" panose="02040503050406030204" pitchFamily="18" charset="0"/>
                                        </a:rPr>
                                        <m:t>𝝎</m:t>
                                      </m:r>
                                    </m:e>
                                    <m:sub>
                                      <m:r>
                                        <a:rPr lang="en-US" sz="3600" b="1" i="1" smtClean="0">
                                          <a:solidFill>
                                            <a:schemeClr val="accent3"/>
                                          </a:solidFill>
                                          <a:latin typeface="Cambria Math" panose="02040503050406030204" pitchFamily="18" charset="0"/>
                                        </a:rPr>
                                        <m:t>𝟎</m:t>
                                      </m:r>
                                    </m:sub>
                                  </m:sSub>
                                  <m:sSup>
                                    <m:sSupPr>
                                      <m:ctrlPr>
                                        <a:rPr lang="en-US" sz="3600" b="0" i="1" smtClean="0">
                                          <a:solidFill>
                                            <a:prstClr val="black"/>
                                          </a:solidFill>
                                          <a:latin typeface="Cambria Math" panose="02040503050406030204" pitchFamily="18" charset="0"/>
                                        </a:rPr>
                                      </m:ctrlPr>
                                    </m:sSupPr>
                                    <m:e>
                                      <m:r>
                                        <a:rPr lang="en-US" sz="3600" b="0" i="1" smtClean="0">
                                          <a:solidFill>
                                            <a:schemeClr val="bg1"/>
                                          </a:solidFill>
                                          <a:latin typeface="Cambria Math" panose="02040503050406030204" pitchFamily="18" charset="0"/>
                                        </a:rPr>
                                        <m:t>.</m:t>
                                      </m:r>
                                    </m:e>
                                    <m:sup>
                                      <m:r>
                                        <a:rPr lang="en-US" sz="3600" b="0" i="1" smtClean="0">
                                          <a:solidFill>
                                            <a:prstClr val="black"/>
                                          </a:solidFill>
                                          <a:latin typeface="Cambria Math" panose="02040503050406030204" pitchFamily="18" charset="0"/>
                                        </a:rPr>
                                        <m:t>2</m:t>
                                      </m:r>
                                    </m:sup>
                                  </m:sSup>
                                </m:num>
                                <m:den>
                                  <m:sSub>
                                    <m:sSubPr>
                                      <m:ctrlPr>
                                        <a:rPr lang="en-US" sz="3600" b="1" i="1" smtClean="0">
                                          <a:solidFill>
                                            <a:schemeClr val="accent3"/>
                                          </a:solidFill>
                                          <a:latin typeface="Cambria Math" panose="02040503050406030204" pitchFamily="18" charset="0"/>
                                        </a:rPr>
                                      </m:ctrlPr>
                                    </m:sSubPr>
                                    <m:e>
                                      <m:r>
                                        <a:rPr lang="en-US" sz="3600" b="1" i="1" smtClean="0">
                                          <a:solidFill>
                                            <a:schemeClr val="accent3"/>
                                          </a:solidFill>
                                          <a:latin typeface="Cambria Math" panose="02040503050406030204" pitchFamily="18" charset="0"/>
                                        </a:rPr>
                                        <m:t>𝝎</m:t>
                                      </m:r>
                                    </m:e>
                                    <m:sub>
                                      <m:r>
                                        <a:rPr lang="en-US" sz="3600" b="1" i="1" smtClean="0">
                                          <a:solidFill>
                                            <a:schemeClr val="accent3"/>
                                          </a:solidFill>
                                          <a:latin typeface="Cambria Math" panose="02040503050406030204" pitchFamily="18" charset="0"/>
                                        </a:rPr>
                                        <m:t>𝟎</m:t>
                                      </m:r>
                                    </m:sub>
                                  </m:sSub>
                                  <m:sSup>
                                    <m:sSupPr>
                                      <m:ctrlPr>
                                        <a:rPr lang="en-US" sz="3600" b="0" i="1" smtClean="0">
                                          <a:solidFill>
                                            <a:prstClr val="black"/>
                                          </a:solidFill>
                                          <a:latin typeface="Cambria Math" panose="02040503050406030204" pitchFamily="18" charset="0"/>
                                        </a:rPr>
                                      </m:ctrlPr>
                                    </m:sSupPr>
                                    <m:e>
                                      <m:r>
                                        <a:rPr lang="en-US" sz="3600" b="0" i="1" smtClean="0">
                                          <a:solidFill>
                                            <a:schemeClr val="bg1"/>
                                          </a:solidFill>
                                          <a:latin typeface="Cambria Math" panose="02040503050406030204" pitchFamily="18" charset="0"/>
                                        </a:rPr>
                                        <m:t>.</m:t>
                                      </m:r>
                                    </m:e>
                                    <m:sup>
                                      <m:r>
                                        <a:rPr lang="en-US" sz="3600" b="0" i="1" smtClean="0">
                                          <a:solidFill>
                                            <a:prstClr val="black"/>
                                          </a:solidFill>
                                          <a:latin typeface="Cambria Math" panose="02040503050406030204" pitchFamily="18" charset="0"/>
                                        </a:rPr>
                                        <m:t>2</m:t>
                                      </m:r>
                                    </m:sup>
                                  </m:sSup>
                                  <m:r>
                                    <a:rPr lang="en-US" sz="3600" b="0" i="1" smtClean="0">
                                      <a:solidFill>
                                        <a:prstClr val="black"/>
                                      </a:solidFill>
                                      <a:latin typeface="Cambria Math" panose="02040503050406030204" pitchFamily="18" charset="0"/>
                                    </a:rPr>
                                    <m:t>−</m:t>
                                  </m:r>
                                  <m:sSub>
                                    <m:sSubPr>
                                      <m:ctrlPr>
                                        <a:rPr lang="en-US" sz="3600" b="1" i="1" smtClean="0">
                                          <a:solidFill>
                                            <a:schemeClr val="accent6"/>
                                          </a:solidFill>
                                          <a:latin typeface="Cambria Math" panose="02040503050406030204" pitchFamily="18" charset="0"/>
                                        </a:rPr>
                                      </m:ctrlPr>
                                    </m:sSubPr>
                                    <m:e>
                                      <m:r>
                                        <a:rPr lang="en-US" sz="3600" b="1" i="1" smtClean="0">
                                          <a:solidFill>
                                            <a:schemeClr val="accent6"/>
                                          </a:solidFill>
                                          <a:latin typeface="Cambria Math" panose="02040503050406030204" pitchFamily="18" charset="0"/>
                                        </a:rPr>
                                        <m:t>𝝎</m:t>
                                      </m:r>
                                    </m:e>
                                    <m:sub>
                                      <m:r>
                                        <a:rPr lang="en-US" sz="3600" b="1" i="1" smtClean="0">
                                          <a:solidFill>
                                            <a:schemeClr val="accent6"/>
                                          </a:solidFill>
                                          <a:latin typeface="Cambria Math" panose="02040503050406030204" pitchFamily="18" charset="0"/>
                                        </a:rPr>
                                        <m:t>𝑷𝒖</m:t>
                                      </m:r>
                                    </m:sub>
                                  </m:sSub>
                                  <m:sSup>
                                    <m:sSupPr>
                                      <m:ctrlPr>
                                        <a:rPr lang="en-US" sz="3600" b="0" i="1" smtClean="0">
                                          <a:solidFill>
                                            <a:prstClr val="black"/>
                                          </a:solidFill>
                                          <a:latin typeface="Cambria Math" panose="02040503050406030204" pitchFamily="18" charset="0"/>
                                        </a:rPr>
                                      </m:ctrlPr>
                                    </m:sSupPr>
                                    <m:e>
                                      <m:r>
                                        <a:rPr lang="en-US" sz="3600" b="0" i="1" smtClean="0">
                                          <a:solidFill>
                                            <a:schemeClr val="bg1"/>
                                          </a:solidFill>
                                          <a:latin typeface="Cambria Math" panose="02040503050406030204" pitchFamily="18" charset="0"/>
                                        </a:rPr>
                                        <m:t>.</m:t>
                                      </m:r>
                                    </m:e>
                                    <m:sup>
                                      <m:r>
                                        <a:rPr lang="en-US" sz="3600" b="0" i="1" smtClean="0">
                                          <a:solidFill>
                                            <a:prstClr val="black"/>
                                          </a:solidFill>
                                          <a:latin typeface="Cambria Math" panose="02040503050406030204" pitchFamily="18" charset="0"/>
                                        </a:rPr>
                                        <m:t>2</m:t>
                                      </m:r>
                                    </m:sup>
                                  </m:sSup>
                                </m:den>
                              </m:f>
                            </m:e>
                          </m:d>
                        </m:e>
                        <m:sup>
                          <m:r>
                            <a:rPr lang="en-US" sz="3600" b="0" i="1" smtClean="0">
                              <a:solidFill>
                                <a:prstClr val="black"/>
                              </a:solidFill>
                              <a:latin typeface="Cambria Math" panose="02040503050406030204" pitchFamily="18" charset="0"/>
                            </a:rPr>
                            <m:t>2</m:t>
                          </m:r>
                        </m:sup>
                      </m:sSup>
                    </m:oMath>
                  </m:oMathPara>
                </a14:m>
                <a:endParaRPr lang="en-US" sz="3600" dirty="0" err="1">
                  <a:solidFill>
                    <a:prstClr val="black"/>
                  </a:solidFill>
                </a:endParaRPr>
              </a:p>
            </p:txBody>
          </p:sp>
        </mc:Choice>
        <mc:Fallback xmlns="">
          <p:sp>
            <p:nvSpPr>
              <p:cNvPr id="6" name="TextBox 5">
                <a:extLst>
                  <a:ext uri="{FF2B5EF4-FFF2-40B4-BE49-F238E27FC236}">
                    <a16:creationId xmlns:a16="http://schemas.microsoft.com/office/drawing/2014/main" id="{25445530-002E-4DE3-B010-405CD520555B}"/>
                  </a:ext>
                </a:extLst>
              </p:cNvPr>
              <p:cNvSpPr txBox="1">
                <a:spLocks noRot="1" noChangeAspect="1" noMove="1" noResize="1" noEditPoints="1" noAdjustHandles="1" noChangeArrowheads="1" noChangeShapeType="1" noTextEdit="1"/>
              </p:cNvSpPr>
              <p:nvPr/>
            </p:nvSpPr>
            <p:spPr>
              <a:xfrm>
                <a:off x="776215" y="998020"/>
                <a:ext cx="10422918" cy="1386405"/>
              </a:xfrm>
              <a:prstGeom prst="rect">
                <a:avLst/>
              </a:prstGeom>
              <a:blipFill>
                <a:blip r:embed="rId2"/>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06FC1F2A-4792-4ADC-9960-C0C0A7C9BAB1}"/>
              </a:ext>
            </a:extLst>
          </p:cNvPr>
          <p:cNvSpPr txBox="1"/>
          <p:nvPr/>
        </p:nvSpPr>
        <p:spPr>
          <a:xfrm>
            <a:off x="371475" y="2384425"/>
            <a:ext cx="9963150" cy="1846659"/>
          </a:xfrm>
          <a:prstGeom prst="rect">
            <a:avLst/>
          </a:prstGeom>
          <a:noFill/>
        </p:spPr>
        <p:txBody>
          <a:bodyPr wrap="square" lIns="0" tIns="0" rIns="0" bIns="0" rtlCol="0">
            <a:spAutoFit/>
          </a:bodyPr>
          <a:lstStyle/>
          <a:p>
            <a:r>
              <a:rPr lang="en-US" sz="2400" b="1" dirty="0" err="1">
                <a:solidFill>
                  <a:srgbClr val="C00000"/>
                </a:solidFill>
                <a:latin typeface="Cambria Math" panose="02040503050406030204" pitchFamily="18" charset="0"/>
                <a:ea typeface="Cambria Math" panose="02040503050406030204" pitchFamily="18" charset="0"/>
              </a:rPr>
              <a:t>σ</a:t>
            </a:r>
            <a:r>
              <a:rPr lang="en-US" sz="2400" b="1" baseline="-25000" dirty="0" err="1">
                <a:solidFill>
                  <a:srgbClr val="C00000"/>
                </a:solidFill>
                <a:latin typeface="Cambria Math" panose="02040503050406030204" pitchFamily="18" charset="0"/>
                <a:ea typeface="Cambria Math" panose="02040503050406030204" pitchFamily="18" charset="0"/>
              </a:rPr>
              <a:t>RAMAN</a:t>
            </a:r>
            <a:r>
              <a:rPr lang="en-US" sz="2400" baseline="-25000" dirty="0">
                <a:solidFill>
                  <a:prstClr val="black"/>
                </a:solidFill>
                <a:latin typeface="Cambria Math" panose="02040503050406030204" pitchFamily="18" charset="0"/>
                <a:ea typeface="Cambria Math" panose="02040503050406030204" pitchFamily="18" charset="0"/>
              </a:rPr>
              <a:t> </a:t>
            </a:r>
            <a:r>
              <a:rPr lang="en-US" sz="2400" dirty="0">
                <a:solidFill>
                  <a:prstClr val="black"/>
                </a:solidFill>
                <a:latin typeface="Cambria Math" panose="02040503050406030204" pitchFamily="18" charset="0"/>
                <a:ea typeface="Cambria Math" panose="02040503050406030204" pitchFamily="18" charset="0"/>
              </a:rPr>
              <a:t>: The Raman scattering cross-section</a:t>
            </a:r>
          </a:p>
          <a:p>
            <a:r>
              <a:rPr lang="en-US" sz="2400" b="1" dirty="0">
                <a:solidFill>
                  <a:prstClr val="black"/>
                </a:solidFill>
                <a:latin typeface="Cambria Math" panose="02040503050406030204" pitchFamily="18" charset="0"/>
                <a:ea typeface="Cambria Math" panose="02040503050406030204" pitchFamily="18" charset="0"/>
              </a:rPr>
              <a:t>K</a:t>
            </a:r>
            <a:r>
              <a:rPr lang="en-US" sz="2400" dirty="0">
                <a:solidFill>
                  <a:prstClr val="black"/>
                </a:solidFill>
                <a:latin typeface="Cambria Math" panose="02040503050406030204" pitchFamily="18" charset="0"/>
                <a:ea typeface="Cambria Math" panose="02040503050406030204" pitchFamily="18" charset="0"/>
              </a:rPr>
              <a:t>: frequency independent factors</a:t>
            </a:r>
          </a:p>
          <a:p>
            <a:r>
              <a:rPr lang="el-GR" sz="2400" b="1" dirty="0">
                <a:solidFill>
                  <a:schemeClr val="accent6"/>
                </a:solidFill>
                <a:latin typeface="Cambria Math" panose="02040503050406030204" pitchFamily="18" charset="0"/>
                <a:ea typeface="Cambria Math" panose="02040503050406030204" pitchFamily="18" charset="0"/>
              </a:rPr>
              <a:t>ω</a:t>
            </a:r>
            <a:r>
              <a:rPr lang="en-US" sz="2400" b="1" baseline="-25000" dirty="0">
                <a:solidFill>
                  <a:schemeClr val="accent6"/>
                </a:solidFill>
                <a:latin typeface="Cambria Math" panose="02040503050406030204" pitchFamily="18" charset="0"/>
                <a:ea typeface="Cambria Math" panose="02040503050406030204" pitchFamily="18" charset="0"/>
              </a:rPr>
              <a:t>Pu</a:t>
            </a:r>
            <a:r>
              <a:rPr lang="en-US" sz="2400" dirty="0">
                <a:solidFill>
                  <a:prstClr val="black"/>
                </a:solidFill>
                <a:latin typeface="Cambria Math" panose="02040503050406030204" pitchFamily="18" charset="0"/>
                <a:ea typeface="Cambria Math" panose="02040503050406030204" pitchFamily="18" charset="0"/>
              </a:rPr>
              <a:t>: “Pump” frequency (excitation)</a:t>
            </a:r>
          </a:p>
          <a:p>
            <a:r>
              <a:rPr lang="el-GR" sz="2400" b="1" dirty="0">
                <a:solidFill>
                  <a:schemeClr val="accent3"/>
                </a:solidFill>
                <a:latin typeface="Cambria Math" panose="02040503050406030204" pitchFamily="18" charset="0"/>
                <a:ea typeface="Cambria Math" panose="02040503050406030204" pitchFamily="18" charset="0"/>
              </a:rPr>
              <a:t>ω</a:t>
            </a:r>
            <a:r>
              <a:rPr lang="en-US" sz="2400" b="1" baseline="-25000" dirty="0">
                <a:solidFill>
                  <a:schemeClr val="accent3"/>
                </a:solidFill>
                <a:latin typeface="Cambria Math" panose="02040503050406030204" pitchFamily="18" charset="0"/>
                <a:ea typeface="Cambria Math" panose="02040503050406030204" pitchFamily="18" charset="0"/>
              </a:rPr>
              <a:t>0</a:t>
            </a:r>
            <a:r>
              <a:rPr lang="en-US" sz="2400" dirty="0">
                <a:solidFill>
                  <a:prstClr val="black"/>
                </a:solidFill>
                <a:latin typeface="Cambria Math" panose="02040503050406030204" pitchFamily="18" charset="0"/>
                <a:ea typeface="Cambria Math" panose="02040503050406030204" pitchFamily="18" charset="0"/>
              </a:rPr>
              <a:t>: frequency of the molecular absorption peak</a:t>
            </a:r>
          </a:p>
          <a:p>
            <a:r>
              <a:rPr lang="el-GR" sz="2400" b="1" dirty="0">
                <a:solidFill>
                  <a:schemeClr val="accent4"/>
                </a:solidFill>
                <a:latin typeface="Cambria Math" panose="02040503050406030204" pitchFamily="18" charset="0"/>
                <a:ea typeface="Cambria Math" panose="02040503050406030204" pitchFamily="18" charset="0"/>
              </a:rPr>
              <a:t>ω</a:t>
            </a:r>
            <a:r>
              <a:rPr lang="en-US" sz="2400" b="1" baseline="-25000" dirty="0" err="1">
                <a:solidFill>
                  <a:schemeClr val="accent4"/>
                </a:solidFill>
                <a:latin typeface="Cambria Math" panose="02040503050406030204" pitchFamily="18" charset="0"/>
                <a:ea typeface="Cambria Math" panose="02040503050406030204" pitchFamily="18" charset="0"/>
              </a:rPr>
              <a:t>vib</a:t>
            </a:r>
            <a:r>
              <a:rPr lang="en-US" sz="2400" dirty="0">
                <a:solidFill>
                  <a:prstClr val="black"/>
                </a:solidFill>
                <a:latin typeface="Cambria Math" panose="02040503050406030204" pitchFamily="18" charset="0"/>
                <a:ea typeface="Cambria Math" panose="02040503050406030204" pitchFamily="18" charset="0"/>
              </a:rPr>
              <a:t>: vibrational transition energy</a:t>
            </a:r>
          </a:p>
        </p:txBody>
      </p:sp>
      <p:sp>
        <p:nvSpPr>
          <p:cNvPr id="5" name="Title 1">
            <a:extLst>
              <a:ext uri="{FF2B5EF4-FFF2-40B4-BE49-F238E27FC236}">
                <a16:creationId xmlns:a16="http://schemas.microsoft.com/office/drawing/2014/main" id="{54BC6D2D-037C-4D87-B1C1-026660B7CDC9}"/>
              </a:ext>
            </a:extLst>
          </p:cNvPr>
          <p:cNvSpPr>
            <a:spLocks noGrp="1"/>
          </p:cNvSpPr>
          <p:nvPr>
            <p:ph type="title"/>
          </p:nvPr>
        </p:nvSpPr>
        <p:spPr>
          <a:xfrm>
            <a:off x="426160" y="242846"/>
            <a:ext cx="11123028" cy="830997"/>
          </a:xfrm>
        </p:spPr>
        <p:txBody>
          <a:bodyPr/>
          <a:lstStyle/>
          <a:p>
            <a:r>
              <a:rPr lang="en-US" dirty="0"/>
              <a:t>Why do different peaks appear with different excitation?</a:t>
            </a:r>
            <a:br>
              <a:rPr lang="en-US" dirty="0"/>
            </a:br>
            <a:r>
              <a:rPr lang="en-US" dirty="0"/>
              <a:t>Because of the scattering cross-section</a:t>
            </a:r>
          </a:p>
        </p:txBody>
      </p:sp>
    </p:spTree>
    <p:extLst>
      <p:ext uri="{BB962C8B-B14F-4D97-AF65-F5344CB8AC3E}">
        <p14:creationId xmlns:p14="http://schemas.microsoft.com/office/powerpoint/2010/main" val="39466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5445530-002E-4DE3-B010-405CD520555B}"/>
                  </a:ext>
                </a:extLst>
              </p:cNvPr>
              <p:cNvSpPr txBox="1"/>
              <p:nvPr/>
            </p:nvSpPr>
            <p:spPr>
              <a:xfrm>
                <a:off x="776215" y="998020"/>
                <a:ext cx="10422918" cy="13864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600" b="1" i="1" smtClean="0">
                              <a:solidFill>
                                <a:srgbClr val="C00000"/>
                              </a:solidFill>
                              <a:latin typeface="Cambria Math" panose="02040503050406030204" pitchFamily="18" charset="0"/>
                            </a:rPr>
                          </m:ctrlPr>
                        </m:sSubPr>
                        <m:e>
                          <m:r>
                            <a:rPr lang="en-US" sz="3600" b="1" i="1" smtClean="0">
                              <a:solidFill>
                                <a:srgbClr val="C00000"/>
                              </a:solidFill>
                              <a:latin typeface="Cambria Math" panose="02040503050406030204" pitchFamily="18" charset="0"/>
                            </a:rPr>
                            <m:t>𝝈</m:t>
                          </m:r>
                        </m:e>
                        <m:sub>
                          <m:r>
                            <a:rPr lang="en-US" sz="3600" b="1" i="1" smtClean="0">
                              <a:solidFill>
                                <a:srgbClr val="C00000"/>
                              </a:solidFill>
                              <a:latin typeface="Cambria Math" panose="02040503050406030204" pitchFamily="18" charset="0"/>
                            </a:rPr>
                            <m:t>𝑹𝑨𝑴𝑨𝑵</m:t>
                          </m:r>
                        </m:sub>
                      </m:sSub>
                      <m:r>
                        <a:rPr lang="en-US" sz="3600" b="0" i="1" smtClean="0">
                          <a:solidFill>
                            <a:prstClr val="black"/>
                          </a:solidFill>
                          <a:latin typeface="Cambria Math" panose="02040503050406030204" pitchFamily="18" charset="0"/>
                        </a:rPr>
                        <m:t>=</m:t>
                      </m:r>
                      <m:r>
                        <a:rPr lang="en-US" sz="3600" b="1" i="1" smtClean="0">
                          <a:solidFill>
                            <a:prstClr val="black"/>
                          </a:solidFill>
                          <a:latin typeface="Cambria Math" panose="02040503050406030204" pitchFamily="18" charset="0"/>
                        </a:rPr>
                        <m:t>𝑲</m:t>
                      </m:r>
                      <m:r>
                        <a:rPr lang="en-US" sz="3600" b="0" i="1" smtClean="0">
                          <a:solidFill>
                            <a:prstClr val="black"/>
                          </a:solidFill>
                          <a:latin typeface="Cambria Math" panose="02040503050406030204" pitchFamily="18" charset="0"/>
                        </a:rPr>
                        <m:t>∗</m:t>
                      </m:r>
                      <m:sSub>
                        <m:sSubPr>
                          <m:ctrlPr>
                            <a:rPr lang="en-US" sz="3600" b="1" i="1" smtClean="0">
                              <a:solidFill>
                                <a:schemeClr val="accent6"/>
                              </a:solidFill>
                              <a:latin typeface="Cambria Math" panose="02040503050406030204" pitchFamily="18" charset="0"/>
                            </a:rPr>
                          </m:ctrlPr>
                        </m:sSubPr>
                        <m:e>
                          <m:r>
                            <a:rPr lang="en-US" sz="3600" b="1" i="1" smtClean="0">
                              <a:solidFill>
                                <a:schemeClr val="accent6"/>
                              </a:solidFill>
                              <a:latin typeface="Cambria Math" panose="02040503050406030204" pitchFamily="18" charset="0"/>
                            </a:rPr>
                            <m:t>𝝎</m:t>
                          </m:r>
                        </m:e>
                        <m:sub>
                          <m:r>
                            <a:rPr lang="en-US" sz="3600" b="1" i="1" smtClean="0">
                              <a:solidFill>
                                <a:schemeClr val="accent6"/>
                              </a:solidFill>
                              <a:latin typeface="Cambria Math" panose="02040503050406030204" pitchFamily="18" charset="0"/>
                            </a:rPr>
                            <m:t>𝑷𝒖</m:t>
                          </m:r>
                        </m:sub>
                      </m:sSub>
                      <m:sSup>
                        <m:sSupPr>
                          <m:ctrlPr>
                            <a:rPr lang="en-US" sz="3600" b="0" i="1" smtClean="0">
                              <a:solidFill>
                                <a:prstClr val="black"/>
                              </a:solidFill>
                              <a:latin typeface="Cambria Math" panose="02040503050406030204" pitchFamily="18" charset="0"/>
                            </a:rPr>
                          </m:ctrlPr>
                        </m:sSupPr>
                        <m:e>
                          <m:d>
                            <m:dPr>
                              <m:ctrlPr>
                                <a:rPr lang="en-US" sz="3600" b="0" i="1" smtClean="0">
                                  <a:solidFill>
                                    <a:prstClr val="black"/>
                                  </a:solidFill>
                                  <a:latin typeface="Cambria Math" panose="02040503050406030204" pitchFamily="18" charset="0"/>
                                </a:rPr>
                              </m:ctrlPr>
                            </m:dPr>
                            <m:e>
                              <m:sSub>
                                <m:sSubPr>
                                  <m:ctrlPr>
                                    <a:rPr lang="en-US" sz="3600" b="1" i="1" smtClean="0">
                                      <a:solidFill>
                                        <a:schemeClr val="accent6"/>
                                      </a:solidFill>
                                      <a:latin typeface="Cambria Math" panose="02040503050406030204" pitchFamily="18" charset="0"/>
                                    </a:rPr>
                                  </m:ctrlPr>
                                </m:sSubPr>
                                <m:e>
                                  <m:r>
                                    <a:rPr lang="en-US" sz="3600" b="1" i="1" smtClean="0">
                                      <a:solidFill>
                                        <a:schemeClr val="accent6"/>
                                      </a:solidFill>
                                      <a:latin typeface="Cambria Math" panose="02040503050406030204" pitchFamily="18" charset="0"/>
                                    </a:rPr>
                                    <m:t>𝝎</m:t>
                                  </m:r>
                                </m:e>
                                <m:sub>
                                  <m:r>
                                    <a:rPr lang="en-US" sz="3600" b="1" i="1" smtClean="0">
                                      <a:solidFill>
                                        <a:schemeClr val="accent6"/>
                                      </a:solidFill>
                                      <a:latin typeface="Cambria Math" panose="02040503050406030204" pitchFamily="18" charset="0"/>
                                    </a:rPr>
                                    <m:t>𝑷𝒖</m:t>
                                  </m:r>
                                </m:sub>
                              </m:sSub>
                              <m:r>
                                <a:rPr lang="en-US" sz="3600" b="0" i="1" smtClean="0">
                                  <a:solidFill>
                                    <a:prstClr val="black"/>
                                  </a:solidFill>
                                  <a:latin typeface="Cambria Math" panose="02040503050406030204" pitchFamily="18" charset="0"/>
                                </a:rPr>
                                <m:t>−</m:t>
                              </m:r>
                              <m:sSub>
                                <m:sSubPr>
                                  <m:ctrlPr>
                                    <a:rPr lang="en-US" sz="3600" b="1" i="1" smtClean="0">
                                      <a:solidFill>
                                        <a:schemeClr val="accent4"/>
                                      </a:solidFill>
                                      <a:latin typeface="Cambria Math" panose="02040503050406030204" pitchFamily="18" charset="0"/>
                                    </a:rPr>
                                  </m:ctrlPr>
                                </m:sSubPr>
                                <m:e>
                                  <m:r>
                                    <a:rPr lang="en-US" sz="3600" b="1" i="1" smtClean="0">
                                      <a:solidFill>
                                        <a:schemeClr val="accent4"/>
                                      </a:solidFill>
                                      <a:latin typeface="Cambria Math" panose="02040503050406030204" pitchFamily="18" charset="0"/>
                                    </a:rPr>
                                    <m:t>𝝎</m:t>
                                  </m:r>
                                </m:e>
                                <m:sub>
                                  <m:r>
                                    <a:rPr lang="en-US" sz="3600" b="1" i="1" smtClean="0">
                                      <a:solidFill>
                                        <a:schemeClr val="accent4"/>
                                      </a:solidFill>
                                      <a:latin typeface="Cambria Math" panose="02040503050406030204" pitchFamily="18" charset="0"/>
                                    </a:rPr>
                                    <m:t>𝒗𝒊𝒃</m:t>
                                  </m:r>
                                </m:sub>
                              </m:sSub>
                            </m:e>
                          </m:d>
                        </m:e>
                        <m:sup>
                          <m:r>
                            <a:rPr lang="en-US" sz="3600" b="0" i="1" smtClean="0">
                              <a:solidFill>
                                <a:prstClr val="black"/>
                              </a:solidFill>
                              <a:latin typeface="Cambria Math" panose="02040503050406030204" pitchFamily="18" charset="0"/>
                            </a:rPr>
                            <m:t>3</m:t>
                          </m:r>
                        </m:sup>
                      </m:sSup>
                      <m:r>
                        <a:rPr lang="en-US" sz="3600" b="0" i="1" smtClean="0">
                          <a:solidFill>
                            <a:prstClr val="black"/>
                          </a:solidFill>
                          <a:latin typeface="Cambria Math" panose="02040503050406030204" pitchFamily="18" charset="0"/>
                        </a:rPr>
                        <m:t>∗</m:t>
                      </m:r>
                      <m:sSup>
                        <m:sSupPr>
                          <m:ctrlPr>
                            <a:rPr lang="en-US" sz="3600" b="0" i="1" smtClean="0">
                              <a:solidFill>
                                <a:prstClr val="black"/>
                              </a:solidFill>
                              <a:latin typeface="Cambria Math" panose="02040503050406030204" pitchFamily="18" charset="0"/>
                            </a:rPr>
                          </m:ctrlPr>
                        </m:sSupPr>
                        <m:e>
                          <m:d>
                            <m:dPr>
                              <m:ctrlPr>
                                <a:rPr lang="en-US" sz="3600" b="0" i="1" smtClean="0">
                                  <a:solidFill>
                                    <a:prstClr val="black"/>
                                  </a:solidFill>
                                  <a:latin typeface="Cambria Math" panose="02040503050406030204" pitchFamily="18" charset="0"/>
                                </a:rPr>
                              </m:ctrlPr>
                            </m:dPr>
                            <m:e>
                              <m:f>
                                <m:fPr>
                                  <m:ctrlPr>
                                    <a:rPr lang="en-US" sz="3600" b="0" i="1" smtClean="0">
                                      <a:solidFill>
                                        <a:prstClr val="black"/>
                                      </a:solidFill>
                                      <a:latin typeface="Cambria Math" panose="02040503050406030204" pitchFamily="18" charset="0"/>
                                    </a:rPr>
                                  </m:ctrlPr>
                                </m:fPr>
                                <m:num>
                                  <m:sSub>
                                    <m:sSubPr>
                                      <m:ctrlPr>
                                        <a:rPr lang="en-US" sz="3600" b="1" i="1" smtClean="0">
                                          <a:solidFill>
                                            <a:schemeClr val="accent6"/>
                                          </a:solidFill>
                                          <a:latin typeface="Cambria Math" panose="02040503050406030204" pitchFamily="18" charset="0"/>
                                        </a:rPr>
                                      </m:ctrlPr>
                                    </m:sSubPr>
                                    <m:e>
                                      <m:r>
                                        <a:rPr lang="en-US" sz="3600" b="1" i="1" smtClean="0">
                                          <a:solidFill>
                                            <a:schemeClr val="accent6"/>
                                          </a:solidFill>
                                          <a:latin typeface="Cambria Math" panose="02040503050406030204" pitchFamily="18" charset="0"/>
                                        </a:rPr>
                                        <m:t>𝝎</m:t>
                                      </m:r>
                                    </m:e>
                                    <m:sub>
                                      <m:r>
                                        <a:rPr lang="en-US" sz="3600" b="1" i="1" smtClean="0">
                                          <a:solidFill>
                                            <a:schemeClr val="accent6"/>
                                          </a:solidFill>
                                          <a:latin typeface="Cambria Math" panose="02040503050406030204" pitchFamily="18" charset="0"/>
                                        </a:rPr>
                                        <m:t>𝒑𝒖</m:t>
                                      </m:r>
                                    </m:sub>
                                  </m:sSub>
                                  <m:sSup>
                                    <m:sSupPr>
                                      <m:ctrlPr>
                                        <a:rPr lang="en-US" sz="3600" b="0" i="1" smtClean="0">
                                          <a:solidFill>
                                            <a:prstClr val="black"/>
                                          </a:solidFill>
                                          <a:latin typeface="Cambria Math" panose="02040503050406030204" pitchFamily="18" charset="0"/>
                                        </a:rPr>
                                      </m:ctrlPr>
                                    </m:sSupPr>
                                    <m:e>
                                      <m:r>
                                        <a:rPr lang="en-US" sz="3600" b="0" i="1" smtClean="0">
                                          <a:solidFill>
                                            <a:schemeClr val="bg1"/>
                                          </a:solidFill>
                                          <a:latin typeface="Cambria Math" panose="02040503050406030204" pitchFamily="18" charset="0"/>
                                        </a:rPr>
                                        <m:t>.</m:t>
                                      </m:r>
                                    </m:e>
                                    <m:sup>
                                      <m:r>
                                        <a:rPr lang="en-US" sz="3600" b="0" i="1" smtClean="0">
                                          <a:solidFill>
                                            <a:prstClr val="black"/>
                                          </a:solidFill>
                                          <a:latin typeface="Cambria Math" panose="02040503050406030204" pitchFamily="18" charset="0"/>
                                        </a:rPr>
                                        <m:t>2</m:t>
                                      </m:r>
                                    </m:sup>
                                  </m:sSup>
                                  <m:r>
                                    <a:rPr lang="en-US" sz="3600" b="0" i="1" smtClean="0">
                                      <a:solidFill>
                                        <a:prstClr val="black"/>
                                      </a:solidFill>
                                      <a:latin typeface="Cambria Math" panose="02040503050406030204" pitchFamily="18" charset="0"/>
                                    </a:rPr>
                                    <m:t>+</m:t>
                                  </m:r>
                                  <m:sSub>
                                    <m:sSubPr>
                                      <m:ctrlPr>
                                        <a:rPr lang="en-US" sz="3600" b="1" i="1" smtClean="0">
                                          <a:solidFill>
                                            <a:schemeClr val="accent3"/>
                                          </a:solidFill>
                                          <a:latin typeface="Cambria Math" panose="02040503050406030204" pitchFamily="18" charset="0"/>
                                        </a:rPr>
                                      </m:ctrlPr>
                                    </m:sSubPr>
                                    <m:e>
                                      <m:r>
                                        <a:rPr lang="en-US" sz="3600" b="1" i="1" smtClean="0">
                                          <a:solidFill>
                                            <a:schemeClr val="accent3"/>
                                          </a:solidFill>
                                          <a:latin typeface="Cambria Math" panose="02040503050406030204" pitchFamily="18" charset="0"/>
                                        </a:rPr>
                                        <m:t>𝝎</m:t>
                                      </m:r>
                                    </m:e>
                                    <m:sub>
                                      <m:r>
                                        <a:rPr lang="en-US" sz="3600" b="1" i="1" smtClean="0">
                                          <a:solidFill>
                                            <a:schemeClr val="accent3"/>
                                          </a:solidFill>
                                          <a:latin typeface="Cambria Math" panose="02040503050406030204" pitchFamily="18" charset="0"/>
                                        </a:rPr>
                                        <m:t>𝟎</m:t>
                                      </m:r>
                                    </m:sub>
                                  </m:sSub>
                                  <m:sSup>
                                    <m:sSupPr>
                                      <m:ctrlPr>
                                        <a:rPr lang="en-US" sz="3600" b="0" i="1" smtClean="0">
                                          <a:solidFill>
                                            <a:prstClr val="black"/>
                                          </a:solidFill>
                                          <a:latin typeface="Cambria Math" panose="02040503050406030204" pitchFamily="18" charset="0"/>
                                        </a:rPr>
                                      </m:ctrlPr>
                                    </m:sSupPr>
                                    <m:e>
                                      <m:r>
                                        <a:rPr lang="en-US" sz="3600" b="0" i="1" smtClean="0">
                                          <a:solidFill>
                                            <a:schemeClr val="bg1"/>
                                          </a:solidFill>
                                          <a:latin typeface="Cambria Math" panose="02040503050406030204" pitchFamily="18" charset="0"/>
                                        </a:rPr>
                                        <m:t>.</m:t>
                                      </m:r>
                                    </m:e>
                                    <m:sup>
                                      <m:r>
                                        <a:rPr lang="en-US" sz="3600" b="0" i="1" smtClean="0">
                                          <a:solidFill>
                                            <a:prstClr val="black"/>
                                          </a:solidFill>
                                          <a:latin typeface="Cambria Math" panose="02040503050406030204" pitchFamily="18" charset="0"/>
                                        </a:rPr>
                                        <m:t>2</m:t>
                                      </m:r>
                                    </m:sup>
                                  </m:sSup>
                                </m:num>
                                <m:den>
                                  <m:sSub>
                                    <m:sSubPr>
                                      <m:ctrlPr>
                                        <a:rPr lang="en-US" sz="3600" b="1" i="1" smtClean="0">
                                          <a:solidFill>
                                            <a:schemeClr val="accent3"/>
                                          </a:solidFill>
                                          <a:latin typeface="Cambria Math" panose="02040503050406030204" pitchFamily="18" charset="0"/>
                                        </a:rPr>
                                      </m:ctrlPr>
                                    </m:sSubPr>
                                    <m:e>
                                      <m:r>
                                        <a:rPr lang="en-US" sz="3600" b="1" i="1" smtClean="0">
                                          <a:solidFill>
                                            <a:schemeClr val="accent3"/>
                                          </a:solidFill>
                                          <a:latin typeface="Cambria Math" panose="02040503050406030204" pitchFamily="18" charset="0"/>
                                        </a:rPr>
                                        <m:t>𝝎</m:t>
                                      </m:r>
                                    </m:e>
                                    <m:sub>
                                      <m:r>
                                        <a:rPr lang="en-US" sz="3600" b="1" i="1" smtClean="0">
                                          <a:solidFill>
                                            <a:schemeClr val="accent3"/>
                                          </a:solidFill>
                                          <a:latin typeface="Cambria Math" panose="02040503050406030204" pitchFamily="18" charset="0"/>
                                        </a:rPr>
                                        <m:t>𝟎</m:t>
                                      </m:r>
                                    </m:sub>
                                  </m:sSub>
                                  <m:sSup>
                                    <m:sSupPr>
                                      <m:ctrlPr>
                                        <a:rPr lang="en-US" sz="3600" b="0" i="1" smtClean="0">
                                          <a:solidFill>
                                            <a:prstClr val="black"/>
                                          </a:solidFill>
                                          <a:latin typeface="Cambria Math" panose="02040503050406030204" pitchFamily="18" charset="0"/>
                                        </a:rPr>
                                      </m:ctrlPr>
                                    </m:sSupPr>
                                    <m:e>
                                      <m:r>
                                        <a:rPr lang="en-US" sz="3600" b="0" i="1" smtClean="0">
                                          <a:solidFill>
                                            <a:schemeClr val="bg1"/>
                                          </a:solidFill>
                                          <a:latin typeface="Cambria Math" panose="02040503050406030204" pitchFamily="18" charset="0"/>
                                        </a:rPr>
                                        <m:t>.</m:t>
                                      </m:r>
                                    </m:e>
                                    <m:sup>
                                      <m:r>
                                        <a:rPr lang="en-US" sz="3600" b="0" i="1" smtClean="0">
                                          <a:solidFill>
                                            <a:prstClr val="black"/>
                                          </a:solidFill>
                                          <a:latin typeface="Cambria Math" panose="02040503050406030204" pitchFamily="18" charset="0"/>
                                        </a:rPr>
                                        <m:t>2</m:t>
                                      </m:r>
                                    </m:sup>
                                  </m:sSup>
                                  <m:r>
                                    <a:rPr lang="en-US" sz="3600" b="0" i="1" smtClean="0">
                                      <a:solidFill>
                                        <a:prstClr val="black"/>
                                      </a:solidFill>
                                      <a:latin typeface="Cambria Math" panose="02040503050406030204" pitchFamily="18" charset="0"/>
                                    </a:rPr>
                                    <m:t>−</m:t>
                                  </m:r>
                                  <m:sSub>
                                    <m:sSubPr>
                                      <m:ctrlPr>
                                        <a:rPr lang="en-US" sz="3600" b="1" i="1" smtClean="0">
                                          <a:solidFill>
                                            <a:schemeClr val="accent6"/>
                                          </a:solidFill>
                                          <a:latin typeface="Cambria Math" panose="02040503050406030204" pitchFamily="18" charset="0"/>
                                        </a:rPr>
                                      </m:ctrlPr>
                                    </m:sSubPr>
                                    <m:e>
                                      <m:r>
                                        <a:rPr lang="en-US" sz="3600" b="1" i="1" smtClean="0">
                                          <a:solidFill>
                                            <a:schemeClr val="accent6"/>
                                          </a:solidFill>
                                          <a:latin typeface="Cambria Math" panose="02040503050406030204" pitchFamily="18" charset="0"/>
                                        </a:rPr>
                                        <m:t>𝝎</m:t>
                                      </m:r>
                                    </m:e>
                                    <m:sub>
                                      <m:r>
                                        <a:rPr lang="en-US" sz="3600" b="1" i="1" smtClean="0">
                                          <a:solidFill>
                                            <a:schemeClr val="accent6"/>
                                          </a:solidFill>
                                          <a:latin typeface="Cambria Math" panose="02040503050406030204" pitchFamily="18" charset="0"/>
                                        </a:rPr>
                                        <m:t>𝑷𝒖</m:t>
                                      </m:r>
                                    </m:sub>
                                  </m:sSub>
                                  <m:sSup>
                                    <m:sSupPr>
                                      <m:ctrlPr>
                                        <a:rPr lang="en-US" sz="3600" b="0" i="1" smtClean="0">
                                          <a:solidFill>
                                            <a:prstClr val="black"/>
                                          </a:solidFill>
                                          <a:latin typeface="Cambria Math" panose="02040503050406030204" pitchFamily="18" charset="0"/>
                                        </a:rPr>
                                      </m:ctrlPr>
                                    </m:sSupPr>
                                    <m:e>
                                      <m:r>
                                        <a:rPr lang="en-US" sz="3600" b="0" i="1" smtClean="0">
                                          <a:solidFill>
                                            <a:schemeClr val="bg1"/>
                                          </a:solidFill>
                                          <a:latin typeface="Cambria Math" panose="02040503050406030204" pitchFamily="18" charset="0"/>
                                        </a:rPr>
                                        <m:t>.</m:t>
                                      </m:r>
                                    </m:e>
                                    <m:sup>
                                      <m:r>
                                        <a:rPr lang="en-US" sz="3600" b="0" i="1" smtClean="0">
                                          <a:solidFill>
                                            <a:prstClr val="black"/>
                                          </a:solidFill>
                                          <a:latin typeface="Cambria Math" panose="02040503050406030204" pitchFamily="18" charset="0"/>
                                        </a:rPr>
                                        <m:t>2</m:t>
                                      </m:r>
                                    </m:sup>
                                  </m:sSup>
                                </m:den>
                              </m:f>
                            </m:e>
                          </m:d>
                        </m:e>
                        <m:sup>
                          <m:r>
                            <a:rPr lang="en-US" sz="3600" b="0" i="1" smtClean="0">
                              <a:solidFill>
                                <a:prstClr val="black"/>
                              </a:solidFill>
                              <a:latin typeface="Cambria Math" panose="02040503050406030204" pitchFamily="18" charset="0"/>
                            </a:rPr>
                            <m:t>2</m:t>
                          </m:r>
                        </m:sup>
                      </m:sSup>
                    </m:oMath>
                  </m:oMathPara>
                </a14:m>
                <a:endParaRPr lang="en-US" sz="3600" dirty="0" err="1">
                  <a:solidFill>
                    <a:prstClr val="black"/>
                  </a:solidFill>
                </a:endParaRPr>
              </a:p>
            </p:txBody>
          </p:sp>
        </mc:Choice>
        <mc:Fallback xmlns="">
          <p:sp>
            <p:nvSpPr>
              <p:cNvPr id="6" name="TextBox 5">
                <a:extLst>
                  <a:ext uri="{FF2B5EF4-FFF2-40B4-BE49-F238E27FC236}">
                    <a16:creationId xmlns:a16="http://schemas.microsoft.com/office/drawing/2014/main" id="{25445530-002E-4DE3-B010-405CD520555B}"/>
                  </a:ext>
                </a:extLst>
              </p:cNvPr>
              <p:cNvSpPr txBox="1">
                <a:spLocks noRot="1" noChangeAspect="1" noMove="1" noResize="1" noEditPoints="1" noAdjustHandles="1" noChangeArrowheads="1" noChangeShapeType="1" noTextEdit="1"/>
              </p:cNvSpPr>
              <p:nvPr/>
            </p:nvSpPr>
            <p:spPr>
              <a:xfrm>
                <a:off x="776215" y="998020"/>
                <a:ext cx="10422918" cy="1386405"/>
              </a:xfrm>
              <a:prstGeom prst="rect">
                <a:avLst/>
              </a:prstGeom>
              <a:blipFill>
                <a:blip r:embed="rId2"/>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06FC1F2A-4792-4ADC-9960-C0C0A7C9BAB1}"/>
              </a:ext>
            </a:extLst>
          </p:cNvPr>
          <p:cNvSpPr txBox="1"/>
          <p:nvPr/>
        </p:nvSpPr>
        <p:spPr>
          <a:xfrm>
            <a:off x="371475" y="2384425"/>
            <a:ext cx="9963150" cy="1846659"/>
          </a:xfrm>
          <a:prstGeom prst="rect">
            <a:avLst/>
          </a:prstGeom>
          <a:noFill/>
        </p:spPr>
        <p:txBody>
          <a:bodyPr wrap="square" lIns="0" tIns="0" rIns="0" bIns="0" rtlCol="0">
            <a:spAutoFit/>
          </a:bodyPr>
          <a:lstStyle/>
          <a:p>
            <a:r>
              <a:rPr lang="en-US" sz="2400" b="1" dirty="0" err="1">
                <a:solidFill>
                  <a:srgbClr val="C00000"/>
                </a:solidFill>
                <a:latin typeface="Cambria Math" panose="02040503050406030204" pitchFamily="18" charset="0"/>
                <a:ea typeface="Cambria Math" panose="02040503050406030204" pitchFamily="18" charset="0"/>
              </a:rPr>
              <a:t>σ</a:t>
            </a:r>
            <a:r>
              <a:rPr lang="en-US" sz="2400" b="1" baseline="-25000" dirty="0" err="1">
                <a:solidFill>
                  <a:srgbClr val="C00000"/>
                </a:solidFill>
                <a:latin typeface="Cambria Math" panose="02040503050406030204" pitchFamily="18" charset="0"/>
                <a:ea typeface="Cambria Math" panose="02040503050406030204" pitchFamily="18" charset="0"/>
              </a:rPr>
              <a:t>RAMAN</a:t>
            </a:r>
            <a:r>
              <a:rPr lang="en-US" sz="2400" baseline="-25000" dirty="0">
                <a:solidFill>
                  <a:prstClr val="black"/>
                </a:solidFill>
                <a:latin typeface="Cambria Math" panose="02040503050406030204" pitchFamily="18" charset="0"/>
                <a:ea typeface="Cambria Math" panose="02040503050406030204" pitchFamily="18" charset="0"/>
              </a:rPr>
              <a:t> </a:t>
            </a:r>
            <a:r>
              <a:rPr lang="en-US" sz="2400" dirty="0">
                <a:solidFill>
                  <a:prstClr val="black"/>
                </a:solidFill>
                <a:latin typeface="Cambria Math" panose="02040503050406030204" pitchFamily="18" charset="0"/>
                <a:ea typeface="Cambria Math" panose="02040503050406030204" pitchFamily="18" charset="0"/>
              </a:rPr>
              <a:t>: The Raman scattering cross-section</a:t>
            </a:r>
          </a:p>
          <a:p>
            <a:r>
              <a:rPr lang="en-US" sz="2400" b="1" dirty="0">
                <a:solidFill>
                  <a:prstClr val="black"/>
                </a:solidFill>
                <a:latin typeface="Cambria Math" panose="02040503050406030204" pitchFamily="18" charset="0"/>
                <a:ea typeface="Cambria Math" panose="02040503050406030204" pitchFamily="18" charset="0"/>
              </a:rPr>
              <a:t>K</a:t>
            </a:r>
            <a:r>
              <a:rPr lang="en-US" sz="2400" dirty="0">
                <a:solidFill>
                  <a:prstClr val="black"/>
                </a:solidFill>
                <a:latin typeface="Cambria Math" panose="02040503050406030204" pitchFamily="18" charset="0"/>
                <a:ea typeface="Cambria Math" panose="02040503050406030204" pitchFamily="18" charset="0"/>
              </a:rPr>
              <a:t>: frequency independent factors</a:t>
            </a:r>
          </a:p>
          <a:p>
            <a:r>
              <a:rPr lang="el-GR" sz="2400" b="1" dirty="0">
                <a:solidFill>
                  <a:schemeClr val="accent6"/>
                </a:solidFill>
                <a:latin typeface="Cambria Math" panose="02040503050406030204" pitchFamily="18" charset="0"/>
                <a:ea typeface="Cambria Math" panose="02040503050406030204" pitchFamily="18" charset="0"/>
              </a:rPr>
              <a:t>ω</a:t>
            </a:r>
            <a:r>
              <a:rPr lang="en-US" sz="2400" b="1" baseline="-25000" dirty="0">
                <a:solidFill>
                  <a:schemeClr val="accent6"/>
                </a:solidFill>
                <a:latin typeface="Cambria Math" panose="02040503050406030204" pitchFamily="18" charset="0"/>
                <a:ea typeface="Cambria Math" panose="02040503050406030204" pitchFamily="18" charset="0"/>
              </a:rPr>
              <a:t>Pu</a:t>
            </a:r>
            <a:r>
              <a:rPr lang="en-US" sz="2400" dirty="0">
                <a:solidFill>
                  <a:prstClr val="black"/>
                </a:solidFill>
                <a:latin typeface="Cambria Math" panose="02040503050406030204" pitchFamily="18" charset="0"/>
                <a:ea typeface="Cambria Math" panose="02040503050406030204" pitchFamily="18" charset="0"/>
              </a:rPr>
              <a:t>: “Pump” frequency (excitation)</a:t>
            </a:r>
          </a:p>
          <a:p>
            <a:r>
              <a:rPr lang="el-GR" sz="2400" b="1" dirty="0">
                <a:solidFill>
                  <a:schemeClr val="accent3"/>
                </a:solidFill>
                <a:latin typeface="Cambria Math" panose="02040503050406030204" pitchFamily="18" charset="0"/>
                <a:ea typeface="Cambria Math" panose="02040503050406030204" pitchFamily="18" charset="0"/>
              </a:rPr>
              <a:t>ω</a:t>
            </a:r>
            <a:r>
              <a:rPr lang="en-US" sz="2400" b="1" baseline="-25000" dirty="0">
                <a:solidFill>
                  <a:schemeClr val="accent3"/>
                </a:solidFill>
                <a:latin typeface="Cambria Math" panose="02040503050406030204" pitchFamily="18" charset="0"/>
                <a:ea typeface="Cambria Math" panose="02040503050406030204" pitchFamily="18" charset="0"/>
              </a:rPr>
              <a:t>0</a:t>
            </a:r>
            <a:r>
              <a:rPr lang="en-US" sz="2400" dirty="0">
                <a:solidFill>
                  <a:prstClr val="black"/>
                </a:solidFill>
                <a:latin typeface="Cambria Math" panose="02040503050406030204" pitchFamily="18" charset="0"/>
                <a:ea typeface="Cambria Math" panose="02040503050406030204" pitchFamily="18" charset="0"/>
              </a:rPr>
              <a:t>: frequency of the molecular absorption peak</a:t>
            </a:r>
          </a:p>
          <a:p>
            <a:r>
              <a:rPr lang="el-GR" sz="2400" b="1" dirty="0">
                <a:solidFill>
                  <a:schemeClr val="accent4"/>
                </a:solidFill>
                <a:latin typeface="Cambria Math" panose="02040503050406030204" pitchFamily="18" charset="0"/>
                <a:ea typeface="Cambria Math" panose="02040503050406030204" pitchFamily="18" charset="0"/>
              </a:rPr>
              <a:t>ω</a:t>
            </a:r>
            <a:r>
              <a:rPr lang="en-US" sz="2400" b="1" baseline="-25000" dirty="0" err="1">
                <a:solidFill>
                  <a:schemeClr val="accent4"/>
                </a:solidFill>
                <a:latin typeface="Cambria Math" panose="02040503050406030204" pitchFamily="18" charset="0"/>
                <a:ea typeface="Cambria Math" panose="02040503050406030204" pitchFamily="18" charset="0"/>
              </a:rPr>
              <a:t>vib</a:t>
            </a:r>
            <a:r>
              <a:rPr lang="en-US" sz="2400" dirty="0">
                <a:solidFill>
                  <a:prstClr val="black"/>
                </a:solidFill>
                <a:latin typeface="Cambria Math" panose="02040503050406030204" pitchFamily="18" charset="0"/>
                <a:ea typeface="Cambria Math" panose="02040503050406030204" pitchFamily="18" charset="0"/>
              </a:rPr>
              <a:t>: vibrational transition energy</a:t>
            </a:r>
          </a:p>
        </p:txBody>
      </p:sp>
      <p:sp>
        <p:nvSpPr>
          <p:cNvPr id="5" name="Title 1">
            <a:extLst>
              <a:ext uri="{FF2B5EF4-FFF2-40B4-BE49-F238E27FC236}">
                <a16:creationId xmlns:a16="http://schemas.microsoft.com/office/drawing/2014/main" id="{54BC6D2D-037C-4D87-B1C1-026660B7CDC9}"/>
              </a:ext>
            </a:extLst>
          </p:cNvPr>
          <p:cNvSpPr>
            <a:spLocks noGrp="1"/>
          </p:cNvSpPr>
          <p:nvPr>
            <p:ph type="title"/>
          </p:nvPr>
        </p:nvSpPr>
        <p:spPr>
          <a:xfrm>
            <a:off x="426160" y="242846"/>
            <a:ext cx="11123028" cy="830997"/>
          </a:xfrm>
        </p:spPr>
        <p:txBody>
          <a:bodyPr/>
          <a:lstStyle/>
          <a:p>
            <a:r>
              <a:rPr lang="en-US" dirty="0"/>
              <a:t>Why do different peaks appear with different excitation?</a:t>
            </a:r>
            <a:br>
              <a:rPr lang="en-US" dirty="0"/>
            </a:br>
            <a:r>
              <a:rPr lang="en-US" dirty="0"/>
              <a:t>Because of the scattering cross-section</a:t>
            </a:r>
          </a:p>
        </p:txBody>
      </p:sp>
      <p:sp>
        <p:nvSpPr>
          <p:cNvPr id="8" name="Rectangle 7">
            <a:extLst>
              <a:ext uri="{FF2B5EF4-FFF2-40B4-BE49-F238E27FC236}">
                <a16:creationId xmlns:a16="http://schemas.microsoft.com/office/drawing/2014/main" id="{5D295058-AF4D-4F1D-9EF2-D66800580BC3}"/>
              </a:ext>
            </a:extLst>
          </p:cNvPr>
          <p:cNvSpPr/>
          <p:nvPr/>
        </p:nvSpPr>
        <p:spPr>
          <a:xfrm>
            <a:off x="512420" y="4394252"/>
            <a:ext cx="11167160" cy="2062103"/>
          </a:xfrm>
          <a:prstGeom prst="rect">
            <a:avLst/>
          </a:prstGeom>
        </p:spPr>
        <p:txBody>
          <a:bodyPr wrap="square">
            <a:spAutoFit/>
          </a:bodyPr>
          <a:lstStyle/>
          <a:p>
            <a:r>
              <a:rPr lang="en-US" dirty="0">
                <a:solidFill>
                  <a:srgbClr val="000000"/>
                </a:solidFill>
                <a:latin typeface="Roboto" panose="02000000000000000000" pitchFamily="2" charset="0"/>
              </a:rPr>
              <a:t>This equation makes it clear that when the </a:t>
            </a:r>
            <a:r>
              <a:rPr lang="en-US" b="1" dirty="0">
                <a:solidFill>
                  <a:schemeClr val="accent6"/>
                </a:solidFill>
                <a:latin typeface="Roboto" panose="02000000000000000000" pitchFamily="2" charset="0"/>
              </a:rPr>
              <a:t>pump wavelength </a:t>
            </a:r>
            <a:r>
              <a:rPr lang="en-US" dirty="0">
                <a:solidFill>
                  <a:srgbClr val="000000"/>
                </a:solidFill>
                <a:latin typeface="Roboto" panose="02000000000000000000" pitchFamily="2" charset="0"/>
              </a:rPr>
              <a:t>is near to, or at, the </a:t>
            </a:r>
            <a:r>
              <a:rPr lang="en-US" b="1" dirty="0">
                <a:solidFill>
                  <a:schemeClr val="accent3"/>
                </a:solidFill>
                <a:latin typeface="Roboto" panose="02000000000000000000" pitchFamily="2" charset="0"/>
              </a:rPr>
              <a:t>absorption maximum</a:t>
            </a:r>
            <a:r>
              <a:rPr lang="en-US" dirty="0">
                <a:solidFill>
                  <a:srgbClr val="000000"/>
                </a:solidFill>
                <a:latin typeface="Roboto" panose="02000000000000000000" pitchFamily="2" charset="0"/>
              </a:rPr>
              <a:t>, the </a:t>
            </a:r>
            <a:r>
              <a:rPr lang="en-US" b="1" dirty="0">
                <a:solidFill>
                  <a:schemeClr val="accent5"/>
                </a:solidFill>
                <a:latin typeface="Roboto" panose="02000000000000000000" pitchFamily="2" charset="0"/>
              </a:rPr>
              <a:t>Raman cross-section</a:t>
            </a:r>
            <a:r>
              <a:rPr lang="en-US" dirty="0">
                <a:solidFill>
                  <a:srgbClr val="000000"/>
                </a:solidFill>
                <a:latin typeface="Roboto" panose="02000000000000000000" pitchFamily="2" charset="0"/>
              </a:rPr>
              <a:t> increases, and therefore, the signal increases, giving the pre-resonance or the resonant effect, respectively.</a:t>
            </a:r>
            <a:endParaRPr lang="en-US" dirty="0"/>
          </a:p>
        </p:txBody>
      </p:sp>
      <p:cxnSp>
        <p:nvCxnSpPr>
          <p:cNvPr id="9" name="Straight Arrow Connector 8">
            <a:extLst>
              <a:ext uri="{FF2B5EF4-FFF2-40B4-BE49-F238E27FC236}">
                <a16:creationId xmlns:a16="http://schemas.microsoft.com/office/drawing/2014/main" id="{AA8D3DA9-5BA9-4A75-92B8-D6D79A4A004D}"/>
              </a:ext>
            </a:extLst>
          </p:cNvPr>
          <p:cNvCxnSpPr>
            <a:cxnSpLocks/>
          </p:cNvCxnSpPr>
          <p:nvPr/>
        </p:nvCxnSpPr>
        <p:spPr>
          <a:xfrm flipV="1">
            <a:off x="8991600" y="2384425"/>
            <a:ext cx="203200" cy="20098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76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C4666A-31A3-4700-81F5-D5723AED3E21}"/>
              </a:ext>
            </a:extLst>
          </p:cNvPr>
          <p:cNvSpPr>
            <a:spLocks noGrp="1"/>
          </p:cNvSpPr>
          <p:nvPr>
            <p:ph sz="quarter" idx="16"/>
          </p:nvPr>
        </p:nvSpPr>
        <p:spPr/>
        <p:txBody>
          <a:bodyPr/>
          <a:lstStyle/>
          <a:p>
            <a:r>
              <a:rPr lang="en-US" dirty="0"/>
              <a:t>Concept of the study</a:t>
            </a:r>
          </a:p>
          <a:p>
            <a:r>
              <a:rPr lang="en-US" dirty="0"/>
              <a:t>Key findings: </a:t>
            </a:r>
          </a:p>
          <a:p>
            <a:pPr marL="514350" indent="-514350">
              <a:buFont typeface="+mj-lt"/>
              <a:buAutoNum type="arabicPeriod"/>
            </a:pPr>
            <a:r>
              <a:rPr lang="en-US" dirty="0"/>
              <a:t>Differentiation from single wavelength with PCA</a:t>
            </a:r>
          </a:p>
          <a:p>
            <a:pPr marL="514350" indent="-514350">
              <a:buFont typeface="+mj-lt"/>
              <a:buAutoNum type="arabicPeriod"/>
            </a:pPr>
            <a:r>
              <a:rPr lang="en-US" dirty="0"/>
              <a:t>Differences between 532 nm and 785 nm</a:t>
            </a:r>
          </a:p>
          <a:p>
            <a:pPr marL="514350" indent="-514350">
              <a:buFont typeface="+mj-lt"/>
              <a:buAutoNum type="arabicPeriod"/>
            </a:pPr>
            <a:r>
              <a:rPr lang="en-US" dirty="0"/>
              <a:t>Differentiation from combined wavelengths with PCA, SVM</a:t>
            </a:r>
          </a:p>
          <a:p>
            <a:pPr marL="514350" indent="-514350">
              <a:buFont typeface="+mj-lt"/>
              <a:buAutoNum type="arabicPeriod"/>
            </a:pPr>
            <a:r>
              <a:rPr lang="en-US" dirty="0"/>
              <a:t>Sputum samples</a:t>
            </a:r>
          </a:p>
          <a:p>
            <a:pPr marL="514350" indent="-514350">
              <a:buFont typeface="+mj-lt"/>
              <a:buAutoNum type="arabicPeriod"/>
            </a:pPr>
            <a:endParaRPr lang="en-US" dirty="0"/>
          </a:p>
          <a:p>
            <a:r>
              <a:rPr lang="en-US" dirty="0"/>
              <a:t>Issues with the study</a:t>
            </a:r>
          </a:p>
          <a:p>
            <a:r>
              <a:rPr lang="en-US" dirty="0"/>
              <a:t>My takeaways for our work</a:t>
            </a:r>
          </a:p>
          <a:p>
            <a:pPr marL="514350" indent="-514350">
              <a:buFont typeface="+mj-lt"/>
              <a:buAutoNum type="arabicPeriod"/>
            </a:pPr>
            <a:endParaRPr lang="en-US" dirty="0"/>
          </a:p>
          <a:p>
            <a:pPr marL="514350" indent="-514350">
              <a:buFont typeface="+mj-lt"/>
              <a:buAutoNum type="arabicPeriod"/>
            </a:pPr>
            <a:endParaRPr lang="en-US" dirty="0"/>
          </a:p>
        </p:txBody>
      </p:sp>
      <p:sp>
        <p:nvSpPr>
          <p:cNvPr id="3" name="Title 2">
            <a:extLst>
              <a:ext uri="{FF2B5EF4-FFF2-40B4-BE49-F238E27FC236}">
                <a16:creationId xmlns:a16="http://schemas.microsoft.com/office/drawing/2014/main" id="{31ADA24F-99D8-465E-B168-258F8794F210}"/>
              </a:ext>
            </a:extLst>
          </p:cNvPr>
          <p:cNvSpPr>
            <a:spLocks noGrp="1"/>
          </p:cNvSpPr>
          <p:nvPr>
            <p:ph type="title"/>
          </p:nvPr>
        </p:nvSpPr>
        <p:spPr/>
        <p:txBody>
          <a:bodyPr/>
          <a:lstStyle/>
          <a:p>
            <a:r>
              <a:rPr lang="en-US" dirty="0"/>
              <a:t>Outline</a:t>
            </a:r>
          </a:p>
        </p:txBody>
      </p:sp>
      <p:pic>
        <p:nvPicPr>
          <p:cNvPr id="5122" name="Picture 2" descr="Image">
            <a:extLst>
              <a:ext uri="{FF2B5EF4-FFF2-40B4-BE49-F238E27FC236}">
                <a16:creationId xmlns:a16="http://schemas.microsoft.com/office/drawing/2014/main" id="{EE16FE76-65A7-4B56-B3BC-F6183C4FF9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606164"/>
            <a:ext cx="4648200" cy="3137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60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E2FEE-C947-46E1-B80D-FA256C86C14B}"/>
              </a:ext>
            </a:extLst>
          </p:cNvPr>
          <p:cNvPicPr>
            <a:picLocks noChangeAspect="1"/>
          </p:cNvPicPr>
          <p:nvPr/>
        </p:nvPicPr>
        <p:blipFill>
          <a:blip r:embed="rId3"/>
          <a:stretch>
            <a:fillRect/>
          </a:stretch>
        </p:blipFill>
        <p:spPr>
          <a:xfrm>
            <a:off x="0" y="924407"/>
            <a:ext cx="12192000" cy="5009185"/>
          </a:xfrm>
          <a:prstGeom prst="rect">
            <a:avLst/>
          </a:prstGeom>
        </p:spPr>
      </p:pic>
      <p:sp>
        <p:nvSpPr>
          <p:cNvPr id="7" name="Title 1">
            <a:extLst>
              <a:ext uri="{FF2B5EF4-FFF2-40B4-BE49-F238E27FC236}">
                <a16:creationId xmlns:a16="http://schemas.microsoft.com/office/drawing/2014/main" id="{0DF0B7AB-DFFA-4EB4-BFB3-FE4021187A4A}"/>
              </a:ext>
            </a:extLst>
          </p:cNvPr>
          <p:cNvSpPr>
            <a:spLocks noGrp="1"/>
          </p:cNvSpPr>
          <p:nvPr>
            <p:ph type="title"/>
          </p:nvPr>
        </p:nvSpPr>
        <p:spPr>
          <a:xfrm>
            <a:off x="426160" y="242846"/>
            <a:ext cx="11123028" cy="415498"/>
          </a:xfrm>
        </p:spPr>
        <p:txBody>
          <a:bodyPr/>
          <a:lstStyle/>
          <a:p>
            <a:r>
              <a:rPr lang="en-US" dirty="0"/>
              <a:t>To prove this, they show absorbance spectra of pure substances:</a:t>
            </a:r>
          </a:p>
        </p:txBody>
      </p:sp>
      <p:sp>
        <p:nvSpPr>
          <p:cNvPr id="8" name="Rectangle 7">
            <a:extLst>
              <a:ext uri="{FF2B5EF4-FFF2-40B4-BE49-F238E27FC236}">
                <a16:creationId xmlns:a16="http://schemas.microsoft.com/office/drawing/2014/main" id="{9A55F323-BD5E-4F3B-9F32-2EFC5CC74624}"/>
              </a:ext>
            </a:extLst>
          </p:cNvPr>
          <p:cNvSpPr/>
          <p:nvPr/>
        </p:nvSpPr>
        <p:spPr>
          <a:xfrm>
            <a:off x="211726" y="5933592"/>
            <a:ext cx="9753247" cy="584775"/>
          </a:xfrm>
          <a:prstGeom prst="rect">
            <a:avLst/>
          </a:prstGeom>
        </p:spPr>
        <p:txBody>
          <a:bodyPr wrap="none">
            <a:spAutoFit/>
          </a:bodyPr>
          <a:lstStyle/>
          <a:p>
            <a:r>
              <a:rPr lang="en-US" dirty="0"/>
              <a:t>Figure S4(E-F): </a:t>
            </a:r>
            <a:r>
              <a:rPr lang="en-US" dirty="0" err="1"/>
              <a:t>Normalised</a:t>
            </a:r>
            <a:r>
              <a:rPr lang="en-US" dirty="0"/>
              <a:t> UV-Visible absorbance spectra</a:t>
            </a:r>
          </a:p>
        </p:txBody>
      </p:sp>
      <p:sp>
        <p:nvSpPr>
          <p:cNvPr id="9" name="TextBox 8">
            <a:extLst>
              <a:ext uri="{FF2B5EF4-FFF2-40B4-BE49-F238E27FC236}">
                <a16:creationId xmlns:a16="http://schemas.microsoft.com/office/drawing/2014/main" id="{E68146F5-769B-47FB-BC0F-4DC92461EB6F}"/>
              </a:ext>
            </a:extLst>
          </p:cNvPr>
          <p:cNvSpPr txBox="1"/>
          <p:nvPr/>
        </p:nvSpPr>
        <p:spPr>
          <a:xfrm>
            <a:off x="3225800" y="2082800"/>
            <a:ext cx="2400300" cy="738664"/>
          </a:xfrm>
          <a:prstGeom prst="rect">
            <a:avLst/>
          </a:prstGeom>
          <a:noFill/>
          <a:ln>
            <a:solidFill>
              <a:schemeClr val="tx1"/>
            </a:solidFill>
          </a:ln>
        </p:spPr>
        <p:txBody>
          <a:bodyPr wrap="square" lIns="0" tIns="0" rIns="0" bIns="0" rtlCol="0">
            <a:spAutoFit/>
          </a:bodyPr>
          <a:lstStyle/>
          <a:p>
            <a:r>
              <a:rPr lang="en-US" sz="1600" dirty="0">
                <a:solidFill>
                  <a:prstClr val="black"/>
                </a:solidFill>
              </a:rPr>
              <a:t>Carotenes: </a:t>
            </a:r>
          </a:p>
          <a:p>
            <a:r>
              <a:rPr lang="en-US" sz="1600" dirty="0">
                <a:solidFill>
                  <a:prstClr val="black"/>
                </a:solidFill>
              </a:rPr>
              <a:t>Beta: 455, 484 nm</a:t>
            </a:r>
          </a:p>
          <a:p>
            <a:r>
              <a:rPr lang="en-US" sz="1600" dirty="0" err="1">
                <a:solidFill>
                  <a:prstClr val="black"/>
                </a:solidFill>
              </a:rPr>
              <a:t>Xantho</a:t>
            </a:r>
            <a:r>
              <a:rPr lang="en-US" sz="1600" dirty="0">
                <a:solidFill>
                  <a:prstClr val="black"/>
                </a:solidFill>
              </a:rPr>
              <a:t>: 425, 448, 478 nm</a:t>
            </a:r>
          </a:p>
        </p:txBody>
      </p:sp>
      <p:sp>
        <p:nvSpPr>
          <p:cNvPr id="10" name="TextBox 9">
            <a:extLst>
              <a:ext uri="{FF2B5EF4-FFF2-40B4-BE49-F238E27FC236}">
                <a16:creationId xmlns:a16="http://schemas.microsoft.com/office/drawing/2014/main" id="{B30F0CD8-418E-4716-9EBC-FBF4851F0C82}"/>
              </a:ext>
            </a:extLst>
          </p:cNvPr>
          <p:cNvSpPr txBox="1"/>
          <p:nvPr/>
        </p:nvSpPr>
        <p:spPr>
          <a:xfrm>
            <a:off x="7988300" y="2082800"/>
            <a:ext cx="1536959" cy="738664"/>
          </a:xfrm>
          <a:prstGeom prst="rect">
            <a:avLst/>
          </a:prstGeom>
          <a:noFill/>
          <a:ln>
            <a:solidFill>
              <a:schemeClr val="tx1"/>
            </a:solidFill>
          </a:ln>
        </p:spPr>
        <p:txBody>
          <a:bodyPr wrap="none" lIns="0" tIns="0" rIns="0" bIns="0" rtlCol="0">
            <a:spAutoFit/>
          </a:bodyPr>
          <a:lstStyle/>
          <a:p>
            <a:r>
              <a:rPr lang="en-US" sz="1600" dirty="0">
                <a:solidFill>
                  <a:prstClr val="black"/>
                </a:solidFill>
              </a:rPr>
              <a:t>Porphyrins: </a:t>
            </a:r>
          </a:p>
          <a:p>
            <a:r>
              <a:rPr lang="en-US" sz="1600" dirty="0">
                <a:solidFill>
                  <a:prstClr val="black"/>
                </a:solidFill>
              </a:rPr>
              <a:t>PPIX: 358 nm</a:t>
            </a:r>
          </a:p>
          <a:p>
            <a:r>
              <a:rPr lang="en-US" sz="1600" dirty="0">
                <a:solidFill>
                  <a:prstClr val="black"/>
                </a:solidFill>
              </a:rPr>
              <a:t>Hematin:  353 nm</a:t>
            </a:r>
          </a:p>
        </p:txBody>
      </p:sp>
    </p:spTree>
    <p:extLst>
      <p:ext uri="{BB962C8B-B14F-4D97-AF65-F5344CB8AC3E}">
        <p14:creationId xmlns:p14="http://schemas.microsoft.com/office/powerpoint/2010/main" val="64540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5CECA-1262-4E26-91AD-EAE1D8C7A5FB}"/>
              </a:ext>
            </a:extLst>
          </p:cNvPr>
          <p:cNvSpPr>
            <a:spLocks noGrp="1"/>
          </p:cNvSpPr>
          <p:nvPr>
            <p:ph type="title"/>
          </p:nvPr>
        </p:nvSpPr>
        <p:spPr>
          <a:xfrm>
            <a:off x="426160" y="242846"/>
            <a:ext cx="11123028" cy="830997"/>
          </a:xfrm>
        </p:spPr>
        <p:txBody>
          <a:bodyPr/>
          <a:lstStyle/>
          <a:p>
            <a:r>
              <a:rPr lang="en-US" dirty="0"/>
              <a:t>We now know that different wavelengths are suited for different bacteria</a:t>
            </a:r>
            <a:br>
              <a:rPr lang="en-US" dirty="0"/>
            </a:br>
            <a:r>
              <a:rPr lang="en-US" dirty="0"/>
              <a:t>Now, can we combine them?</a:t>
            </a:r>
          </a:p>
        </p:txBody>
      </p:sp>
      <p:grpSp>
        <p:nvGrpSpPr>
          <p:cNvPr id="3" name="Group 2">
            <a:extLst>
              <a:ext uri="{FF2B5EF4-FFF2-40B4-BE49-F238E27FC236}">
                <a16:creationId xmlns:a16="http://schemas.microsoft.com/office/drawing/2014/main" id="{A6A37D6D-607E-4C2E-B433-BA532F45D3D5}"/>
              </a:ext>
            </a:extLst>
          </p:cNvPr>
          <p:cNvGrpSpPr/>
          <p:nvPr/>
        </p:nvGrpSpPr>
        <p:grpSpPr>
          <a:xfrm>
            <a:off x="673997" y="2134100"/>
            <a:ext cx="1432044" cy="1099931"/>
            <a:chOff x="2878820" y="515288"/>
            <a:chExt cx="550887" cy="423128"/>
          </a:xfrm>
        </p:grpSpPr>
        <p:cxnSp>
          <p:nvCxnSpPr>
            <p:cNvPr id="4" name="Straight Arrow Connector 3">
              <a:extLst>
                <a:ext uri="{FF2B5EF4-FFF2-40B4-BE49-F238E27FC236}">
                  <a16:creationId xmlns:a16="http://schemas.microsoft.com/office/drawing/2014/main" id="{339552D4-8C5F-4ACA-90C7-6A3762D134AB}"/>
                </a:ext>
              </a:extLst>
            </p:cNvPr>
            <p:cNvCxnSpPr>
              <a:cxnSpLocks/>
            </p:cNvCxnSpPr>
            <p:nvPr/>
          </p:nvCxnSpPr>
          <p:spPr>
            <a:xfrm>
              <a:off x="2878820" y="515288"/>
              <a:ext cx="244930" cy="423128"/>
            </a:xfrm>
            <a:prstGeom prst="straightConnector1">
              <a:avLst/>
            </a:prstGeom>
            <a:ln w="88900">
              <a:solidFill>
                <a:srgbClr val="CC161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EBAB970-14DF-4A0A-971F-49A5C0B2FB53}"/>
                </a:ext>
              </a:extLst>
            </p:cNvPr>
            <p:cNvCxnSpPr>
              <a:cxnSpLocks/>
            </p:cNvCxnSpPr>
            <p:nvPr/>
          </p:nvCxnSpPr>
          <p:spPr>
            <a:xfrm flipV="1">
              <a:off x="3123750" y="683419"/>
              <a:ext cx="263115" cy="254997"/>
            </a:xfrm>
            <a:prstGeom prst="straightConnector1">
              <a:avLst/>
            </a:prstGeom>
            <a:ln w="88900">
              <a:solidFill>
                <a:srgbClr val="FF5E28"/>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92BA8C3-D40E-4BC9-ACB6-3A46AC8F4B1A}"/>
                </a:ext>
              </a:extLst>
            </p:cNvPr>
            <p:cNvCxnSpPr>
              <a:cxnSpLocks/>
            </p:cNvCxnSpPr>
            <p:nvPr/>
          </p:nvCxnSpPr>
          <p:spPr>
            <a:xfrm flipV="1">
              <a:off x="3123750" y="748105"/>
              <a:ext cx="305957" cy="190311"/>
            </a:xfrm>
            <a:prstGeom prst="straightConnector1">
              <a:avLst/>
            </a:prstGeom>
            <a:ln w="88900">
              <a:solidFill>
                <a:srgbClr val="FFA634"/>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564082B-CA6C-44DE-8674-B052A76B2621}"/>
                </a:ext>
              </a:extLst>
            </p:cNvPr>
            <p:cNvCxnSpPr>
              <a:cxnSpLocks/>
            </p:cNvCxnSpPr>
            <p:nvPr/>
          </p:nvCxnSpPr>
          <p:spPr>
            <a:xfrm flipV="1">
              <a:off x="3123750" y="649659"/>
              <a:ext cx="183805" cy="288757"/>
            </a:xfrm>
            <a:prstGeom prst="straightConnector1">
              <a:avLst/>
            </a:prstGeom>
            <a:ln w="88900">
              <a:solidFill>
                <a:srgbClr val="E45944"/>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B7FA18AC-5F0B-487A-9235-7959F8134CB8}"/>
              </a:ext>
            </a:extLst>
          </p:cNvPr>
          <p:cNvGrpSpPr/>
          <p:nvPr/>
        </p:nvGrpSpPr>
        <p:grpSpPr>
          <a:xfrm>
            <a:off x="2189834" y="2199360"/>
            <a:ext cx="1432044" cy="1099931"/>
            <a:chOff x="2878820" y="515288"/>
            <a:chExt cx="550887" cy="423128"/>
          </a:xfrm>
        </p:grpSpPr>
        <p:cxnSp>
          <p:nvCxnSpPr>
            <p:cNvPr id="9" name="Straight Arrow Connector 8">
              <a:extLst>
                <a:ext uri="{FF2B5EF4-FFF2-40B4-BE49-F238E27FC236}">
                  <a16:creationId xmlns:a16="http://schemas.microsoft.com/office/drawing/2014/main" id="{1DCC9869-3897-457C-AFE6-DFD9DB20F6F8}"/>
                </a:ext>
              </a:extLst>
            </p:cNvPr>
            <p:cNvCxnSpPr>
              <a:cxnSpLocks/>
            </p:cNvCxnSpPr>
            <p:nvPr/>
          </p:nvCxnSpPr>
          <p:spPr>
            <a:xfrm>
              <a:off x="2878820" y="515288"/>
              <a:ext cx="244930" cy="423128"/>
            </a:xfrm>
            <a:prstGeom prst="straightConnector1">
              <a:avLst/>
            </a:prstGeom>
            <a:ln w="88900">
              <a:solidFill>
                <a:srgbClr val="65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6E47DCA-8452-4155-BFEA-7AF9AA59F120}"/>
                </a:ext>
              </a:extLst>
            </p:cNvPr>
            <p:cNvCxnSpPr>
              <a:cxnSpLocks/>
            </p:cNvCxnSpPr>
            <p:nvPr/>
          </p:nvCxnSpPr>
          <p:spPr>
            <a:xfrm flipV="1">
              <a:off x="3123750" y="683419"/>
              <a:ext cx="263115" cy="254997"/>
            </a:xfrm>
            <a:prstGeom prst="straightConnector1">
              <a:avLst/>
            </a:prstGeom>
            <a:ln w="88900">
              <a:solidFill>
                <a:srgbClr val="48BF53"/>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C8AC08D-659F-43D3-96B1-41199D8B2EDD}"/>
                </a:ext>
              </a:extLst>
            </p:cNvPr>
            <p:cNvCxnSpPr>
              <a:cxnSpLocks/>
            </p:cNvCxnSpPr>
            <p:nvPr/>
          </p:nvCxnSpPr>
          <p:spPr>
            <a:xfrm flipV="1">
              <a:off x="3123750" y="748105"/>
              <a:ext cx="305957" cy="190311"/>
            </a:xfrm>
            <a:prstGeom prst="straightConnector1">
              <a:avLst/>
            </a:prstGeom>
            <a:ln w="88900">
              <a:solidFill>
                <a:srgbClr val="91F086"/>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8B03C63-0102-4495-9C86-03ABFCC0F572}"/>
                </a:ext>
              </a:extLst>
            </p:cNvPr>
            <p:cNvCxnSpPr>
              <a:cxnSpLocks/>
            </p:cNvCxnSpPr>
            <p:nvPr/>
          </p:nvCxnSpPr>
          <p:spPr>
            <a:xfrm flipV="1">
              <a:off x="3123750" y="649659"/>
              <a:ext cx="183805" cy="288757"/>
            </a:xfrm>
            <a:prstGeom prst="straightConnector1">
              <a:avLst/>
            </a:prstGeom>
            <a:ln w="88900">
              <a:solidFill>
                <a:srgbClr val="11823B"/>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C9BAD986-648B-4495-9906-C46D2F23EC45}"/>
              </a:ext>
            </a:extLst>
          </p:cNvPr>
          <p:cNvSpPr txBox="1"/>
          <p:nvPr/>
        </p:nvSpPr>
        <p:spPr>
          <a:xfrm>
            <a:off x="1801829" y="4108674"/>
            <a:ext cx="8371690" cy="2154436"/>
          </a:xfrm>
          <a:prstGeom prst="rect">
            <a:avLst/>
          </a:prstGeom>
          <a:noFill/>
        </p:spPr>
        <p:txBody>
          <a:bodyPr wrap="square" lIns="0" tIns="0" rIns="0" bIns="0" rtlCol="0">
            <a:spAutoFit/>
          </a:bodyPr>
          <a:lstStyle/>
          <a:p>
            <a:pPr marL="342900" indent="-342900">
              <a:buFontTx/>
              <a:buAutoNum type="arabicPeriod"/>
            </a:pPr>
            <a:r>
              <a:rPr lang="en-US" sz="2800" dirty="0">
                <a:solidFill>
                  <a:prstClr val="black"/>
                </a:solidFill>
              </a:rPr>
              <a:t>Is one wavelength better than the other? Why?</a:t>
            </a:r>
          </a:p>
          <a:p>
            <a:pPr marL="342900" indent="-342900">
              <a:buAutoNum type="arabicPeriod"/>
            </a:pPr>
            <a:r>
              <a:rPr lang="en-US" sz="2800" dirty="0">
                <a:solidFill>
                  <a:prstClr val="black"/>
                </a:solidFill>
              </a:rPr>
              <a:t>Can you differentiate between the different strains?</a:t>
            </a:r>
          </a:p>
          <a:p>
            <a:pPr marL="342900" indent="-342900">
              <a:buAutoNum type="arabicPeriod"/>
            </a:pPr>
            <a:r>
              <a:rPr lang="en-US" sz="2800" dirty="0">
                <a:solidFill>
                  <a:prstClr val="black"/>
                </a:solidFill>
              </a:rPr>
              <a:t>Can we combine both wavelengths? Will it improve anything?</a:t>
            </a:r>
          </a:p>
          <a:p>
            <a:pPr marL="342900" indent="-342900">
              <a:buAutoNum type="arabicPeriod"/>
            </a:pPr>
            <a:r>
              <a:rPr lang="en-US" sz="2800" dirty="0">
                <a:solidFill>
                  <a:prstClr val="black"/>
                </a:solidFill>
              </a:rPr>
              <a:t>Does this work also for sputum samples?</a:t>
            </a:r>
          </a:p>
        </p:txBody>
      </p:sp>
      <p:grpSp>
        <p:nvGrpSpPr>
          <p:cNvPr id="20" name="Group 19">
            <a:extLst>
              <a:ext uri="{FF2B5EF4-FFF2-40B4-BE49-F238E27FC236}">
                <a16:creationId xmlns:a16="http://schemas.microsoft.com/office/drawing/2014/main" id="{0EBE725F-C1F1-4954-9B2C-8E238CD97B76}"/>
              </a:ext>
            </a:extLst>
          </p:cNvPr>
          <p:cNvGrpSpPr/>
          <p:nvPr/>
        </p:nvGrpSpPr>
        <p:grpSpPr>
          <a:xfrm>
            <a:off x="8476708" y="2166829"/>
            <a:ext cx="2071169" cy="1034472"/>
            <a:chOff x="-101919" y="4410229"/>
            <a:chExt cx="1639384" cy="1034472"/>
          </a:xfrm>
        </p:grpSpPr>
        <p:pic>
          <p:nvPicPr>
            <p:cNvPr id="21" name="Picture 20">
              <a:extLst>
                <a:ext uri="{FF2B5EF4-FFF2-40B4-BE49-F238E27FC236}">
                  <a16:creationId xmlns:a16="http://schemas.microsoft.com/office/drawing/2014/main" id="{FF11D675-EFE6-4415-84B6-2F29AB76F279}"/>
                </a:ext>
              </a:extLst>
            </p:cNvPr>
            <p:cNvPicPr>
              <a:picLocks noChangeAspect="1"/>
            </p:cNvPicPr>
            <p:nvPr/>
          </p:nvPicPr>
          <p:blipFill>
            <a:blip r:embed="rId2"/>
            <a:stretch>
              <a:fillRect/>
            </a:stretch>
          </p:blipFill>
          <p:spPr>
            <a:xfrm>
              <a:off x="102057" y="4410229"/>
              <a:ext cx="1167486" cy="524302"/>
            </a:xfrm>
            <a:prstGeom prst="rect">
              <a:avLst/>
            </a:prstGeom>
          </p:spPr>
        </p:pic>
        <p:sp>
          <p:nvSpPr>
            <p:cNvPr id="22" name="TextBox 21">
              <a:extLst>
                <a:ext uri="{FF2B5EF4-FFF2-40B4-BE49-F238E27FC236}">
                  <a16:creationId xmlns:a16="http://schemas.microsoft.com/office/drawing/2014/main" id="{9EBDD32E-A28D-447E-A11F-C3C7E71026C5}"/>
                </a:ext>
              </a:extLst>
            </p:cNvPr>
            <p:cNvSpPr txBox="1"/>
            <p:nvPr/>
          </p:nvSpPr>
          <p:spPr>
            <a:xfrm>
              <a:off x="-101919" y="5136924"/>
              <a:ext cx="1639384" cy="307777"/>
            </a:xfrm>
            <a:prstGeom prst="rect">
              <a:avLst/>
            </a:prstGeom>
            <a:noFill/>
          </p:spPr>
          <p:txBody>
            <a:bodyPr wrap="square" lIns="0" tIns="0" rIns="0" bIns="0" rtlCol="0">
              <a:spAutoFit/>
            </a:bodyPr>
            <a:lstStyle/>
            <a:p>
              <a:pPr algn="ctr"/>
              <a:r>
                <a:rPr lang="en-US" sz="2000" b="1" i="1" dirty="0">
                  <a:solidFill>
                    <a:prstClr val="black"/>
                  </a:solidFill>
                </a:rPr>
                <a:t>P. aeruginosa </a:t>
              </a:r>
              <a:r>
                <a:rPr lang="en-US" sz="2000" b="1" dirty="0">
                  <a:solidFill>
                    <a:prstClr val="black"/>
                  </a:solidFill>
                </a:rPr>
                <a:t>(PA)</a:t>
              </a:r>
            </a:p>
          </p:txBody>
        </p:sp>
      </p:grpSp>
      <p:grpSp>
        <p:nvGrpSpPr>
          <p:cNvPr id="23" name="Group 22">
            <a:extLst>
              <a:ext uri="{FF2B5EF4-FFF2-40B4-BE49-F238E27FC236}">
                <a16:creationId xmlns:a16="http://schemas.microsoft.com/office/drawing/2014/main" id="{A2240986-CB58-4D41-93E9-72AAE8151988}"/>
              </a:ext>
            </a:extLst>
          </p:cNvPr>
          <p:cNvGrpSpPr/>
          <p:nvPr/>
        </p:nvGrpSpPr>
        <p:grpSpPr>
          <a:xfrm>
            <a:off x="6643334" y="2067963"/>
            <a:ext cx="1555764" cy="1133338"/>
            <a:chOff x="729873" y="2364935"/>
            <a:chExt cx="1555764" cy="1133338"/>
          </a:xfrm>
        </p:grpSpPr>
        <p:sp>
          <p:nvSpPr>
            <p:cNvPr id="24" name="TextBox 23">
              <a:extLst>
                <a:ext uri="{FF2B5EF4-FFF2-40B4-BE49-F238E27FC236}">
                  <a16:creationId xmlns:a16="http://schemas.microsoft.com/office/drawing/2014/main" id="{E20D44FE-8B7D-45B7-9A26-A5F3DD8B2053}"/>
                </a:ext>
              </a:extLst>
            </p:cNvPr>
            <p:cNvSpPr txBox="1"/>
            <p:nvPr/>
          </p:nvSpPr>
          <p:spPr>
            <a:xfrm>
              <a:off x="729873" y="3190496"/>
              <a:ext cx="1555764" cy="307777"/>
            </a:xfrm>
            <a:prstGeom prst="rect">
              <a:avLst/>
            </a:prstGeom>
            <a:noFill/>
          </p:spPr>
          <p:txBody>
            <a:bodyPr wrap="square" lIns="0" tIns="0" rIns="0" bIns="0" rtlCol="0">
              <a:spAutoFit/>
            </a:bodyPr>
            <a:lstStyle/>
            <a:p>
              <a:r>
                <a:rPr lang="en-US" sz="2000" b="1" i="1" dirty="0">
                  <a:solidFill>
                    <a:prstClr val="black"/>
                  </a:solidFill>
                </a:rPr>
                <a:t>S. aureus </a:t>
              </a:r>
              <a:r>
                <a:rPr lang="en-US" sz="2000" b="1" dirty="0">
                  <a:solidFill>
                    <a:prstClr val="black"/>
                  </a:solidFill>
                </a:rPr>
                <a:t>(SA)</a:t>
              </a:r>
            </a:p>
          </p:txBody>
        </p:sp>
        <p:grpSp>
          <p:nvGrpSpPr>
            <p:cNvPr id="25" name="Group 24">
              <a:extLst>
                <a:ext uri="{FF2B5EF4-FFF2-40B4-BE49-F238E27FC236}">
                  <a16:creationId xmlns:a16="http://schemas.microsoft.com/office/drawing/2014/main" id="{641C5E1D-8C58-4CFD-94CC-BD4DE48B495F}"/>
                </a:ext>
              </a:extLst>
            </p:cNvPr>
            <p:cNvGrpSpPr/>
            <p:nvPr/>
          </p:nvGrpSpPr>
          <p:grpSpPr>
            <a:xfrm>
              <a:off x="999542" y="2364935"/>
              <a:ext cx="1016427" cy="685541"/>
              <a:chOff x="1007927" y="2327706"/>
              <a:chExt cx="1016427" cy="685541"/>
            </a:xfrm>
          </p:grpSpPr>
          <p:sp>
            <p:nvSpPr>
              <p:cNvPr id="26" name="Rectangle: Rounded Corners 25">
                <a:extLst>
                  <a:ext uri="{FF2B5EF4-FFF2-40B4-BE49-F238E27FC236}">
                    <a16:creationId xmlns:a16="http://schemas.microsoft.com/office/drawing/2014/main" id="{4871E428-064C-4C33-95A5-4D020F8A784C}"/>
                  </a:ext>
                </a:extLst>
              </p:cNvPr>
              <p:cNvSpPr/>
              <p:nvPr/>
            </p:nvSpPr>
            <p:spPr>
              <a:xfrm rot="20234398">
                <a:off x="1007927" y="2552995"/>
                <a:ext cx="540366" cy="460252"/>
              </a:xfrm>
              <a:prstGeom prst="roundRect">
                <a:avLst>
                  <a:gd name="adj" fmla="val 50000"/>
                </a:avLst>
              </a:prstGeom>
              <a:solidFill>
                <a:srgbClr val="FFA63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1ADB2B6F-7B24-4DEC-85D9-CB146C2E103C}"/>
                  </a:ext>
                </a:extLst>
              </p:cNvPr>
              <p:cNvSpPr/>
              <p:nvPr/>
            </p:nvSpPr>
            <p:spPr>
              <a:xfrm rot="20234398">
                <a:off x="1483988" y="2327706"/>
                <a:ext cx="540366" cy="460252"/>
              </a:xfrm>
              <a:prstGeom prst="roundRect">
                <a:avLst>
                  <a:gd name="adj" fmla="val 50000"/>
                </a:avLst>
              </a:prstGeom>
              <a:solidFill>
                <a:srgbClr val="FFA63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TextBox 27">
            <a:extLst>
              <a:ext uri="{FF2B5EF4-FFF2-40B4-BE49-F238E27FC236}">
                <a16:creationId xmlns:a16="http://schemas.microsoft.com/office/drawing/2014/main" id="{5DC7D426-8A35-46B8-ACEE-B95F4A65A67E}"/>
              </a:ext>
            </a:extLst>
          </p:cNvPr>
          <p:cNvSpPr txBox="1"/>
          <p:nvPr/>
        </p:nvSpPr>
        <p:spPr>
          <a:xfrm>
            <a:off x="977454" y="1965290"/>
            <a:ext cx="1017218" cy="369332"/>
          </a:xfrm>
          <a:prstGeom prst="rect">
            <a:avLst/>
          </a:prstGeom>
          <a:noFill/>
        </p:spPr>
        <p:txBody>
          <a:bodyPr wrap="square" lIns="0" tIns="0" rIns="0" bIns="0" rtlCol="0">
            <a:spAutoFit/>
          </a:bodyPr>
          <a:lstStyle/>
          <a:p>
            <a:r>
              <a:rPr lang="en-US" sz="2400" b="1" dirty="0">
                <a:solidFill>
                  <a:prstClr val="black"/>
                </a:solidFill>
              </a:rPr>
              <a:t>785 nm</a:t>
            </a:r>
          </a:p>
        </p:txBody>
      </p:sp>
      <p:sp>
        <p:nvSpPr>
          <p:cNvPr id="29" name="TextBox 28">
            <a:extLst>
              <a:ext uri="{FF2B5EF4-FFF2-40B4-BE49-F238E27FC236}">
                <a16:creationId xmlns:a16="http://schemas.microsoft.com/office/drawing/2014/main" id="{AE9FA147-9F56-4D8C-A8FC-2F4D3BE10CC0}"/>
              </a:ext>
            </a:extLst>
          </p:cNvPr>
          <p:cNvSpPr txBox="1"/>
          <p:nvPr/>
        </p:nvSpPr>
        <p:spPr>
          <a:xfrm>
            <a:off x="2793987" y="1965290"/>
            <a:ext cx="1017218" cy="369332"/>
          </a:xfrm>
          <a:prstGeom prst="rect">
            <a:avLst/>
          </a:prstGeom>
          <a:noFill/>
        </p:spPr>
        <p:txBody>
          <a:bodyPr wrap="square" lIns="0" tIns="0" rIns="0" bIns="0" rtlCol="0">
            <a:spAutoFit/>
          </a:bodyPr>
          <a:lstStyle/>
          <a:p>
            <a:r>
              <a:rPr lang="en-US" sz="2400" b="1" dirty="0">
                <a:solidFill>
                  <a:prstClr val="black"/>
                </a:solidFill>
              </a:rPr>
              <a:t>532 nm</a:t>
            </a:r>
          </a:p>
        </p:txBody>
      </p:sp>
      <p:cxnSp>
        <p:nvCxnSpPr>
          <p:cNvPr id="30" name="Straight Arrow Connector 29">
            <a:extLst>
              <a:ext uri="{FF2B5EF4-FFF2-40B4-BE49-F238E27FC236}">
                <a16:creationId xmlns:a16="http://schemas.microsoft.com/office/drawing/2014/main" id="{92A21907-6C84-4AF9-8751-C045613C9E8F}"/>
              </a:ext>
            </a:extLst>
          </p:cNvPr>
          <p:cNvCxnSpPr/>
          <p:nvPr/>
        </p:nvCxnSpPr>
        <p:spPr>
          <a:xfrm>
            <a:off x="534297" y="5207000"/>
            <a:ext cx="111450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C5EE59C-28C6-4FB1-8254-B5917B2A4F09}"/>
              </a:ext>
            </a:extLst>
          </p:cNvPr>
          <p:cNvCxnSpPr/>
          <p:nvPr/>
        </p:nvCxnSpPr>
        <p:spPr>
          <a:xfrm>
            <a:off x="575593" y="4744421"/>
            <a:ext cx="111450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78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889C6-1067-4B0F-A454-00222466049C}"/>
              </a:ext>
            </a:extLst>
          </p:cNvPr>
          <p:cNvSpPr>
            <a:spLocks noGrp="1"/>
          </p:cNvSpPr>
          <p:nvPr>
            <p:ph type="title"/>
          </p:nvPr>
        </p:nvSpPr>
        <p:spPr>
          <a:xfrm>
            <a:off x="426160" y="242846"/>
            <a:ext cx="11123028" cy="369332"/>
          </a:xfrm>
        </p:spPr>
        <p:txBody>
          <a:bodyPr/>
          <a:lstStyle/>
          <a:p>
            <a:r>
              <a:rPr lang="en-US" sz="2400" dirty="0">
                <a:solidFill>
                  <a:prstClr val="black"/>
                </a:solidFill>
              </a:rPr>
              <a:t>Can we combine them both? Will it improve anything?</a:t>
            </a:r>
            <a:endParaRPr lang="en-US" dirty="0"/>
          </a:p>
        </p:txBody>
      </p:sp>
      <p:pic>
        <p:nvPicPr>
          <p:cNvPr id="6" name="Picture 5">
            <a:extLst>
              <a:ext uri="{FF2B5EF4-FFF2-40B4-BE49-F238E27FC236}">
                <a16:creationId xmlns:a16="http://schemas.microsoft.com/office/drawing/2014/main" id="{D0E345E4-BF3A-4A1D-ABBA-FEEEEE9D6DB6}"/>
              </a:ext>
            </a:extLst>
          </p:cNvPr>
          <p:cNvPicPr>
            <a:picLocks noChangeAspect="1"/>
          </p:cNvPicPr>
          <p:nvPr/>
        </p:nvPicPr>
        <p:blipFill rotWithShape="1">
          <a:blip r:embed="rId2">
            <a:duotone>
              <a:schemeClr val="accent3">
                <a:shade val="45000"/>
                <a:satMod val="135000"/>
              </a:schemeClr>
              <a:prstClr val="white"/>
            </a:duotone>
          </a:blip>
          <a:srcRect l="23735" t="16520" r="17518" b="39483"/>
          <a:stretch/>
        </p:blipFill>
        <p:spPr>
          <a:xfrm>
            <a:off x="1912760" y="673109"/>
            <a:ext cx="2430640" cy="1488028"/>
          </a:xfrm>
          <a:prstGeom prst="rect">
            <a:avLst/>
          </a:prstGeom>
        </p:spPr>
      </p:pic>
      <p:pic>
        <p:nvPicPr>
          <p:cNvPr id="7" name="Picture 6">
            <a:extLst>
              <a:ext uri="{FF2B5EF4-FFF2-40B4-BE49-F238E27FC236}">
                <a16:creationId xmlns:a16="http://schemas.microsoft.com/office/drawing/2014/main" id="{E9A4DC7D-D3A4-4806-A9E6-472247E3F4E4}"/>
              </a:ext>
            </a:extLst>
          </p:cNvPr>
          <p:cNvPicPr>
            <a:picLocks noChangeAspect="1"/>
          </p:cNvPicPr>
          <p:nvPr/>
        </p:nvPicPr>
        <p:blipFill rotWithShape="1">
          <a:blip r:embed="rId2">
            <a:duotone>
              <a:schemeClr val="accent5">
                <a:shade val="45000"/>
                <a:satMod val="135000"/>
              </a:schemeClr>
              <a:prstClr val="white"/>
            </a:duotone>
          </a:blip>
          <a:srcRect l="23735" t="16520" r="17518" b="39483"/>
          <a:stretch/>
        </p:blipFill>
        <p:spPr>
          <a:xfrm>
            <a:off x="1912760" y="2317350"/>
            <a:ext cx="2011540" cy="1238650"/>
          </a:xfrm>
          <a:prstGeom prst="rect">
            <a:avLst/>
          </a:prstGeom>
        </p:spPr>
      </p:pic>
      <p:pic>
        <p:nvPicPr>
          <p:cNvPr id="8" name="Picture 7">
            <a:extLst>
              <a:ext uri="{FF2B5EF4-FFF2-40B4-BE49-F238E27FC236}">
                <a16:creationId xmlns:a16="http://schemas.microsoft.com/office/drawing/2014/main" id="{1D34BB15-DE97-4E38-B425-E4AEC3977C80}"/>
              </a:ext>
            </a:extLst>
          </p:cNvPr>
          <p:cNvPicPr>
            <a:picLocks noChangeAspect="1"/>
          </p:cNvPicPr>
          <p:nvPr/>
        </p:nvPicPr>
        <p:blipFill rotWithShape="1">
          <a:blip r:embed="rId2">
            <a:duotone>
              <a:schemeClr val="accent5">
                <a:shade val="45000"/>
                <a:satMod val="135000"/>
              </a:schemeClr>
              <a:prstClr val="white"/>
            </a:duotone>
          </a:blip>
          <a:srcRect l="23735" t="16520" r="17518" b="39483"/>
          <a:stretch/>
        </p:blipFill>
        <p:spPr>
          <a:xfrm>
            <a:off x="3715460" y="5376504"/>
            <a:ext cx="3498140" cy="1238650"/>
          </a:xfrm>
          <a:prstGeom prst="rect">
            <a:avLst/>
          </a:prstGeom>
        </p:spPr>
      </p:pic>
      <p:pic>
        <p:nvPicPr>
          <p:cNvPr id="9" name="Picture 8">
            <a:extLst>
              <a:ext uri="{FF2B5EF4-FFF2-40B4-BE49-F238E27FC236}">
                <a16:creationId xmlns:a16="http://schemas.microsoft.com/office/drawing/2014/main" id="{8ADBE625-C785-425D-B8DE-1330408E1CDF}"/>
              </a:ext>
            </a:extLst>
          </p:cNvPr>
          <p:cNvPicPr>
            <a:picLocks noChangeAspect="1"/>
          </p:cNvPicPr>
          <p:nvPr/>
        </p:nvPicPr>
        <p:blipFill rotWithShape="1">
          <a:blip r:embed="rId2">
            <a:duotone>
              <a:schemeClr val="accent3">
                <a:shade val="45000"/>
                <a:satMod val="135000"/>
              </a:schemeClr>
              <a:prstClr val="white"/>
            </a:duotone>
          </a:blip>
          <a:srcRect l="23735" t="16520" r="17518" b="39483"/>
          <a:stretch/>
        </p:blipFill>
        <p:spPr>
          <a:xfrm>
            <a:off x="311860" y="5376504"/>
            <a:ext cx="3498140" cy="1238650"/>
          </a:xfrm>
          <a:prstGeom prst="rect">
            <a:avLst/>
          </a:prstGeom>
        </p:spPr>
      </p:pic>
      <p:cxnSp>
        <p:nvCxnSpPr>
          <p:cNvPr id="10" name="Straight Arrow Connector 9">
            <a:extLst>
              <a:ext uri="{FF2B5EF4-FFF2-40B4-BE49-F238E27FC236}">
                <a16:creationId xmlns:a16="http://schemas.microsoft.com/office/drawing/2014/main" id="{237356F8-4BFA-41D2-AF07-485E91F0B776}"/>
              </a:ext>
            </a:extLst>
          </p:cNvPr>
          <p:cNvCxnSpPr>
            <a:cxnSpLocks/>
          </p:cNvCxnSpPr>
          <p:nvPr/>
        </p:nvCxnSpPr>
        <p:spPr>
          <a:xfrm>
            <a:off x="4457700" y="1943100"/>
            <a:ext cx="12573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C6FD5B0-3DB0-47A5-A02D-3DC15FE1BDF1}"/>
              </a:ext>
            </a:extLst>
          </p:cNvPr>
          <p:cNvCxnSpPr>
            <a:cxnSpLocks/>
          </p:cNvCxnSpPr>
          <p:nvPr/>
        </p:nvCxnSpPr>
        <p:spPr>
          <a:xfrm>
            <a:off x="4343400" y="3263900"/>
            <a:ext cx="12573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D87E0E-78DB-4300-8B2F-B6AE6B61616E}"/>
              </a:ext>
            </a:extLst>
          </p:cNvPr>
          <p:cNvCxnSpPr>
            <a:cxnSpLocks/>
          </p:cNvCxnSpPr>
          <p:nvPr/>
        </p:nvCxnSpPr>
        <p:spPr>
          <a:xfrm>
            <a:off x="7429500" y="6172200"/>
            <a:ext cx="12573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4" name="Graphic 13" descr="Monitor">
            <a:extLst>
              <a:ext uri="{FF2B5EF4-FFF2-40B4-BE49-F238E27FC236}">
                <a16:creationId xmlns:a16="http://schemas.microsoft.com/office/drawing/2014/main" id="{345B8D4A-33B9-4FAD-8906-B1DA4588C4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5000" y="1051863"/>
            <a:ext cx="1824667" cy="1824667"/>
          </a:xfrm>
          <a:prstGeom prst="rect">
            <a:avLst/>
          </a:prstGeom>
        </p:spPr>
      </p:pic>
      <p:pic>
        <p:nvPicPr>
          <p:cNvPr id="15" name="Graphic 14" descr="Monitor">
            <a:extLst>
              <a:ext uri="{FF2B5EF4-FFF2-40B4-BE49-F238E27FC236}">
                <a16:creationId xmlns:a16="http://schemas.microsoft.com/office/drawing/2014/main" id="{6BDDB042-22BA-4629-AEE4-511B4B80A0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5000" y="2834338"/>
            <a:ext cx="1824667" cy="1824667"/>
          </a:xfrm>
          <a:prstGeom prst="rect">
            <a:avLst/>
          </a:prstGeom>
        </p:spPr>
      </p:pic>
      <p:pic>
        <p:nvPicPr>
          <p:cNvPr id="16" name="Graphic 15" descr="Monitor">
            <a:extLst>
              <a:ext uri="{FF2B5EF4-FFF2-40B4-BE49-F238E27FC236}">
                <a16:creationId xmlns:a16="http://schemas.microsoft.com/office/drawing/2014/main" id="{11207DF4-C892-4484-8189-86A0592E5A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02700" y="5259866"/>
            <a:ext cx="1824667" cy="1824667"/>
          </a:xfrm>
          <a:prstGeom prst="rect">
            <a:avLst/>
          </a:prstGeom>
        </p:spPr>
      </p:pic>
      <p:pic>
        <p:nvPicPr>
          <p:cNvPr id="31746" name="Picture 2" descr="https://pubs.acs.org/na101/home/literatum/publisher/achs/journals/content/ancham/0/ancham.ahead-of-print/acs.analchem.1c02501/20220103/images/large/ac1c02501_0005.jpeg">
            <a:extLst>
              <a:ext uri="{FF2B5EF4-FFF2-40B4-BE49-F238E27FC236}">
                <a16:creationId xmlns:a16="http://schemas.microsoft.com/office/drawing/2014/main" id="{91F2ADEB-DD5C-4F5B-9247-C70802C28D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76852"/>
          <a:stretch/>
        </p:blipFill>
        <p:spPr bwMode="auto">
          <a:xfrm>
            <a:off x="7696200" y="973426"/>
            <a:ext cx="3454400" cy="158749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pubs.acs.org/na101/home/literatum/publisher/achs/journals/content/ancham/0/ancham.ahead-of-print/acs.analchem.1c02501/20220103/images/large/ac1c02501_0005.jpeg">
            <a:extLst>
              <a:ext uri="{FF2B5EF4-FFF2-40B4-BE49-F238E27FC236}">
                <a16:creationId xmlns:a16="http://schemas.microsoft.com/office/drawing/2014/main" id="{2D5BA46F-CB26-4F60-B4BD-88E8F1E528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98" t="23843" r="-1898" b="53009"/>
          <a:stretch/>
        </p:blipFill>
        <p:spPr bwMode="auto">
          <a:xfrm>
            <a:off x="7696200" y="2952922"/>
            <a:ext cx="3454400" cy="1587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F5657D-26CC-4FD8-AE40-07B463E0C4D3}"/>
              </a:ext>
            </a:extLst>
          </p:cNvPr>
          <p:cNvPicPr>
            <a:picLocks noChangeAspect="1"/>
          </p:cNvPicPr>
          <p:nvPr/>
        </p:nvPicPr>
        <p:blipFill>
          <a:blip r:embed="rId6"/>
          <a:stretch>
            <a:fillRect/>
          </a:stretch>
        </p:blipFill>
        <p:spPr>
          <a:xfrm>
            <a:off x="284443" y="2072905"/>
            <a:ext cx="1664352" cy="1420491"/>
          </a:xfrm>
          <a:prstGeom prst="rect">
            <a:avLst/>
          </a:prstGeom>
        </p:spPr>
      </p:pic>
      <p:pic>
        <p:nvPicPr>
          <p:cNvPr id="11" name="Picture 10">
            <a:extLst>
              <a:ext uri="{FF2B5EF4-FFF2-40B4-BE49-F238E27FC236}">
                <a16:creationId xmlns:a16="http://schemas.microsoft.com/office/drawing/2014/main" id="{53806F6A-9CFF-4ABB-965C-466B6E1F09C9}"/>
              </a:ext>
            </a:extLst>
          </p:cNvPr>
          <p:cNvPicPr>
            <a:picLocks noChangeAspect="1"/>
          </p:cNvPicPr>
          <p:nvPr/>
        </p:nvPicPr>
        <p:blipFill>
          <a:blip r:embed="rId7"/>
          <a:stretch>
            <a:fillRect/>
          </a:stretch>
        </p:blipFill>
        <p:spPr>
          <a:xfrm>
            <a:off x="212272" y="731669"/>
            <a:ext cx="1658256" cy="1341236"/>
          </a:xfrm>
          <a:prstGeom prst="rect">
            <a:avLst/>
          </a:prstGeom>
        </p:spPr>
      </p:pic>
      <p:pic>
        <p:nvPicPr>
          <p:cNvPr id="45" name="Picture 44">
            <a:extLst>
              <a:ext uri="{FF2B5EF4-FFF2-40B4-BE49-F238E27FC236}">
                <a16:creationId xmlns:a16="http://schemas.microsoft.com/office/drawing/2014/main" id="{10892D8E-6A98-4713-A523-07D7E94572D0}"/>
              </a:ext>
            </a:extLst>
          </p:cNvPr>
          <p:cNvPicPr>
            <a:picLocks noChangeAspect="1"/>
          </p:cNvPicPr>
          <p:nvPr/>
        </p:nvPicPr>
        <p:blipFill>
          <a:blip r:embed="rId6"/>
          <a:stretch>
            <a:fillRect/>
          </a:stretch>
        </p:blipFill>
        <p:spPr>
          <a:xfrm>
            <a:off x="5086350" y="4496227"/>
            <a:ext cx="1664352" cy="1420491"/>
          </a:xfrm>
          <a:prstGeom prst="rect">
            <a:avLst/>
          </a:prstGeom>
        </p:spPr>
      </p:pic>
      <p:pic>
        <p:nvPicPr>
          <p:cNvPr id="46" name="Picture 45">
            <a:extLst>
              <a:ext uri="{FF2B5EF4-FFF2-40B4-BE49-F238E27FC236}">
                <a16:creationId xmlns:a16="http://schemas.microsoft.com/office/drawing/2014/main" id="{9F744972-EB59-4F79-91B2-1FB6ED1BEB16}"/>
              </a:ext>
            </a:extLst>
          </p:cNvPr>
          <p:cNvPicPr>
            <a:picLocks noChangeAspect="1"/>
          </p:cNvPicPr>
          <p:nvPr/>
        </p:nvPicPr>
        <p:blipFill>
          <a:blip r:embed="rId7"/>
          <a:stretch>
            <a:fillRect/>
          </a:stretch>
        </p:blipFill>
        <p:spPr>
          <a:xfrm>
            <a:off x="1430566" y="4496227"/>
            <a:ext cx="1658256" cy="1341236"/>
          </a:xfrm>
          <a:prstGeom prst="rect">
            <a:avLst/>
          </a:prstGeom>
        </p:spPr>
      </p:pic>
    </p:spTree>
    <p:extLst>
      <p:ext uri="{BB962C8B-B14F-4D97-AF65-F5344CB8AC3E}">
        <p14:creationId xmlns:p14="http://schemas.microsoft.com/office/powerpoint/2010/main" val="283954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889C6-1067-4B0F-A454-00222466049C}"/>
              </a:ext>
            </a:extLst>
          </p:cNvPr>
          <p:cNvSpPr>
            <a:spLocks noGrp="1"/>
          </p:cNvSpPr>
          <p:nvPr>
            <p:ph type="title"/>
          </p:nvPr>
        </p:nvSpPr>
        <p:spPr>
          <a:xfrm>
            <a:off x="426160" y="242846"/>
            <a:ext cx="11123028" cy="369332"/>
          </a:xfrm>
        </p:spPr>
        <p:txBody>
          <a:bodyPr/>
          <a:lstStyle/>
          <a:p>
            <a:r>
              <a:rPr lang="en-US" sz="2400" dirty="0">
                <a:solidFill>
                  <a:prstClr val="black"/>
                </a:solidFill>
              </a:rPr>
              <a:t>By using the combined spectra, classification improves dramatically</a:t>
            </a:r>
            <a:endParaRPr lang="en-US" dirty="0"/>
          </a:p>
        </p:txBody>
      </p:sp>
      <p:graphicFrame>
        <p:nvGraphicFramePr>
          <p:cNvPr id="4" name="Table 3">
            <a:extLst>
              <a:ext uri="{FF2B5EF4-FFF2-40B4-BE49-F238E27FC236}">
                <a16:creationId xmlns:a16="http://schemas.microsoft.com/office/drawing/2014/main" id="{F9B3B24C-47EE-4848-969E-DB53F5F4A432}"/>
              </a:ext>
            </a:extLst>
          </p:cNvPr>
          <p:cNvGraphicFramePr>
            <a:graphicFrameLocks noGrp="1"/>
          </p:cNvGraphicFramePr>
          <p:nvPr>
            <p:extLst>
              <p:ext uri="{D42A27DB-BD31-4B8C-83A1-F6EECF244321}">
                <p14:modId xmlns:p14="http://schemas.microsoft.com/office/powerpoint/2010/main" val="2045211164"/>
              </p:ext>
            </p:extLst>
          </p:nvPr>
        </p:nvGraphicFramePr>
        <p:xfrm>
          <a:off x="6991902" y="1566843"/>
          <a:ext cx="3741167" cy="3732520"/>
        </p:xfrm>
        <a:graphic>
          <a:graphicData uri="http://schemas.openxmlformats.org/drawingml/2006/table">
            <a:tbl>
              <a:tblPr firstRow="1" bandRow="1">
                <a:tableStyleId>{5C22544A-7EE6-4342-B048-85BDC9FD1C3A}</a:tableStyleId>
              </a:tblPr>
              <a:tblGrid>
                <a:gridCol w="1762697">
                  <a:extLst>
                    <a:ext uri="{9D8B030D-6E8A-4147-A177-3AD203B41FA5}">
                      <a16:colId xmlns:a16="http://schemas.microsoft.com/office/drawing/2014/main" val="1458937828"/>
                    </a:ext>
                  </a:extLst>
                </a:gridCol>
                <a:gridCol w="1978470">
                  <a:extLst>
                    <a:ext uri="{9D8B030D-6E8A-4147-A177-3AD203B41FA5}">
                      <a16:colId xmlns:a16="http://schemas.microsoft.com/office/drawing/2014/main" val="2283729183"/>
                    </a:ext>
                  </a:extLst>
                </a:gridCol>
              </a:tblGrid>
              <a:tr h="1399696">
                <a:tc>
                  <a:txBody>
                    <a:bodyPr/>
                    <a:lstStyle/>
                    <a:p>
                      <a:pPr algn="ctr"/>
                      <a:r>
                        <a:rPr lang="en-US" dirty="0"/>
                        <a:t>λ</a:t>
                      </a:r>
                    </a:p>
                  </a:txBody>
                  <a:tcPr>
                    <a:lnB w="12700" cap="flat" cmpd="sng" algn="ctr">
                      <a:solidFill>
                        <a:schemeClr val="tx1"/>
                      </a:solidFill>
                      <a:prstDash val="solid"/>
                      <a:round/>
                      <a:headEnd type="none" w="med" len="med"/>
                      <a:tailEnd type="none" w="med" len="med"/>
                    </a:lnB>
                  </a:tcPr>
                </a:tc>
                <a:tc>
                  <a:txBody>
                    <a:bodyPr/>
                    <a:lstStyle/>
                    <a:p>
                      <a:pPr algn="ctr"/>
                      <a:r>
                        <a:rPr lang="en-US" dirty="0"/>
                        <a:t>Classification </a:t>
                      </a:r>
                    </a:p>
                    <a:p>
                      <a:pPr algn="ctr"/>
                      <a:r>
                        <a:rPr lang="en-US" dirty="0"/>
                        <a:t>Accuracy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7569581"/>
                  </a:ext>
                </a:extLst>
              </a:tr>
              <a:tr h="777608">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88.75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9919647"/>
                  </a:ext>
                </a:extLst>
              </a:tr>
              <a:tr h="777608">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0770068"/>
                  </a:ext>
                </a:extLst>
              </a:tr>
              <a:tr h="777608">
                <a:tc>
                  <a:txBody>
                    <a:bodyPr/>
                    <a:lstStyle/>
                    <a:p>
                      <a:pPr algn="ct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93.75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8858317"/>
                  </a:ext>
                </a:extLst>
              </a:tr>
            </a:tbl>
          </a:graphicData>
        </a:graphic>
      </p:graphicFrame>
      <p:sp>
        <p:nvSpPr>
          <p:cNvPr id="5" name="TextBox 4">
            <a:extLst>
              <a:ext uri="{FF2B5EF4-FFF2-40B4-BE49-F238E27FC236}">
                <a16:creationId xmlns:a16="http://schemas.microsoft.com/office/drawing/2014/main" id="{629B4290-0D67-42C8-9B95-A1A1FD93D8D7}"/>
              </a:ext>
            </a:extLst>
          </p:cNvPr>
          <p:cNvSpPr txBox="1"/>
          <p:nvPr/>
        </p:nvSpPr>
        <p:spPr>
          <a:xfrm>
            <a:off x="7011153" y="1095432"/>
            <a:ext cx="3875805" cy="369332"/>
          </a:xfrm>
          <a:prstGeom prst="rect">
            <a:avLst/>
          </a:prstGeom>
          <a:noFill/>
        </p:spPr>
        <p:txBody>
          <a:bodyPr wrap="none" lIns="0" tIns="0" rIns="0" bIns="0" rtlCol="0">
            <a:spAutoFit/>
          </a:bodyPr>
          <a:lstStyle/>
          <a:p>
            <a:r>
              <a:rPr lang="en-US" sz="2400" dirty="0">
                <a:solidFill>
                  <a:prstClr val="black"/>
                </a:solidFill>
              </a:rPr>
              <a:t>Classify the 8 strains with PCA*</a:t>
            </a:r>
          </a:p>
        </p:txBody>
      </p:sp>
      <p:sp>
        <p:nvSpPr>
          <p:cNvPr id="10" name="TextBox 9">
            <a:extLst>
              <a:ext uri="{FF2B5EF4-FFF2-40B4-BE49-F238E27FC236}">
                <a16:creationId xmlns:a16="http://schemas.microsoft.com/office/drawing/2014/main" id="{784E82CA-8E1F-4B0B-A5DC-FFD71FCDAF3A}"/>
              </a:ext>
            </a:extLst>
          </p:cNvPr>
          <p:cNvSpPr txBox="1"/>
          <p:nvPr/>
        </p:nvSpPr>
        <p:spPr>
          <a:xfrm>
            <a:off x="6540593" y="5398485"/>
            <a:ext cx="4643783" cy="1231106"/>
          </a:xfrm>
          <a:prstGeom prst="rect">
            <a:avLst/>
          </a:prstGeom>
          <a:noFill/>
        </p:spPr>
        <p:txBody>
          <a:bodyPr wrap="square" lIns="0" tIns="0" rIns="0" bIns="0" rtlCol="0">
            <a:spAutoFit/>
          </a:bodyPr>
          <a:lstStyle/>
          <a:p>
            <a:r>
              <a:rPr lang="en-US" sz="2000" dirty="0">
                <a:solidFill>
                  <a:prstClr val="black"/>
                </a:solidFill>
              </a:rPr>
              <a:t>* </a:t>
            </a:r>
            <a:r>
              <a:rPr lang="en-US" sz="2000" dirty="0"/>
              <a:t>Any spectra that appeared outside of the confidence or within multiple confidence intervals of the same or different strains were regarded as unsuccessful.</a:t>
            </a:r>
            <a:endParaRPr lang="en-US" sz="2000" dirty="0">
              <a:solidFill>
                <a:prstClr val="black"/>
              </a:solidFill>
            </a:endParaRPr>
          </a:p>
        </p:txBody>
      </p:sp>
      <p:pic>
        <p:nvPicPr>
          <p:cNvPr id="29" name="Picture 28">
            <a:extLst>
              <a:ext uri="{FF2B5EF4-FFF2-40B4-BE49-F238E27FC236}">
                <a16:creationId xmlns:a16="http://schemas.microsoft.com/office/drawing/2014/main" id="{FE2AE2CE-AF9D-4A0A-A2DB-F3AECF198D42}"/>
              </a:ext>
            </a:extLst>
          </p:cNvPr>
          <p:cNvPicPr>
            <a:picLocks noChangeAspect="1"/>
          </p:cNvPicPr>
          <p:nvPr/>
        </p:nvPicPr>
        <p:blipFill>
          <a:blip r:embed="rId2"/>
          <a:stretch>
            <a:fillRect/>
          </a:stretch>
        </p:blipFill>
        <p:spPr>
          <a:xfrm>
            <a:off x="431959" y="1750702"/>
            <a:ext cx="6270998" cy="3316598"/>
          </a:xfrm>
          <a:prstGeom prst="rect">
            <a:avLst/>
          </a:prstGeom>
        </p:spPr>
      </p:pic>
      <p:sp>
        <p:nvSpPr>
          <p:cNvPr id="31" name="TextBox 30">
            <a:extLst>
              <a:ext uri="{FF2B5EF4-FFF2-40B4-BE49-F238E27FC236}">
                <a16:creationId xmlns:a16="http://schemas.microsoft.com/office/drawing/2014/main" id="{61620B60-EDB9-4EAC-AF41-768D6700E838}"/>
              </a:ext>
            </a:extLst>
          </p:cNvPr>
          <p:cNvSpPr txBox="1"/>
          <p:nvPr/>
        </p:nvSpPr>
        <p:spPr>
          <a:xfrm>
            <a:off x="267783" y="5090708"/>
            <a:ext cx="4643783" cy="307777"/>
          </a:xfrm>
          <a:prstGeom prst="rect">
            <a:avLst/>
          </a:prstGeom>
          <a:noFill/>
        </p:spPr>
        <p:txBody>
          <a:bodyPr wrap="square" lIns="0" tIns="0" rIns="0" bIns="0" rtlCol="0">
            <a:spAutoFit/>
          </a:bodyPr>
          <a:lstStyle/>
          <a:p>
            <a:r>
              <a:rPr lang="en-US" sz="2000" dirty="0">
                <a:solidFill>
                  <a:prstClr val="black"/>
                </a:solidFill>
              </a:rPr>
              <a:t>From figure 4</a:t>
            </a:r>
          </a:p>
        </p:txBody>
      </p:sp>
      <p:grpSp>
        <p:nvGrpSpPr>
          <p:cNvPr id="6" name="Group 5">
            <a:extLst>
              <a:ext uri="{FF2B5EF4-FFF2-40B4-BE49-F238E27FC236}">
                <a16:creationId xmlns:a16="http://schemas.microsoft.com/office/drawing/2014/main" id="{68B7B661-30D3-48E8-B343-BEACB9A3F82C}"/>
              </a:ext>
            </a:extLst>
          </p:cNvPr>
          <p:cNvGrpSpPr/>
          <p:nvPr/>
        </p:nvGrpSpPr>
        <p:grpSpPr>
          <a:xfrm>
            <a:off x="7032389" y="2988049"/>
            <a:ext cx="1793095" cy="2287500"/>
            <a:chOff x="7032389" y="2988049"/>
            <a:chExt cx="1793095" cy="2287500"/>
          </a:xfrm>
        </p:grpSpPr>
        <p:pic>
          <p:nvPicPr>
            <p:cNvPr id="13" name="Picture 12">
              <a:extLst>
                <a:ext uri="{FF2B5EF4-FFF2-40B4-BE49-F238E27FC236}">
                  <a16:creationId xmlns:a16="http://schemas.microsoft.com/office/drawing/2014/main" id="{B44BA910-F304-4D63-A900-F36EDA155F1A}"/>
                </a:ext>
              </a:extLst>
            </p:cNvPr>
            <p:cNvPicPr>
              <a:picLocks noChangeAspect="1"/>
            </p:cNvPicPr>
            <p:nvPr/>
          </p:nvPicPr>
          <p:blipFill>
            <a:blip r:embed="rId3"/>
            <a:stretch>
              <a:fillRect/>
            </a:stretch>
          </p:blipFill>
          <p:spPr>
            <a:xfrm>
              <a:off x="7447778" y="3682142"/>
              <a:ext cx="962317" cy="821318"/>
            </a:xfrm>
            <a:prstGeom prst="rect">
              <a:avLst/>
            </a:prstGeom>
          </p:spPr>
        </p:pic>
        <p:pic>
          <p:nvPicPr>
            <p:cNvPr id="14" name="Picture 13">
              <a:extLst>
                <a:ext uri="{FF2B5EF4-FFF2-40B4-BE49-F238E27FC236}">
                  <a16:creationId xmlns:a16="http://schemas.microsoft.com/office/drawing/2014/main" id="{E5449D46-FB21-4BB1-AB7D-9E51A7965852}"/>
                </a:ext>
              </a:extLst>
            </p:cNvPr>
            <p:cNvPicPr>
              <a:picLocks noChangeAspect="1"/>
            </p:cNvPicPr>
            <p:nvPr/>
          </p:nvPicPr>
          <p:blipFill>
            <a:blip r:embed="rId4"/>
            <a:stretch>
              <a:fillRect/>
            </a:stretch>
          </p:blipFill>
          <p:spPr>
            <a:xfrm>
              <a:off x="7470417" y="2988049"/>
              <a:ext cx="917038" cy="741722"/>
            </a:xfrm>
            <a:prstGeom prst="rect">
              <a:avLst/>
            </a:prstGeom>
          </p:spPr>
        </p:pic>
        <p:grpSp>
          <p:nvGrpSpPr>
            <p:cNvPr id="3" name="Group 2">
              <a:extLst>
                <a:ext uri="{FF2B5EF4-FFF2-40B4-BE49-F238E27FC236}">
                  <a16:creationId xmlns:a16="http://schemas.microsoft.com/office/drawing/2014/main" id="{A0B13D14-F25E-4C3D-85A1-218311DE5C79}"/>
                </a:ext>
              </a:extLst>
            </p:cNvPr>
            <p:cNvGrpSpPr/>
            <p:nvPr/>
          </p:nvGrpSpPr>
          <p:grpSpPr>
            <a:xfrm>
              <a:off x="7032389" y="4454231"/>
              <a:ext cx="1793095" cy="821318"/>
              <a:chOff x="7032389" y="4454231"/>
              <a:chExt cx="1793095" cy="821318"/>
            </a:xfrm>
          </p:grpSpPr>
          <p:pic>
            <p:nvPicPr>
              <p:cNvPr id="15" name="Picture 14">
                <a:extLst>
                  <a:ext uri="{FF2B5EF4-FFF2-40B4-BE49-F238E27FC236}">
                    <a16:creationId xmlns:a16="http://schemas.microsoft.com/office/drawing/2014/main" id="{9F6DD837-5AB8-4487-A275-DBF2A77B211D}"/>
                  </a:ext>
                </a:extLst>
              </p:cNvPr>
              <p:cNvPicPr>
                <a:picLocks noChangeAspect="1"/>
              </p:cNvPicPr>
              <p:nvPr/>
            </p:nvPicPr>
            <p:blipFill>
              <a:blip r:embed="rId3"/>
              <a:stretch>
                <a:fillRect/>
              </a:stretch>
            </p:blipFill>
            <p:spPr>
              <a:xfrm>
                <a:off x="7863167" y="4454231"/>
                <a:ext cx="962317" cy="821318"/>
              </a:xfrm>
              <a:prstGeom prst="rect">
                <a:avLst/>
              </a:prstGeom>
            </p:spPr>
          </p:pic>
          <p:pic>
            <p:nvPicPr>
              <p:cNvPr id="16" name="Picture 15">
                <a:extLst>
                  <a:ext uri="{FF2B5EF4-FFF2-40B4-BE49-F238E27FC236}">
                    <a16:creationId xmlns:a16="http://schemas.microsoft.com/office/drawing/2014/main" id="{8F75D4C6-60E9-4718-8B77-BAA393326D6E}"/>
                  </a:ext>
                </a:extLst>
              </p:cNvPr>
              <p:cNvPicPr>
                <a:picLocks noChangeAspect="1"/>
              </p:cNvPicPr>
              <p:nvPr/>
            </p:nvPicPr>
            <p:blipFill>
              <a:blip r:embed="rId4"/>
              <a:stretch>
                <a:fillRect/>
              </a:stretch>
            </p:blipFill>
            <p:spPr>
              <a:xfrm>
                <a:off x="7032389" y="4533827"/>
                <a:ext cx="917038" cy="741722"/>
              </a:xfrm>
              <a:prstGeom prst="rect">
                <a:avLst/>
              </a:prstGeom>
            </p:spPr>
          </p:pic>
        </p:grpSp>
      </p:grpSp>
    </p:spTree>
    <p:extLst>
      <p:ext uri="{BB962C8B-B14F-4D97-AF65-F5344CB8AC3E}">
        <p14:creationId xmlns:p14="http://schemas.microsoft.com/office/powerpoint/2010/main" val="187818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889C6-1067-4B0F-A454-00222466049C}"/>
              </a:ext>
            </a:extLst>
          </p:cNvPr>
          <p:cNvSpPr>
            <a:spLocks noGrp="1"/>
          </p:cNvSpPr>
          <p:nvPr>
            <p:ph type="title"/>
          </p:nvPr>
        </p:nvSpPr>
        <p:spPr>
          <a:xfrm>
            <a:off x="426160" y="242846"/>
            <a:ext cx="11123028" cy="369332"/>
          </a:xfrm>
        </p:spPr>
        <p:txBody>
          <a:bodyPr/>
          <a:lstStyle/>
          <a:p>
            <a:r>
              <a:rPr lang="en-US" sz="2400" dirty="0">
                <a:solidFill>
                  <a:prstClr val="black"/>
                </a:solidFill>
              </a:rPr>
              <a:t>By using the combined spectra, classification improves dramatically</a:t>
            </a:r>
            <a:endParaRPr lang="en-US" dirty="0"/>
          </a:p>
        </p:txBody>
      </p:sp>
      <p:graphicFrame>
        <p:nvGraphicFramePr>
          <p:cNvPr id="4" name="Table 3">
            <a:extLst>
              <a:ext uri="{FF2B5EF4-FFF2-40B4-BE49-F238E27FC236}">
                <a16:creationId xmlns:a16="http://schemas.microsoft.com/office/drawing/2014/main" id="{F9B3B24C-47EE-4848-969E-DB53F5F4A432}"/>
              </a:ext>
            </a:extLst>
          </p:cNvPr>
          <p:cNvGraphicFramePr>
            <a:graphicFrameLocks noGrp="1"/>
          </p:cNvGraphicFramePr>
          <p:nvPr/>
        </p:nvGraphicFramePr>
        <p:xfrm>
          <a:off x="6991902" y="1566843"/>
          <a:ext cx="3741167" cy="3732520"/>
        </p:xfrm>
        <a:graphic>
          <a:graphicData uri="http://schemas.openxmlformats.org/drawingml/2006/table">
            <a:tbl>
              <a:tblPr firstRow="1" bandRow="1">
                <a:tableStyleId>{5C22544A-7EE6-4342-B048-85BDC9FD1C3A}</a:tableStyleId>
              </a:tblPr>
              <a:tblGrid>
                <a:gridCol w="1762697">
                  <a:extLst>
                    <a:ext uri="{9D8B030D-6E8A-4147-A177-3AD203B41FA5}">
                      <a16:colId xmlns:a16="http://schemas.microsoft.com/office/drawing/2014/main" val="1458937828"/>
                    </a:ext>
                  </a:extLst>
                </a:gridCol>
                <a:gridCol w="1978470">
                  <a:extLst>
                    <a:ext uri="{9D8B030D-6E8A-4147-A177-3AD203B41FA5}">
                      <a16:colId xmlns:a16="http://schemas.microsoft.com/office/drawing/2014/main" val="2283729183"/>
                    </a:ext>
                  </a:extLst>
                </a:gridCol>
              </a:tblGrid>
              <a:tr h="1399696">
                <a:tc>
                  <a:txBody>
                    <a:bodyPr/>
                    <a:lstStyle/>
                    <a:p>
                      <a:pPr algn="ctr"/>
                      <a:r>
                        <a:rPr lang="en-US" dirty="0"/>
                        <a:t>λ</a:t>
                      </a:r>
                    </a:p>
                  </a:txBody>
                  <a:tcPr>
                    <a:lnB w="12700" cap="flat" cmpd="sng" algn="ctr">
                      <a:solidFill>
                        <a:schemeClr val="tx1"/>
                      </a:solidFill>
                      <a:prstDash val="solid"/>
                      <a:round/>
                      <a:headEnd type="none" w="med" len="med"/>
                      <a:tailEnd type="none" w="med" len="med"/>
                    </a:lnB>
                  </a:tcPr>
                </a:tc>
                <a:tc>
                  <a:txBody>
                    <a:bodyPr/>
                    <a:lstStyle/>
                    <a:p>
                      <a:pPr algn="ctr"/>
                      <a:r>
                        <a:rPr lang="en-US" dirty="0"/>
                        <a:t>Classification </a:t>
                      </a:r>
                    </a:p>
                    <a:p>
                      <a:pPr algn="ctr"/>
                      <a:r>
                        <a:rPr lang="en-US" dirty="0"/>
                        <a:t>Accuracy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7569581"/>
                  </a:ext>
                </a:extLst>
              </a:tr>
              <a:tr h="777608">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88.75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9919647"/>
                  </a:ext>
                </a:extLst>
              </a:tr>
              <a:tr h="777608">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0770068"/>
                  </a:ext>
                </a:extLst>
              </a:tr>
              <a:tr h="777608">
                <a:tc>
                  <a:txBody>
                    <a:bodyPr/>
                    <a:lstStyle/>
                    <a:p>
                      <a:pPr algn="ct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93.75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8858317"/>
                  </a:ext>
                </a:extLst>
              </a:tr>
            </a:tbl>
          </a:graphicData>
        </a:graphic>
      </p:graphicFrame>
      <p:sp>
        <p:nvSpPr>
          <p:cNvPr id="5" name="TextBox 4">
            <a:extLst>
              <a:ext uri="{FF2B5EF4-FFF2-40B4-BE49-F238E27FC236}">
                <a16:creationId xmlns:a16="http://schemas.microsoft.com/office/drawing/2014/main" id="{629B4290-0D67-42C8-9B95-A1A1FD93D8D7}"/>
              </a:ext>
            </a:extLst>
          </p:cNvPr>
          <p:cNvSpPr txBox="1"/>
          <p:nvPr/>
        </p:nvSpPr>
        <p:spPr>
          <a:xfrm>
            <a:off x="7011153" y="1095432"/>
            <a:ext cx="3875805" cy="369332"/>
          </a:xfrm>
          <a:prstGeom prst="rect">
            <a:avLst/>
          </a:prstGeom>
          <a:noFill/>
        </p:spPr>
        <p:txBody>
          <a:bodyPr wrap="none" lIns="0" tIns="0" rIns="0" bIns="0" rtlCol="0">
            <a:spAutoFit/>
          </a:bodyPr>
          <a:lstStyle/>
          <a:p>
            <a:r>
              <a:rPr lang="en-US" sz="2400" dirty="0">
                <a:solidFill>
                  <a:prstClr val="black"/>
                </a:solidFill>
              </a:rPr>
              <a:t>Classify the 8 strains with PCA*</a:t>
            </a:r>
          </a:p>
        </p:txBody>
      </p:sp>
      <p:sp>
        <p:nvSpPr>
          <p:cNvPr id="10" name="TextBox 9">
            <a:extLst>
              <a:ext uri="{FF2B5EF4-FFF2-40B4-BE49-F238E27FC236}">
                <a16:creationId xmlns:a16="http://schemas.microsoft.com/office/drawing/2014/main" id="{784E82CA-8E1F-4B0B-A5DC-FFD71FCDAF3A}"/>
              </a:ext>
            </a:extLst>
          </p:cNvPr>
          <p:cNvSpPr txBox="1"/>
          <p:nvPr/>
        </p:nvSpPr>
        <p:spPr>
          <a:xfrm>
            <a:off x="6540593" y="5398485"/>
            <a:ext cx="4643783" cy="1231106"/>
          </a:xfrm>
          <a:prstGeom prst="rect">
            <a:avLst/>
          </a:prstGeom>
          <a:noFill/>
        </p:spPr>
        <p:txBody>
          <a:bodyPr wrap="square" lIns="0" tIns="0" rIns="0" bIns="0" rtlCol="0">
            <a:spAutoFit/>
          </a:bodyPr>
          <a:lstStyle/>
          <a:p>
            <a:r>
              <a:rPr lang="en-US" sz="2000" dirty="0">
                <a:solidFill>
                  <a:prstClr val="black"/>
                </a:solidFill>
              </a:rPr>
              <a:t>* </a:t>
            </a:r>
            <a:r>
              <a:rPr lang="en-US" sz="2000" dirty="0"/>
              <a:t>Any spectra that appeared outside of the confidence or within multiple confidence intervals of the same or different strains were regarded as unsuccessful.</a:t>
            </a:r>
            <a:endParaRPr lang="en-US" sz="2000" dirty="0">
              <a:solidFill>
                <a:prstClr val="black"/>
              </a:solidFill>
            </a:endParaRPr>
          </a:p>
        </p:txBody>
      </p:sp>
      <p:pic>
        <p:nvPicPr>
          <p:cNvPr id="29" name="Picture 28">
            <a:extLst>
              <a:ext uri="{FF2B5EF4-FFF2-40B4-BE49-F238E27FC236}">
                <a16:creationId xmlns:a16="http://schemas.microsoft.com/office/drawing/2014/main" id="{FE2AE2CE-AF9D-4A0A-A2DB-F3AECF198D42}"/>
              </a:ext>
            </a:extLst>
          </p:cNvPr>
          <p:cNvPicPr>
            <a:picLocks noChangeAspect="1"/>
          </p:cNvPicPr>
          <p:nvPr/>
        </p:nvPicPr>
        <p:blipFill>
          <a:blip r:embed="rId2"/>
          <a:stretch>
            <a:fillRect/>
          </a:stretch>
        </p:blipFill>
        <p:spPr>
          <a:xfrm>
            <a:off x="431959" y="1750702"/>
            <a:ext cx="6270998" cy="3316598"/>
          </a:xfrm>
          <a:prstGeom prst="rect">
            <a:avLst/>
          </a:prstGeom>
        </p:spPr>
      </p:pic>
      <p:sp>
        <p:nvSpPr>
          <p:cNvPr id="31" name="TextBox 30">
            <a:extLst>
              <a:ext uri="{FF2B5EF4-FFF2-40B4-BE49-F238E27FC236}">
                <a16:creationId xmlns:a16="http://schemas.microsoft.com/office/drawing/2014/main" id="{61620B60-EDB9-4EAC-AF41-768D6700E838}"/>
              </a:ext>
            </a:extLst>
          </p:cNvPr>
          <p:cNvSpPr txBox="1"/>
          <p:nvPr/>
        </p:nvSpPr>
        <p:spPr>
          <a:xfrm>
            <a:off x="267783" y="5090708"/>
            <a:ext cx="4643783" cy="307777"/>
          </a:xfrm>
          <a:prstGeom prst="rect">
            <a:avLst/>
          </a:prstGeom>
          <a:noFill/>
        </p:spPr>
        <p:txBody>
          <a:bodyPr wrap="square" lIns="0" tIns="0" rIns="0" bIns="0" rtlCol="0">
            <a:spAutoFit/>
          </a:bodyPr>
          <a:lstStyle/>
          <a:p>
            <a:r>
              <a:rPr lang="en-US" sz="2000" dirty="0">
                <a:solidFill>
                  <a:prstClr val="black"/>
                </a:solidFill>
              </a:rPr>
              <a:t>From figure 4</a:t>
            </a:r>
          </a:p>
        </p:txBody>
      </p:sp>
      <p:pic>
        <p:nvPicPr>
          <p:cNvPr id="13" name="Picture 12">
            <a:extLst>
              <a:ext uri="{FF2B5EF4-FFF2-40B4-BE49-F238E27FC236}">
                <a16:creationId xmlns:a16="http://schemas.microsoft.com/office/drawing/2014/main" id="{B44BA910-F304-4D63-A900-F36EDA155F1A}"/>
              </a:ext>
            </a:extLst>
          </p:cNvPr>
          <p:cNvPicPr>
            <a:picLocks noChangeAspect="1"/>
          </p:cNvPicPr>
          <p:nvPr/>
        </p:nvPicPr>
        <p:blipFill>
          <a:blip r:embed="rId3"/>
          <a:stretch>
            <a:fillRect/>
          </a:stretch>
        </p:blipFill>
        <p:spPr>
          <a:xfrm>
            <a:off x="7447778" y="3682142"/>
            <a:ext cx="962317" cy="821318"/>
          </a:xfrm>
          <a:prstGeom prst="rect">
            <a:avLst/>
          </a:prstGeom>
        </p:spPr>
      </p:pic>
      <p:pic>
        <p:nvPicPr>
          <p:cNvPr id="14" name="Picture 13">
            <a:extLst>
              <a:ext uri="{FF2B5EF4-FFF2-40B4-BE49-F238E27FC236}">
                <a16:creationId xmlns:a16="http://schemas.microsoft.com/office/drawing/2014/main" id="{E5449D46-FB21-4BB1-AB7D-9E51A7965852}"/>
              </a:ext>
            </a:extLst>
          </p:cNvPr>
          <p:cNvPicPr>
            <a:picLocks noChangeAspect="1"/>
          </p:cNvPicPr>
          <p:nvPr/>
        </p:nvPicPr>
        <p:blipFill>
          <a:blip r:embed="rId4"/>
          <a:stretch>
            <a:fillRect/>
          </a:stretch>
        </p:blipFill>
        <p:spPr>
          <a:xfrm>
            <a:off x="7470417" y="2988049"/>
            <a:ext cx="917038" cy="741722"/>
          </a:xfrm>
          <a:prstGeom prst="rect">
            <a:avLst/>
          </a:prstGeom>
        </p:spPr>
      </p:pic>
      <p:grpSp>
        <p:nvGrpSpPr>
          <p:cNvPr id="3" name="Group 2">
            <a:extLst>
              <a:ext uri="{FF2B5EF4-FFF2-40B4-BE49-F238E27FC236}">
                <a16:creationId xmlns:a16="http://schemas.microsoft.com/office/drawing/2014/main" id="{A0B13D14-F25E-4C3D-85A1-218311DE5C79}"/>
              </a:ext>
            </a:extLst>
          </p:cNvPr>
          <p:cNvGrpSpPr/>
          <p:nvPr/>
        </p:nvGrpSpPr>
        <p:grpSpPr>
          <a:xfrm>
            <a:off x="7032389" y="4454231"/>
            <a:ext cx="1793095" cy="821318"/>
            <a:chOff x="7032389" y="4454231"/>
            <a:chExt cx="1793095" cy="821318"/>
          </a:xfrm>
        </p:grpSpPr>
        <p:pic>
          <p:nvPicPr>
            <p:cNvPr id="15" name="Picture 14">
              <a:extLst>
                <a:ext uri="{FF2B5EF4-FFF2-40B4-BE49-F238E27FC236}">
                  <a16:creationId xmlns:a16="http://schemas.microsoft.com/office/drawing/2014/main" id="{9F6DD837-5AB8-4487-A275-DBF2A77B211D}"/>
                </a:ext>
              </a:extLst>
            </p:cNvPr>
            <p:cNvPicPr>
              <a:picLocks noChangeAspect="1"/>
            </p:cNvPicPr>
            <p:nvPr/>
          </p:nvPicPr>
          <p:blipFill>
            <a:blip r:embed="rId3"/>
            <a:stretch>
              <a:fillRect/>
            </a:stretch>
          </p:blipFill>
          <p:spPr>
            <a:xfrm>
              <a:off x="7863167" y="4454231"/>
              <a:ext cx="962317" cy="821318"/>
            </a:xfrm>
            <a:prstGeom prst="rect">
              <a:avLst/>
            </a:prstGeom>
          </p:spPr>
        </p:pic>
        <p:pic>
          <p:nvPicPr>
            <p:cNvPr id="16" name="Picture 15">
              <a:extLst>
                <a:ext uri="{FF2B5EF4-FFF2-40B4-BE49-F238E27FC236}">
                  <a16:creationId xmlns:a16="http://schemas.microsoft.com/office/drawing/2014/main" id="{8F75D4C6-60E9-4718-8B77-BAA393326D6E}"/>
                </a:ext>
              </a:extLst>
            </p:cNvPr>
            <p:cNvPicPr>
              <a:picLocks noChangeAspect="1"/>
            </p:cNvPicPr>
            <p:nvPr/>
          </p:nvPicPr>
          <p:blipFill>
            <a:blip r:embed="rId4"/>
            <a:stretch>
              <a:fillRect/>
            </a:stretch>
          </p:blipFill>
          <p:spPr>
            <a:xfrm>
              <a:off x="7032389" y="4533827"/>
              <a:ext cx="917038" cy="741722"/>
            </a:xfrm>
            <a:prstGeom prst="rect">
              <a:avLst/>
            </a:prstGeom>
          </p:spPr>
        </p:pic>
      </p:grpSp>
      <p:sp>
        <p:nvSpPr>
          <p:cNvPr id="17" name="TextBox 16">
            <a:extLst>
              <a:ext uri="{FF2B5EF4-FFF2-40B4-BE49-F238E27FC236}">
                <a16:creationId xmlns:a16="http://schemas.microsoft.com/office/drawing/2014/main" id="{80A1EBFD-E6A3-4EF2-9C22-E28CC054722A}"/>
              </a:ext>
            </a:extLst>
          </p:cNvPr>
          <p:cNvSpPr txBox="1"/>
          <p:nvPr/>
        </p:nvSpPr>
        <p:spPr>
          <a:xfrm>
            <a:off x="376285" y="5630269"/>
            <a:ext cx="6615617" cy="984885"/>
          </a:xfrm>
          <a:prstGeom prst="rect">
            <a:avLst/>
          </a:prstGeom>
          <a:noFill/>
        </p:spPr>
        <p:txBody>
          <a:bodyPr wrap="square" lIns="0" tIns="0" rIns="0" bIns="0" rtlCol="0">
            <a:spAutoFit/>
          </a:bodyPr>
          <a:lstStyle/>
          <a:p>
            <a:r>
              <a:rPr lang="en-US" b="1" dirty="0">
                <a:solidFill>
                  <a:prstClr val="black"/>
                </a:solidFill>
              </a:rPr>
              <a:t>This result is only if they DON’T remove background</a:t>
            </a:r>
            <a:r>
              <a:rPr lang="en-US" b="1" dirty="0">
                <a:solidFill>
                  <a:schemeClr val="accent5"/>
                </a:solidFill>
              </a:rPr>
              <a:t>❗❗❗</a:t>
            </a:r>
          </a:p>
        </p:txBody>
      </p:sp>
    </p:spTree>
    <p:extLst>
      <p:ext uri="{BB962C8B-B14F-4D97-AF65-F5344CB8AC3E}">
        <p14:creationId xmlns:p14="http://schemas.microsoft.com/office/powerpoint/2010/main" val="321088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DB48E-071D-4DF8-838E-DAA8A3988B3B}"/>
              </a:ext>
            </a:extLst>
          </p:cNvPr>
          <p:cNvSpPr>
            <a:spLocks noGrp="1"/>
          </p:cNvSpPr>
          <p:nvPr>
            <p:ph type="title"/>
          </p:nvPr>
        </p:nvSpPr>
        <p:spPr/>
        <p:txBody>
          <a:bodyPr/>
          <a:lstStyle/>
          <a:p>
            <a:r>
              <a:rPr lang="en-US" dirty="0"/>
              <a:t>A lot of the information comes from the background</a:t>
            </a:r>
          </a:p>
        </p:txBody>
      </p:sp>
      <p:graphicFrame>
        <p:nvGraphicFramePr>
          <p:cNvPr id="4" name="Table 3">
            <a:extLst>
              <a:ext uri="{FF2B5EF4-FFF2-40B4-BE49-F238E27FC236}">
                <a16:creationId xmlns:a16="http://schemas.microsoft.com/office/drawing/2014/main" id="{8DDD02B9-F85B-40FB-9140-05AE8A610EB7}"/>
              </a:ext>
            </a:extLst>
          </p:cNvPr>
          <p:cNvGraphicFramePr>
            <a:graphicFrameLocks noGrp="1"/>
          </p:cNvGraphicFramePr>
          <p:nvPr>
            <p:extLst>
              <p:ext uri="{D42A27DB-BD31-4B8C-83A1-F6EECF244321}">
                <p14:modId xmlns:p14="http://schemas.microsoft.com/office/powerpoint/2010/main" val="879920820"/>
              </p:ext>
            </p:extLst>
          </p:nvPr>
        </p:nvGraphicFramePr>
        <p:xfrm>
          <a:off x="1253040" y="1264250"/>
          <a:ext cx="9685919" cy="3754458"/>
        </p:xfrm>
        <a:graphic>
          <a:graphicData uri="http://schemas.openxmlformats.org/drawingml/2006/table">
            <a:tbl>
              <a:tblPr firstRow="1" bandRow="1">
                <a:tableStyleId>{5C22544A-7EE6-4342-B048-85BDC9FD1C3A}</a:tableStyleId>
              </a:tblPr>
              <a:tblGrid>
                <a:gridCol w="2217860">
                  <a:extLst>
                    <a:ext uri="{9D8B030D-6E8A-4147-A177-3AD203B41FA5}">
                      <a16:colId xmlns:a16="http://schemas.microsoft.com/office/drawing/2014/main" val="1458937828"/>
                    </a:ext>
                  </a:extLst>
                </a:gridCol>
                <a:gridCol w="2489353">
                  <a:extLst>
                    <a:ext uri="{9D8B030D-6E8A-4147-A177-3AD203B41FA5}">
                      <a16:colId xmlns:a16="http://schemas.microsoft.com/office/drawing/2014/main" val="2283729183"/>
                    </a:ext>
                  </a:extLst>
                </a:gridCol>
                <a:gridCol w="2489353">
                  <a:extLst>
                    <a:ext uri="{9D8B030D-6E8A-4147-A177-3AD203B41FA5}">
                      <a16:colId xmlns:a16="http://schemas.microsoft.com/office/drawing/2014/main" val="783087419"/>
                    </a:ext>
                  </a:extLst>
                </a:gridCol>
                <a:gridCol w="2489353">
                  <a:extLst>
                    <a:ext uri="{9D8B030D-6E8A-4147-A177-3AD203B41FA5}">
                      <a16:colId xmlns:a16="http://schemas.microsoft.com/office/drawing/2014/main" val="1536413759"/>
                    </a:ext>
                  </a:extLst>
                </a:gridCol>
              </a:tblGrid>
              <a:tr h="1407921">
                <a:tc>
                  <a:txBody>
                    <a:bodyPr/>
                    <a:lstStyle/>
                    <a:p>
                      <a:pPr algn="ctr"/>
                      <a:r>
                        <a:rPr lang="en-US" dirty="0"/>
                        <a:t>λ</a:t>
                      </a:r>
                    </a:p>
                  </a:txBody>
                  <a:tcPr>
                    <a:lnB w="12700" cap="flat" cmpd="sng" algn="ctr">
                      <a:solidFill>
                        <a:schemeClr val="tx1"/>
                      </a:solidFill>
                      <a:prstDash val="solid"/>
                      <a:round/>
                      <a:headEnd type="none" w="med" len="med"/>
                      <a:tailEnd type="none" w="med" len="med"/>
                    </a:lnB>
                  </a:tcPr>
                </a:tc>
                <a:tc>
                  <a:txBody>
                    <a:bodyPr/>
                    <a:lstStyle/>
                    <a:p>
                      <a:pPr algn="ctr"/>
                      <a:r>
                        <a:rPr lang="en-US" dirty="0"/>
                        <a:t>Raw spectrum</a:t>
                      </a:r>
                    </a:p>
                  </a:txBody>
                  <a:tcPr>
                    <a:lnB w="12700" cap="flat" cmpd="sng" algn="ctr">
                      <a:solidFill>
                        <a:schemeClr val="tx1"/>
                      </a:solidFill>
                      <a:prstDash val="solid"/>
                      <a:round/>
                      <a:headEnd type="none" w="med" len="med"/>
                      <a:tailEnd type="none" w="med" len="med"/>
                    </a:lnB>
                  </a:tcPr>
                </a:tc>
                <a:tc>
                  <a:txBody>
                    <a:bodyPr/>
                    <a:lstStyle/>
                    <a:p>
                      <a:pPr algn="ctr"/>
                      <a:r>
                        <a:rPr lang="en-US" dirty="0"/>
                        <a:t>Processed</a:t>
                      </a:r>
                    </a:p>
                    <a:p>
                      <a:pPr algn="ctr"/>
                      <a:r>
                        <a:rPr lang="en-US" dirty="0"/>
                        <a:t>(Background removed)</a:t>
                      </a:r>
                    </a:p>
                  </a:txBody>
                  <a:tcPr>
                    <a:lnB w="12700" cap="flat" cmpd="sng" algn="ctr">
                      <a:solidFill>
                        <a:schemeClr val="tx1"/>
                      </a:solidFill>
                      <a:prstDash val="solid"/>
                      <a:round/>
                      <a:headEnd type="none" w="med" len="med"/>
                      <a:tailEnd type="none" w="med" len="med"/>
                    </a:lnB>
                  </a:tcPr>
                </a:tc>
                <a:tc>
                  <a:txBody>
                    <a:bodyPr/>
                    <a:lstStyle/>
                    <a:p>
                      <a:pPr algn="ctr"/>
                      <a:r>
                        <a:rPr lang="en-US" dirty="0"/>
                        <a:t>Only Background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7569581"/>
                  </a:ext>
                </a:extLst>
              </a:tr>
              <a:tr h="782179">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88.75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92.50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9919647"/>
                  </a:ext>
                </a:extLst>
              </a:tr>
              <a:tr h="782179">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59.38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0770068"/>
                  </a:ext>
                </a:extLst>
              </a:tr>
              <a:tr h="782179">
                <a:tc>
                  <a:txBody>
                    <a:bodyPr/>
                    <a:lstStyle/>
                    <a:p>
                      <a:pPr algn="ct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93.75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48.33*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59.38**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8858317"/>
                  </a:ext>
                </a:extLst>
              </a:tr>
            </a:tbl>
          </a:graphicData>
        </a:graphic>
      </p:graphicFrame>
      <p:sp>
        <p:nvSpPr>
          <p:cNvPr id="5" name="TextBox 4">
            <a:extLst>
              <a:ext uri="{FF2B5EF4-FFF2-40B4-BE49-F238E27FC236}">
                <a16:creationId xmlns:a16="http://schemas.microsoft.com/office/drawing/2014/main" id="{7AD1001E-C680-4A54-8C6A-5D4FB9BA80C4}"/>
              </a:ext>
            </a:extLst>
          </p:cNvPr>
          <p:cNvSpPr txBox="1"/>
          <p:nvPr/>
        </p:nvSpPr>
        <p:spPr>
          <a:xfrm>
            <a:off x="1253040" y="5018708"/>
            <a:ext cx="9685919" cy="1107996"/>
          </a:xfrm>
          <a:prstGeom prst="rect">
            <a:avLst/>
          </a:prstGeom>
          <a:noFill/>
        </p:spPr>
        <p:txBody>
          <a:bodyPr wrap="square" lIns="0" tIns="0" rIns="0" bIns="0" rtlCol="0">
            <a:spAutoFit/>
          </a:bodyPr>
          <a:lstStyle/>
          <a:p>
            <a:r>
              <a:rPr lang="en-US" sz="2400" dirty="0">
                <a:solidFill>
                  <a:prstClr val="black"/>
                </a:solidFill>
              </a:rPr>
              <a:t>* Source: Figure S7</a:t>
            </a:r>
          </a:p>
          <a:p>
            <a:r>
              <a:rPr lang="en-US" sz="2400" dirty="0">
                <a:solidFill>
                  <a:prstClr val="black"/>
                </a:solidFill>
              </a:rPr>
              <a:t>** I think this number might be a mistake in publication. There are a few. (source: figure S8, page E top left)</a:t>
            </a:r>
          </a:p>
        </p:txBody>
      </p:sp>
      <p:grpSp>
        <p:nvGrpSpPr>
          <p:cNvPr id="6" name="Group 5">
            <a:extLst>
              <a:ext uri="{FF2B5EF4-FFF2-40B4-BE49-F238E27FC236}">
                <a16:creationId xmlns:a16="http://schemas.microsoft.com/office/drawing/2014/main" id="{D529F5A4-F482-40EF-BACD-B0528D1495B8}"/>
              </a:ext>
            </a:extLst>
          </p:cNvPr>
          <p:cNvGrpSpPr/>
          <p:nvPr/>
        </p:nvGrpSpPr>
        <p:grpSpPr>
          <a:xfrm>
            <a:off x="1444389" y="2693108"/>
            <a:ext cx="1793095" cy="2287500"/>
            <a:chOff x="7032389" y="2988049"/>
            <a:chExt cx="1793095" cy="2287500"/>
          </a:xfrm>
        </p:grpSpPr>
        <p:pic>
          <p:nvPicPr>
            <p:cNvPr id="7" name="Picture 6">
              <a:extLst>
                <a:ext uri="{FF2B5EF4-FFF2-40B4-BE49-F238E27FC236}">
                  <a16:creationId xmlns:a16="http://schemas.microsoft.com/office/drawing/2014/main" id="{24FF7D7A-C808-445E-B664-06508607C7EE}"/>
                </a:ext>
              </a:extLst>
            </p:cNvPr>
            <p:cNvPicPr>
              <a:picLocks noChangeAspect="1"/>
            </p:cNvPicPr>
            <p:nvPr/>
          </p:nvPicPr>
          <p:blipFill>
            <a:blip r:embed="rId2"/>
            <a:stretch>
              <a:fillRect/>
            </a:stretch>
          </p:blipFill>
          <p:spPr>
            <a:xfrm>
              <a:off x="7447778" y="3682142"/>
              <a:ext cx="962317" cy="821318"/>
            </a:xfrm>
            <a:prstGeom prst="rect">
              <a:avLst/>
            </a:prstGeom>
          </p:spPr>
        </p:pic>
        <p:pic>
          <p:nvPicPr>
            <p:cNvPr id="8" name="Picture 7">
              <a:extLst>
                <a:ext uri="{FF2B5EF4-FFF2-40B4-BE49-F238E27FC236}">
                  <a16:creationId xmlns:a16="http://schemas.microsoft.com/office/drawing/2014/main" id="{95FA287D-BB75-4346-BD7A-4540F6F984DA}"/>
                </a:ext>
              </a:extLst>
            </p:cNvPr>
            <p:cNvPicPr>
              <a:picLocks noChangeAspect="1"/>
            </p:cNvPicPr>
            <p:nvPr/>
          </p:nvPicPr>
          <p:blipFill>
            <a:blip r:embed="rId3"/>
            <a:stretch>
              <a:fillRect/>
            </a:stretch>
          </p:blipFill>
          <p:spPr>
            <a:xfrm>
              <a:off x="7470417" y="2988049"/>
              <a:ext cx="917038" cy="741722"/>
            </a:xfrm>
            <a:prstGeom prst="rect">
              <a:avLst/>
            </a:prstGeom>
          </p:spPr>
        </p:pic>
        <p:grpSp>
          <p:nvGrpSpPr>
            <p:cNvPr id="9" name="Group 8">
              <a:extLst>
                <a:ext uri="{FF2B5EF4-FFF2-40B4-BE49-F238E27FC236}">
                  <a16:creationId xmlns:a16="http://schemas.microsoft.com/office/drawing/2014/main" id="{54231F3C-0170-404D-8C76-538EA1F152A7}"/>
                </a:ext>
              </a:extLst>
            </p:cNvPr>
            <p:cNvGrpSpPr/>
            <p:nvPr/>
          </p:nvGrpSpPr>
          <p:grpSpPr>
            <a:xfrm>
              <a:off x="7032389" y="4454231"/>
              <a:ext cx="1793095" cy="821318"/>
              <a:chOff x="7032389" y="4454231"/>
              <a:chExt cx="1793095" cy="821318"/>
            </a:xfrm>
          </p:grpSpPr>
          <p:pic>
            <p:nvPicPr>
              <p:cNvPr id="10" name="Picture 9">
                <a:extLst>
                  <a:ext uri="{FF2B5EF4-FFF2-40B4-BE49-F238E27FC236}">
                    <a16:creationId xmlns:a16="http://schemas.microsoft.com/office/drawing/2014/main" id="{4A8E366B-ABBA-4082-B9AC-83EC8777F5B5}"/>
                  </a:ext>
                </a:extLst>
              </p:cNvPr>
              <p:cNvPicPr>
                <a:picLocks noChangeAspect="1"/>
              </p:cNvPicPr>
              <p:nvPr/>
            </p:nvPicPr>
            <p:blipFill>
              <a:blip r:embed="rId2"/>
              <a:stretch>
                <a:fillRect/>
              </a:stretch>
            </p:blipFill>
            <p:spPr>
              <a:xfrm>
                <a:off x="7863167" y="4454231"/>
                <a:ext cx="962317" cy="821318"/>
              </a:xfrm>
              <a:prstGeom prst="rect">
                <a:avLst/>
              </a:prstGeom>
            </p:spPr>
          </p:pic>
          <p:pic>
            <p:nvPicPr>
              <p:cNvPr id="11" name="Picture 10">
                <a:extLst>
                  <a:ext uri="{FF2B5EF4-FFF2-40B4-BE49-F238E27FC236}">
                    <a16:creationId xmlns:a16="http://schemas.microsoft.com/office/drawing/2014/main" id="{6E1382FC-C6B8-413A-B0D0-7424E3522DB2}"/>
                  </a:ext>
                </a:extLst>
              </p:cNvPr>
              <p:cNvPicPr>
                <a:picLocks noChangeAspect="1"/>
              </p:cNvPicPr>
              <p:nvPr/>
            </p:nvPicPr>
            <p:blipFill>
              <a:blip r:embed="rId3"/>
              <a:stretch>
                <a:fillRect/>
              </a:stretch>
            </p:blipFill>
            <p:spPr>
              <a:xfrm>
                <a:off x="7032389" y="4533827"/>
                <a:ext cx="917038" cy="741722"/>
              </a:xfrm>
              <a:prstGeom prst="rect">
                <a:avLst/>
              </a:prstGeom>
            </p:spPr>
          </p:pic>
        </p:grpSp>
      </p:grpSp>
    </p:spTree>
    <p:extLst>
      <p:ext uri="{BB962C8B-B14F-4D97-AF65-F5344CB8AC3E}">
        <p14:creationId xmlns:p14="http://schemas.microsoft.com/office/powerpoint/2010/main" val="181485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B200B-C8E4-47DE-97B2-29ADC7AC5B65}"/>
              </a:ext>
            </a:extLst>
          </p:cNvPr>
          <p:cNvSpPr>
            <a:spLocks noGrp="1"/>
          </p:cNvSpPr>
          <p:nvPr>
            <p:ph type="title"/>
          </p:nvPr>
        </p:nvSpPr>
        <p:spPr/>
        <p:txBody>
          <a:bodyPr/>
          <a:lstStyle/>
          <a:p>
            <a:r>
              <a:rPr lang="en-US" dirty="0"/>
              <a:t>Using SVM improved classification significantly</a:t>
            </a:r>
          </a:p>
        </p:txBody>
      </p:sp>
      <p:graphicFrame>
        <p:nvGraphicFramePr>
          <p:cNvPr id="3" name="Table 2">
            <a:extLst>
              <a:ext uri="{FF2B5EF4-FFF2-40B4-BE49-F238E27FC236}">
                <a16:creationId xmlns:a16="http://schemas.microsoft.com/office/drawing/2014/main" id="{DB257E64-C1CB-4FEC-BCA1-9DD4777D5D75}"/>
              </a:ext>
            </a:extLst>
          </p:cNvPr>
          <p:cNvGraphicFramePr>
            <a:graphicFrameLocks noGrp="1"/>
          </p:cNvGraphicFramePr>
          <p:nvPr>
            <p:extLst>
              <p:ext uri="{D42A27DB-BD31-4B8C-83A1-F6EECF244321}">
                <p14:modId xmlns:p14="http://schemas.microsoft.com/office/powerpoint/2010/main" val="2794955253"/>
              </p:ext>
            </p:extLst>
          </p:nvPr>
        </p:nvGraphicFramePr>
        <p:xfrm>
          <a:off x="1111827" y="961261"/>
          <a:ext cx="8565574" cy="3754458"/>
        </p:xfrm>
        <a:graphic>
          <a:graphicData uri="http://schemas.openxmlformats.org/drawingml/2006/table">
            <a:tbl>
              <a:tblPr firstRow="1" bandRow="1">
                <a:tableStyleId>{5C22544A-7EE6-4342-B048-85BDC9FD1C3A}</a:tableStyleId>
              </a:tblPr>
              <a:tblGrid>
                <a:gridCol w="1961326">
                  <a:extLst>
                    <a:ext uri="{9D8B030D-6E8A-4147-A177-3AD203B41FA5}">
                      <a16:colId xmlns:a16="http://schemas.microsoft.com/office/drawing/2014/main" val="1458937828"/>
                    </a:ext>
                  </a:extLst>
                </a:gridCol>
                <a:gridCol w="2201416">
                  <a:extLst>
                    <a:ext uri="{9D8B030D-6E8A-4147-A177-3AD203B41FA5}">
                      <a16:colId xmlns:a16="http://schemas.microsoft.com/office/drawing/2014/main" val="783087419"/>
                    </a:ext>
                  </a:extLst>
                </a:gridCol>
                <a:gridCol w="2201416">
                  <a:extLst>
                    <a:ext uri="{9D8B030D-6E8A-4147-A177-3AD203B41FA5}">
                      <a16:colId xmlns:a16="http://schemas.microsoft.com/office/drawing/2014/main" val="1789076495"/>
                    </a:ext>
                  </a:extLst>
                </a:gridCol>
                <a:gridCol w="2201416">
                  <a:extLst>
                    <a:ext uri="{9D8B030D-6E8A-4147-A177-3AD203B41FA5}">
                      <a16:colId xmlns:a16="http://schemas.microsoft.com/office/drawing/2014/main" val="1306923777"/>
                    </a:ext>
                  </a:extLst>
                </a:gridCol>
              </a:tblGrid>
              <a:tr h="1407921">
                <a:tc>
                  <a:txBody>
                    <a:bodyPr/>
                    <a:lstStyle/>
                    <a:p>
                      <a:pPr algn="ctr"/>
                      <a:r>
                        <a:rPr lang="en-US" dirty="0"/>
                        <a:t>λ</a:t>
                      </a:r>
                    </a:p>
                  </a:txBody>
                  <a:tcPr>
                    <a:lnB w="12700" cap="flat" cmpd="sng" algn="ctr">
                      <a:solidFill>
                        <a:schemeClr val="tx1"/>
                      </a:solidFill>
                      <a:prstDash val="solid"/>
                      <a:round/>
                      <a:headEnd type="none" w="med" len="med"/>
                      <a:tailEnd type="none" w="med" len="med"/>
                    </a:lnB>
                  </a:tcPr>
                </a:tc>
                <a:tc>
                  <a:txBody>
                    <a:bodyPr/>
                    <a:lstStyle/>
                    <a:p>
                      <a:pPr algn="ctr"/>
                      <a:r>
                        <a:rPr lang="en-US" dirty="0"/>
                        <a:t>PCA</a:t>
                      </a:r>
                    </a:p>
                  </a:txBody>
                  <a:tcPr>
                    <a:lnB w="12700" cap="flat" cmpd="sng" algn="ctr">
                      <a:solidFill>
                        <a:schemeClr val="tx1"/>
                      </a:solidFill>
                      <a:prstDash val="solid"/>
                      <a:round/>
                      <a:headEnd type="none" w="med" len="med"/>
                      <a:tailEnd type="none" w="med" len="med"/>
                    </a:lnB>
                  </a:tcPr>
                </a:tc>
                <a:tc>
                  <a:txBody>
                    <a:bodyPr/>
                    <a:lstStyle/>
                    <a:p>
                      <a:pPr algn="ctr"/>
                      <a:r>
                        <a:rPr lang="en-US" dirty="0"/>
                        <a:t>SVM</a:t>
                      </a:r>
                    </a:p>
                  </a:txBody>
                  <a:tcPr>
                    <a:lnB w="12700" cap="flat" cmpd="sng" algn="ctr">
                      <a:solidFill>
                        <a:schemeClr val="tx1"/>
                      </a:solidFill>
                      <a:prstDash val="solid"/>
                      <a:round/>
                      <a:headEnd type="none" w="med" len="med"/>
                      <a:tailEnd type="none" w="med" len="med"/>
                    </a:lnB>
                  </a:tcPr>
                </a:tc>
                <a:tc>
                  <a:txBody>
                    <a:bodyPr/>
                    <a:lstStyle/>
                    <a:p>
                      <a:pPr algn="ctr"/>
                      <a:r>
                        <a:rPr lang="en-US" dirty="0"/>
                        <a:t>PCA-SVM</a:t>
                      </a:r>
                    </a:p>
                    <a:p>
                      <a:pPr algn="ctr"/>
                      <a:r>
                        <a:rPr lang="en-US" dirty="0"/>
                        <a:t>10 PCs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7569581"/>
                  </a:ext>
                </a:extLst>
              </a:tr>
              <a:tr h="782179">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88.75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97.38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9919647"/>
                  </a:ext>
                </a:extLst>
              </a:tr>
              <a:tr h="782179">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97.52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~97.1*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0770068"/>
                  </a:ext>
                </a:extLst>
              </a:tr>
              <a:tr h="782179">
                <a:tc>
                  <a:txBody>
                    <a:bodyPr/>
                    <a:lstStyle/>
                    <a:p>
                      <a:pPr algn="ct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93.75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98.64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~97.7*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8858317"/>
                  </a:ext>
                </a:extLst>
              </a:tr>
            </a:tbl>
          </a:graphicData>
        </a:graphic>
      </p:graphicFrame>
      <p:sp>
        <p:nvSpPr>
          <p:cNvPr id="6" name="Rectangle 5">
            <a:extLst>
              <a:ext uri="{FF2B5EF4-FFF2-40B4-BE49-F238E27FC236}">
                <a16:creationId xmlns:a16="http://schemas.microsoft.com/office/drawing/2014/main" id="{1636031D-39E6-4E0E-8028-D10019C5604C}"/>
              </a:ext>
            </a:extLst>
          </p:cNvPr>
          <p:cNvSpPr/>
          <p:nvPr/>
        </p:nvSpPr>
        <p:spPr>
          <a:xfrm>
            <a:off x="7456394" y="961261"/>
            <a:ext cx="2280408" cy="4044875"/>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AFFDC4B-F3C3-4DF0-B2AA-5E3F252B2110}"/>
              </a:ext>
            </a:extLst>
          </p:cNvPr>
          <p:cNvSpPr/>
          <p:nvPr/>
        </p:nvSpPr>
        <p:spPr>
          <a:xfrm>
            <a:off x="433833" y="5172955"/>
            <a:ext cx="1685683" cy="49265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PCA</a:t>
            </a:r>
          </a:p>
        </p:txBody>
      </p:sp>
      <p:sp>
        <p:nvSpPr>
          <p:cNvPr id="7" name="Rectangle: Rounded Corners 6">
            <a:extLst>
              <a:ext uri="{FF2B5EF4-FFF2-40B4-BE49-F238E27FC236}">
                <a16:creationId xmlns:a16="http://schemas.microsoft.com/office/drawing/2014/main" id="{BFE1B64E-BA07-49A1-B986-0D4188BC9AA6}"/>
              </a:ext>
            </a:extLst>
          </p:cNvPr>
          <p:cNvSpPr/>
          <p:nvPr/>
        </p:nvSpPr>
        <p:spPr>
          <a:xfrm>
            <a:off x="426160" y="5868472"/>
            <a:ext cx="1685683" cy="49265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SVM</a:t>
            </a:r>
          </a:p>
        </p:txBody>
      </p:sp>
      <p:sp>
        <p:nvSpPr>
          <p:cNvPr id="4" name="TextBox 3">
            <a:extLst>
              <a:ext uri="{FF2B5EF4-FFF2-40B4-BE49-F238E27FC236}">
                <a16:creationId xmlns:a16="http://schemas.microsoft.com/office/drawing/2014/main" id="{BC4F2219-29C1-4526-87BB-766D520B6D12}"/>
              </a:ext>
            </a:extLst>
          </p:cNvPr>
          <p:cNvSpPr txBox="1"/>
          <p:nvPr/>
        </p:nvSpPr>
        <p:spPr>
          <a:xfrm>
            <a:off x="2286000" y="5299364"/>
            <a:ext cx="1140056" cy="246221"/>
          </a:xfrm>
          <a:prstGeom prst="rect">
            <a:avLst/>
          </a:prstGeom>
          <a:noFill/>
        </p:spPr>
        <p:txBody>
          <a:bodyPr wrap="none" lIns="0" tIns="0" rIns="0" bIns="0" rtlCol="0">
            <a:spAutoFit/>
          </a:bodyPr>
          <a:lstStyle/>
          <a:p>
            <a:r>
              <a:rPr lang="en-US" sz="1600" dirty="0">
                <a:solidFill>
                  <a:prstClr val="black"/>
                </a:solidFill>
              </a:rPr>
              <a:t>Unsupervised</a:t>
            </a:r>
          </a:p>
        </p:txBody>
      </p:sp>
      <p:sp>
        <p:nvSpPr>
          <p:cNvPr id="8" name="TextBox 7">
            <a:extLst>
              <a:ext uri="{FF2B5EF4-FFF2-40B4-BE49-F238E27FC236}">
                <a16:creationId xmlns:a16="http://schemas.microsoft.com/office/drawing/2014/main" id="{39D8C886-2DF4-45FF-B6CA-8929593E731D}"/>
              </a:ext>
            </a:extLst>
          </p:cNvPr>
          <p:cNvSpPr txBox="1"/>
          <p:nvPr/>
        </p:nvSpPr>
        <p:spPr>
          <a:xfrm>
            <a:off x="2286000" y="5991690"/>
            <a:ext cx="915635" cy="246221"/>
          </a:xfrm>
          <a:prstGeom prst="rect">
            <a:avLst/>
          </a:prstGeom>
          <a:noFill/>
        </p:spPr>
        <p:txBody>
          <a:bodyPr wrap="none" lIns="0" tIns="0" rIns="0" bIns="0" rtlCol="0">
            <a:spAutoFit/>
          </a:bodyPr>
          <a:lstStyle/>
          <a:p>
            <a:r>
              <a:rPr lang="en-US" sz="1600" dirty="0">
                <a:solidFill>
                  <a:prstClr val="black"/>
                </a:solidFill>
              </a:rPr>
              <a:t>Supervised</a:t>
            </a:r>
          </a:p>
        </p:txBody>
      </p:sp>
      <p:grpSp>
        <p:nvGrpSpPr>
          <p:cNvPr id="9" name="Group 8">
            <a:extLst>
              <a:ext uri="{FF2B5EF4-FFF2-40B4-BE49-F238E27FC236}">
                <a16:creationId xmlns:a16="http://schemas.microsoft.com/office/drawing/2014/main" id="{8ECBCFB4-AEC3-418F-9620-C2AB24F6CA06}"/>
              </a:ext>
            </a:extLst>
          </p:cNvPr>
          <p:cNvGrpSpPr/>
          <p:nvPr/>
        </p:nvGrpSpPr>
        <p:grpSpPr>
          <a:xfrm>
            <a:off x="1171228" y="2376264"/>
            <a:ext cx="1793095" cy="2287500"/>
            <a:chOff x="7032389" y="2988049"/>
            <a:chExt cx="1793095" cy="2287500"/>
          </a:xfrm>
        </p:grpSpPr>
        <p:pic>
          <p:nvPicPr>
            <p:cNvPr id="10" name="Picture 9">
              <a:extLst>
                <a:ext uri="{FF2B5EF4-FFF2-40B4-BE49-F238E27FC236}">
                  <a16:creationId xmlns:a16="http://schemas.microsoft.com/office/drawing/2014/main" id="{90833860-7FC5-4C68-A6BC-92C9679BD486}"/>
                </a:ext>
              </a:extLst>
            </p:cNvPr>
            <p:cNvPicPr>
              <a:picLocks noChangeAspect="1"/>
            </p:cNvPicPr>
            <p:nvPr/>
          </p:nvPicPr>
          <p:blipFill>
            <a:blip r:embed="rId2"/>
            <a:stretch>
              <a:fillRect/>
            </a:stretch>
          </p:blipFill>
          <p:spPr>
            <a:xfrm>
              <a:off x="7447778" y="3682142"/>
              <a:ext cx="962317" cy="821318"/>
            </a:xfrm>
            <a:prstGeom prst="rect">
              <a:avLst/>
            </a:prstGeom>
          </p:spPr>
        </p:pic>
        <p:pic>
          <p:nvPicPr>
            <p:cNvPr id="11" name="Picture 10">
              <a:extLst>
                <a:ext uri="{FF2B5EF4-FFF2-40B4-BE49-F238E27FC236}">
                  <a16:creationId xmlns:a16="http://schemas.microsoft.com/office/drawing/2014/main" id="{94C24882-FE7A-4833-B673-6083C1E650AC}"/>
                </a:ext>
              </a:extLst>
            </p:cNvPr>
            <p:cNvPicPr>
              <a:picLocks noChangeAspect="1"/>
            </p:cNvPicPr>
            <p:nvPr/>
          </p:nvPicPr>
          <p:blipFill>
            <a:blip r:embed="rId3"/>
            <a:stretch>
              <a:fillRect/>
            </a:stretch>
          </p:blipFill>
          <p:spPr>
            <a:xfrm>
              <a:off x="7470417" y="2988049"/>
              <a:ext cx="917038" cy="741722"/>
            </a:xfrm>
            <a:prstGeom prst="rect">
              <a:avLst/>
            </a:prstGeom>
          </p:spPr>
        </p:pic>
        <p:grpSp>
          <p:nvGrpSpPr>
            <p:cNvPr id="12" name="Group 11">
              <a:extLst>
                <a:ext uri="{FF2B5EF4-FFF2-40B4-BE49-F238E27FC236}">
                  <a16:creationId xmlns:a16="http://schemas.microsoft.com/office/drawing/2014/main" id="{522EE7CC-4028-46C4-8ECC-64F93D0ECA75}"/>
                </a:ext>
              </a:extLst>
            </p:cNvPr>
            <p:cNvGrpSpPr/>
            <p:nvPr/>
          </p:nvGrpSpPr>
          <p:grpSpPr>
            <a:xfrm>
              <a:off x="7032389" y="4454231"/>
              <a:ext cx="1793095" cy="821318"/>
              <a:chOff x="7032389" y="4454231"/>
              <a:chExt cx="1793095" cy="821318"/>
            </a:xfrm>
          </p:grpSpPr>
          <p:pic>
            <p:nvPicPr>
              <p:cNvPr id="13" name="Picture 12">
                <a:extLst>
                  <a:ext uri="{FF2B5EF4-FFF2-40B4-BE49-F238E27FC236}">
                    <a16:creationId xmlns:a16="http://schemas.microsoft.com/office/drawing/2014/main" id="{AFED3872-7DD7-4B77-A04D-A9749B29E903}"/>
                  </a:ext>
                </a:extLst>
              </p:cNvPr>
              <p:cNvPicPr>
                <a:picLocks noChangeAspect="1"/>
              </p:cNvPicPr>
              <p:nvPr/>
            </p:nvPicPr>
            <p:blipFill>
              <a:blip r:embed="rId2"/>
              <a:stretch>
                <a:fillRect/>
              </a:stretch>
            </p:blipFill>
            <p:spPr>
              <a:xfrm>
                <a:off x="7863167" y="4454231"/>
                <a:ext cx="962317" cy="821318"/>
              </a:xfrm>
              <a:prstGeom prst="rect">
                <a:avLst/>
              </a:prstGeom>
            </p:spPr>
          </p:pic>
          <p:pic>
            <p:nvPicPr>
              <p:cNvPr id="14" name="Picture 13">
                <a:extLst>
                  <a:ext uri="{FF2B5EF4-FFF2-40B4-BE49-F238E27FC236}">
                    <a16:creationId xmlns:a16="http://schemas.microsoft.com/office/drawing/2014/main" id="{69EAC3D3-F9A5-4E2F-AC47-7A430AEC2FA5}"/>
                  </a:ext>
                </a:extLst>
              </p:cNvPr>
              <p:cNvPicPr>
                <a:picLocks noChangeAspect="1"/>
              </p:cNvPicPr>
              <p:nvPr/>
            </p:nvPicPr>
            <p:blipFill>
              <a:blip r:embed="rId3"/>
              <a:stretch>
                <a:fillRect/>
              </a:stretch>
            </p:blipFill>
            <p:spPr>
              <a:xfrm>
                <a:off x="7032389" y="4533827"/>
                <a:ext cx="917038" cy="741722"/>
              </a:xfrm>
              <a:prstGeom prst="rect">
                <a:avLst/>
              </a:prstGeom>
            </p:spPr>
          </p:pic>
        </p:grpSp>
      </p:grpSp>
    </p:spTree>
    <p:extLst>
      <p:ext uri="{BB962C8B-B14F-4D97-AF65-F5344CB8AC3E}">
        <p14:creationId xmlns:p14="http://schemas.microsoft.com/office/powerpoint/2010/main" val="3739673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B200B-C8E4-47DE-97B2-29ADC7AC5B65}"/>
              </a:ext>
            </a:extLst>
          </p:cNvPr>
          <p:cNvSpPr>
            <a:spLocks noGrp="1"/>
          </p:cNvSpPr>
          <p:nvPr>
            <p:ph type="title"/>
          </p:nvPr>
        </p:nvSpPr>
        <p:spPr>
          <a:xfrm>
            <a:off x="426160" y="242846"/>
            <a:ext cx="11123028" cy="830997"/>
          </a:xfrm>
        </p:spPr>
        <p:txBody>
          <a:bodyPr/>
          <a:lstStyle/>
          <a:p>
            <a:r>
              <a:rPr lang="en-US" dirty="0"/>
              <a:t>PCA-SVM is not as good, maybe because some of the information is not in the first 10 PCs</a:t>
            </a:r>
          </a:p>
        </p:txBody>
      </p:sp>
      <p:graphicFrame>
        <p:nvGraphicFramePr>
          <p:cNvPr id="3" name="Table 2">
            <a:extLst>
              <a:ext uri="{FF2B5EF4-FFF2-40B4-BE49-F238E27FC236}">
                <a16:creationId xmlns:a16="http://schemas.microsoft.com/office/drawing/2014/main" id="{DB257E64-C1CB-4FEC-BCA1-9DD4777D5D75}"/>
              </a:ext>
            </a:extLst>
          </p:cNvPr>
          <p:cNvGraphicFramePr>
            <a:graphicFrameLocks noGrp="1"/>
          </p:cNvGraphicFramePr>
          <p:nvPr/>
        </p:nvGraphicFramePr>
        <p:xfrm>
          <a:off x="1111827" y="961261"/>
          <a:ext cx="8565574" cy="3754458"/>
        </p:xfrm>
        <a:graphic>
          <a:graphicData uri="http://schemas.openxmlformats.org/drawingml/2006/table">
            <a:tbl>
              <a:tblPr firstRow="1" bandRow="1">
                <a:tableStyleId>{5C22544A-7EE6-4342-B048-85BDC9FD1C3A}</a:tableStyleId>
              </a:tblPr>
              <a:tblGrid>
                <a:gridCol w="1961326">
                  <a:extLst>
                    <a:ext uri="{9D8B030D-6E8A-4147-A177-3AD203B41FA5}">
                      <a16:colId xmlns:a16="http://schemas.microsoft.com/office/drawing/2014/main" val="1458937828"/>
                    </a:ext>
                  </a:extLst>
                </a:gridCol>
                <a:gridCol w="2201416">
                  <a:extLst>
                    <a:ext uri="{9D8B030D-6E8A-4147-A177-3AD203B41FA5}">
                      <a16:colId xmlns:a16="http://schemas.microsoft.com/office/drawing/2014/main" val="783087419"/>
                    </a:ext>
                  </a:extLst>
                </a:gridCol>
                <a:gridCol w="2201416">
                  <a:extLst>
                    <a:ext uri="{9D8B030D-6E8A-4147-A177-3AD203B41FA5}">
                      <a16:colId xmlns:a16="http://schemas.microsoft.com/office/drawing/2014/main" val="1789076495"/>
                    </a:ext>
                  </a:extLst>
                </a:gridCol>
                <a:gridCol w="2201416">
                  <a:extLst>
                    <a:ext uri="{9D8B030D-6E8A-4147-A177-3AD203B41FA5}">
                      <a16:colId xmlns:a16="http://schemas.microsoft.com/office/drawing/2014/main" val="1306923777"/>
                    </a:ext>
                  </a:extLst>
                </a:gridCol>
              </a:tblGrid>
              <a:tr h="1407921">
                <a:tc>
                  <a:txBody>
                    <a:bodyPr/>
                    <a:lstStyle/>
                    <a:p>
                      <a:pPr algn="ctr"/>
                      <a:r>
                        <a:rPr lang="en-US" dirty="0"/>
                        <a:t>λ</a:t>
                      </a:r>
                    </a:p>
                  </a:txBody>
                  <a:tcPr>
                    <a:lnB w="12700" cap="flat" cmpd="sng" algn="ctr">
                      <a:solidFill>
                        <a:schemeClr val="tx1"/>
                      </a:solidFill>
                      <a:prstDash val="solid"/>
                      <a:round/>
                      <a:headEnd type="none" w="med" len="med"/>
                      <a:tailEnd type="none" w="med" len="med"/>
                    </a:lnB>
                  </a:tcPr>
                </a:tc>
                <a:tc>
                  <a:txBody>
                    <a:bodyPr/>
                    <a:lstStyle/>
                    <a:p>
                      <a:pPr algn="ctr"/>
                      <a:r>
                        <a:rPr lang="en-US" dirty="0"/>
                        <a:t>PCA</a:t>
                      </a:r>
                    </a:p>
                  </a:txBody>
                  <a:tcPr>
                    <a:lnB w="12700" cap="flat" cmpd="sng" algn="ctr">
                      <a:solidFill>
                        <a:schemeClr val="tx1"/>
                      </a:solidFill>
                      <a:prstDash val="solid"/>
                      <a:round/>
                      <a:headEnd type="none" w="med" len="med"/>
                      <a:tailEnd type="none" w="med" len="med"/>
                    </a:lnB>
                  </a:tcPr>
                </a:tc>
                <a:tc>
                  <a:txBody>
                    <a:bodyPr/>
                    <a:lstStyle/>
                    <a:p>
                      <a:pPr algn="ctr"/>
                      <a:r>
                        <a:rPr lang="en-US" dirty="0"/>
                        <a:t>SVM</a:t>
                      </a:r>
                    </a:p>
                  </a:txBody>
                  <a:tcPr>
                    <a:lnB w="12700" cap="flat" cmpd="sng" algn="ctr">
                      <a:solidFill>
                        <a:schemeClr val="tx1"/>
                      </a:solidFill>
                      <a:prstDash val="solid"/>
                      <a:round/>
                      <a:headEnd type="none" w="med" len="med"/>
                      <a:tailEnd type="none" w="med" len="med"/>
                    </a:lnB>
                  </a:tcPr>
                </a:tc>
                <a:tc>
                  <a:txBody>
                    <a:bodyPr/>
                    <a:lstStyle/>
                    <a:p>
                      <a:pPr algn="ctr"/>
                      <a:r>
                        <a:rPr lang="en-US" dirty="0"/>
                        <a:t>PCA-SVM</a:t>
                      </a:r>
                    </a:p>
                    <a:p>
                      <a:pPr algn="ctr"/>
                      <a:r>
                        <a:rPr lang="en-US" dirty="0"/>
                        <a:t>10 PCs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7569581"/>
                  </a:ext>
                </a:extLst>
              </a:tr>
              <a:tr h="782179">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88.75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97.38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9919647"/>
                  </a:ext>
                </a:extLst>
              </a:tr>
              <a:tr h="782179">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97.52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~97.1*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0770068"/>
                  </a:ext>
                </a:extLst>
              </a:tr>
              <a:tr h="782179">
                <a:tc>
                  <a:txBody>
                    <a:bodyPr/>
                    <a:lstStyle/>
                    <a:p>
                      <a:pPr algn="ct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93.75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98.64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~97.7*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8858317"/>
                  </a:ext>
                </a:extLst>
              </a:tr>
            </a:tbl>
          </a:graphicData>
        </a:graphic>
      </p:graphicFrame>
      <p:sp>
        <p:nvSpPr>
          <p:cNvPr id="5" name="Rectangle: Rounded Corners 4">
            <a:extLst>
              <a:ext uri="{FF2B5EF4-FFF2-40B4-BE49-F238E27FC236}">
                <a16:creationId xmlns:a16="http://schemas.microsoft.com/office/drawing/2014/main" id="{EAFFDC4B-F3C3-4DF0-B2AA-5E3F252B2110}"/>
              </a:ext>
            </a:extLst>
          </p:cNvPr>
          <p:cNvSpPr/>
          <p:nvPr/>
        </p:nvSpPr>
        <p:spPr>
          <a:xfrm>
            <a:off x="433833" y="5172955"/>
            <a:ext cx="1685683" cy="49265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PCA</a:t>
            </a:r>
          </a:p>
        </p:txBody>
      </p:sp>
      <p:sp>
        <p:nvSpPr>
          <p:cNvPr id="7" name="Rectangle: Rounded Corners 6">
            <a:extLst>
              <a:ext uri="{FF2B5EF4-FFF2-40B4-BE49-F238E27FC236}">
                <a16:creationId xmlns:a16="http://schemas.microsoft.com/office/drawing/2014/main" id="{BFE1B64E-BA07-49A1-B986-0D4188BC9AA6}"/>
              </a:ext>
            </a:extLst>
          </p:cNvPr>
          <p:cNvSpPr/>
          <p:nvPr/>
        </p:nvSpPr>
        <p:spPr>
          <a:xfrm>
            <a:off x="426160" y="5868472"/>
            <a:ext cx="1685683" cy="49265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SVM</a:t>
            </a:r>
          </a:p>
        </p:txBody>
      </p:sp>
      <p:sp>
        <p:nvSpPr>
          <p:cNvPr id="4" name="TextBox 3">
            <a:extLst>
              <a:ext uri="{FF2B5EF4-FFF2-40B4-BE49-F238E27FC236}">
                <a16:creationId xmlns:a16="http://schemas.microsoft.com/office/drawing/2014/main" id="{BC4F2219-29C1-4526-87BB-766D520B6D12}"/>
              </a:ext>
            </a:extLst>
          </p:cNvPr>
          <p:cNvSpPr txBox="1"/>
          <p:nvPr/>
        </p:nvSpPr>
        <p:spPr>
          <a:xfrm>
            <a:off x="2286000" y="5299364"/>
            <a:ext cx="1140056" cy="246221"/>
          </a:xfrm>
          <a:prstGeom prst="rect">
            <a:avLst/>
          </a:prstGeom>
          <a:noFill/>
        </p:spPr>
        <p:txBody>
          <a:bodyPr wrap="none" lIns="0" tIns="0" rIns="0" bIns="0" rtlCol="0">
            <a:spAutoFit/>
          </a:bodyPr>
          <a:lstStyle/>
          <a:p>
            <a:r>
              <a:rPr lang="en-US" sz="1600" dirty="0">
                <a:solidFill>
                  <a:prstClr val="black"/>
                </a:solidFill>
              </a:rPr>
              <a:t>Unsupervised</a:t>
            </a:r>
          </a:p>
        </p:txBody>
      </p:sp>
      <p:sp>
        <p:nvSpPr>
          <p:cNvPr id="8" name="TextBox 7">
            <a:extLst>
              <a:ext uri="{FF2B5EF4-FFF2-40B4-BE49-F238E27FC236}">
                <a16:creationId xmlns:a16="http://schemas.microsoft.com/office/drawing/2014/main" id="{39D8C886-2DF4-45FF-B6CA-8929593E731D}"/>
              </a:ext>
            </a:extLst>
          </p:cNvPr>
          <p:cNvSpPr txBox="1"/>
          <p:nvPr/>
        </p:nvSpPr>
        <p:spPr>
          <a:xfrm>
            <a:off x="2286000" y="5991690"/>
            <a:ext cx="915635" cy="246221"/>
          </a:xfrm>
          <a:prstGeom prst="rect">
            <a:avLst/>
          </a:prstGeom>
          <a:noFill/>
        </p:spPr>
        <p:txBody>
          <a:bodyPr wrap="none" lIns="0" tIns="0" rIns="0" bIns="0" rtlCol="0">
            <a:spAutoFit/>
          </a:bodyPr>
          <a:lstStyle/>
          <a:p>
            <a:r>
              <a:rPr lang="en-US" sz="1600" dirty="0">
                <a:solidFill>
                  <a:prstClr val="black"/>
                </a:solidFill>
              </a:rPr>
              <a:t>Supervised</a:t>
            </a:r>
          </a:p>
        </p:txBody>
      </p:sp>
      <p:grpSp>
        <p:nvGrpSpPr>
          <p:cNvPr id="9" name="Group 8">
            <a:extLst>
              <a:ext uri="{FF2B5EF4-FFF2-40B4-BE49-F238E27FC236}">
                <a16:creationId xmlns:a16="http://schemas.microsoft.com/office/drawing/2014/main" id="{8ECBCFB4-AEC3-418F-9620-C2AB24F6CA06}"/>
              </a:ext>
            </a:extLst>
          </p:cNvPr>
          <p:cNvGrpSpPr/>
          <p:nvPr/>
        </p:nvGrpSpPr>
        <p:grpSpPr>
          <a:xfrm>
            <a:off x="1171228" y="2376264"/>
            <a:ext cx="1793095" cy="2287500"/>
            <a:chOff x="7032389" y="2988049"/>
            <a:chExt cx="1793095" cy="2287500"/>
          </a:xfrm>
        </p:grpSpPr>
        <p:pic>
          <p:nvPicPr>
            <p:cNvPr id="10" name="Picture 9">
              <a:extLst>
                <a:ext uri="{FF2B5EF4-FFF2-40B4-BE49-F238E27FC236}">
                  <a16:creationId xmlns:a16="http://schemas.microsoft.com/office/drawing/2014/main" id="{90833860-7FC5-4C68-A6BC-92C9679BD486}"/>
                </a:ext>
              </a:extLst>
            </p:cNvPr>
            <p:cNvPicPr>
              <a:picLocks noChangeAspect="1"/>
            </p:cNvPicPr>
            <p:nvPr/>
          </p:nvPicPr>
          <p:blipFill>
            <a:blip r:embed="rId2"/>
            <a:stretch>
              <a:fillRect/>
            </a:stretch>
          </p:blipFill>
          <p:spPr>
            <a:xfrm>
              <a:off x="7447778" y="3682142"/>
              <a:ext cx="962317" cy="821318"/>
            </a:xfrm>
            <a:prstGeom prst="rect">
              <a:avLst/>
            </a:prstGeom>
          </p:spPr>
        </p:pic>
        <p:pic>
          <p:nvPicPr>
            <p:cNvPr id="11" name="Picture 10">
              <a:extLst>
                <a:ext uri="{FF2B5EF4-FFF2-40B4-BE49-F238E27FC236}">
                  <a16:creationId xmlns:a16="http://schemas.microsoft.com/office/drawing/2014/main" id="{94C24882-FE7A-4833-B673-6083C1E650AC}"/>
                </a:ext>
              </a:extLst>
            </p:cNvPr>
            <p:cNvPicPr>
              <a:picLocks noChangeAspect="1"/>
            </p:cNvPicPr>
            <p:nvPr/>
          </p:nvPicPr>
          <p:blipFill>
            <a:blip r:embed="rId3"/>
            <a:stretch>
              <a:fillRect/>
            </a:stretch>
          </p:blipFill>
          <p:spPr>
            <a:xfrm>
              <a:off x="7470417" y="2988049"/>
              <a:ext cx="917038" cy="741722"/>
            </a:xfrm>
            <a:prstGeom prst="rect">
              <a:avLst/>
            </a:prstGeom>
          </p:spPr>
        </p:pic>
        <p:grpSp>
          <p:nvGrpSpPr>
            <p:cNvPr id="12" name="Group 11">
              <a:extLst>
                <a:ext uri="{FF2B5EF4-FFF2-40B4-BE49-F238E27FC236}">
                  <a16:creationId xmlns:a16="http://schemas.microsoft.com/office/drawing/2014/main" id="{522EE7CC-4028-46C4-8ECC-64F93D0ECA75}"/>
                </a:ext>
              </a:extLst>
            </p:cNvPr>
            <p:cNvGrpSpPr/>
            <p:nvPr/>
          </p:nvGrpSpPr>
          <p:grpSpPr>
            <a:xfrm>
              <a:off x="7032389" y="4454231"/>
              <a:ext cx="1793095" cy="821318"/>
              <a:chOff x="7032389" y="4454231"/>
              <a:chExt cx="1793095" cy="821318"/>
            </a:xfrm>
          </p:grpSpPr>
          <p:pic>
            <p:nvPicPr>
              <p:cNvPr id="13" name="Picture 12">
                <a:extLst>
                  <a:ext uri="{FF2B5EF4-FFF2-40B4-BE49-F238E27FC236}">
                    <a16:creationId xmlns:a16="http://schemas.microsoft.com/office/drawing/2014/main" id="{AFED3872-7DD7-4B77-A04D-A9749B29E903}"/>
                  </a:ext>
                </a:extLst>
              </p:cNvPr>
              <p:cNvPicPr>
                <a:picLocks noChangeAspect="1"/>
              </p:cNvPicPr>
              <p:nvPr/>
            </p:nvPicPr>
            <p:blipFill>
              <a:blip r:embed="rId2"/>
              <a:stretch>
                <a:fillRect/>
              </a:stretch>
            </p:blipFill>
            <p:spPr>
              <a:xfrm>
                <a:off x="7863167" y="4454231"/>
                <a:ext cx="962317" cy="821318"/>
              </a:xfrm>
              <a:prstGeom prst="rect">
                <a:avLst/>
              </a:prstGeom>
            </p:spPr>
          </p:pic>
          <p:pic>
            <p:nvPicPr>
              <p:cNvPr id="14" name="Picture 13">
                <a:extLst>
                  <a:ext uri="{FF2B5EF4-FFF2-40B4-BE49-F238E27FC236}">
                    <a16:creationId xmlns:a16="http://schemas.microsoft.com/office/drawing/2014/main" id="{69EAC3D3-F9A5-4E2F-AC47-7A430AEC2FA5}"/>
                  </a:ext>
                </a:extLst>
              </p:cNvPr>
              <p:cNvPicPr>
                <a:picLocks noChangeAspect="1"/>
              </p:cNvPicPr>
              <p:nvPr/>
            </p:nvPicPr>
            <p:blipFill>
              <a:blip r:embed="rId3"/>
              <a:stretch>
                <a:fillRect/>
              </a:stretch>
            </p:blipFill>
            <p:spPr>
              <a:xfrm>
                <a:off x="7032389" y="4533827"/>
                <a:ext cx="917038" cy="741722"/>
              </a:xfrm>
              <a:prstGeom prst="rect">
                <a:avLst/>
              </a:prstGeom>
            </p:spPr>
          </p:pic>
        </p:grpSp>
      </p:grpSp>
      <p:sp>
        <p:nvSpPr>
          <p:cNvPr id="16" name="TextBox 15">
            <a:extLst>
              <a:ext uri="{FF2B5EF4-FFF2-40B4-BE49-F238E27FC236}">
                <a16:creationId xmlns:a16="http://schemas.microsoft.com/office/drawing/2014/main" id="{9BA1C5E5-8FD3-49C5-A8F4-5D8E4C6D1907}"/>
              </a:ext>
            </a:extLst>
          </p:cNvPr>
          <p:cNvSpPr txBox="1"/>
          <p:nvPr/>
        </p:nvSpPr>
        <p:spPr>
          <a:xfrm>
            <a:off x="5454920" y="5160586"/>
            <a:ext cx="6094268" cy="707886"/>
          </a:xfrm>
          <a:prstGeom prst="rect">
            <a:avLst/>
          </a:prstGeom>
          <a:noFill/>
        </p:spPr>
        <p:txBody>
          <a:bodyPr wrap="square">
            <a:spAutoFit/>
          </a:bodyPr>
          <a:lstStyle/>
          <a:p>
            <a:r>
              <a:rPr lang="en-US" sz="2000" dirty="0">
                <a:solidFill>
                  <a:prstClr val="black"/>
                </a:solidFill>
              </a:rPr>
              <a:t>* I had to calculate these numbers by hand from their tables, they are problematic, we’ll discuss later</a:t>
            </a:r>
          </a:p>
        </p:txBody>
      </p:sp>
    </p:spTree>
    <p:extLst>
      <p:ext uri="{BB962C8B-B14F-4D97-AF65-F5344CB8AC3E}">
        <p14:creationId xmlns:p14="http://schemas.microsoft.com/office/powerpoint/2010/main" val="29399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5CECA-1262-4E26-91AD-EAE1D8C7A5FB}"/>
              </a:ext>
            </a:extLst>
          </p:cNvPr>
          <p:cNvSpPr>
            <a:spLocks noGrp="1"/>
          </p:cNvSpPr>
          <p:nvPr>
            <p:ph type="title"/>
          </p:nvPr>
        </p:nvSpPr>
        <p:spPr/>
        <p:txBody>
          <a:bodyPr/>
          <a:lstStyle/>
          <a:p>
            <a:r>
              <a:rPr lang="en-US" dirty="0"/>
              <a:t>Concept of the study</a:t>
            </a:r>
          </a:p>
        </p:txBody>
      </p:sp>
      <p:grpSp>
        <p:nvGrpSpPr>
          <p:cNvPr id="3" name="Group 2">
            <a:extLst>
              <a:ext uri="{FF2B5EF4-FFF2-40B4-BE49-F238E27FC236}">
                <a16:creationId xmlns:a16="http://schemas.microsoft.com/office/drawing/2014/main" id="{A6A37D6D-607E-4C2E-B433-BA532F45D3D5}"/>
              </a:ext>
            </a:extLst>
          </p:cNvPr>
          <p:cNvGrpSpPr/>
          <p:nvPr/>
        </p:nvGrpSpPr>
        <p:grpSpPr>
          <a:xfrm>
            <a:off x="673997" y="2134100"/>
            <a:ext cx="1432044" cy="1099931"/>
            <a:chOff x="2878820" y="515288"/>
            <a:chExt cx="550887" cy="423128"/>
          </a:xfrm>
        </p:grpSpPr>
        <p:cxnSp>
          <p:nvCxnSpPr>
            <p:cNvPr id="4" name="Straight Arrow Connector 3">
              <a:extLst>
                <a:ext uri="{FF2B5EF4-FFF2-40B4-BE49-F238E27FC236}">
                  <a16:creationId xmlns:a16="http://schemas.microsoft.com/office/drawing/2014/main" id="{339552D4-8C5F-4ACA-90C7-6A3762D134AB}"/>
                </a:ext>
              </a:extLst>
            </p:cNvPr>
            <p:cNvCxnSpPr>
              <a:cxnSpLocks/>
            </p:cNvCxnSpPr>
            <p:nvPr/>
          </p:nvCxnSpPr>
          <p:spPr>
            <a:xfrm>
              <a:off x="2878820" y="515288"/>
              <a:ext cx="244930" cy="423128"/>
            </a:xfrm>
            <a:prstGeom prst="straightConnector1">
              <a:avLst/>
            </a:prstGeom>
            <a:ln w="88900">
              <a:solidFill>
                <a:srgbClr val="CC161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EBAB970-14DF-4A0A-971F-49A5C0B2FB53}"/>
                </a:ext>
              </a:extLst>
            </p:cNvPr>
            <p:cNvCxnSpPr>
              <a:cxnSpLocks/>
            </p:cNvCxnSpPr>
            <p:nvPr/>
          </p:nvCxnSpPr>
          <p:spPr>
            <a:xfrm flipV="1">
              <a:off x="3123750" y="683419"/>
              <a:ext cx="263115" cy="254997"/>
            </a:xfrm>
            <a:prstGeom prst="straightConnector1">
              <a:avLst/>
            </a:prstGeom>
            <a:ln w="88900">
              <a:solidFill>
                <a:srgbClr val="FF5E28"/>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92BA8C3-D40E-4BC9-ACB6-3A46AC8F4B1A}"/>
                </a:ext>
              </a:extLst>
            </p:cNvPr>
            <p:cNvCxnSpPr>
              <a:cxnSpLocks/>
            </p:cNvCxnSpPr>
            <p:nvPr/>
          </p:nvCxnSpPr>
          <p:spPr>
            <a:xfrm flipV="1">
              <a:off x="3123750" y="748105"/>
              <a:ext cx="305957" cy="190311"/>
            </a:xfrm>
            <a:prstGeom prst="straightConnector1">
              <a:avLst/>
            </a:prstGeom>
            <a:ln w="88900">
              <a:solidFill>
                <a:srgbClr val="FFA634"/>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564082B-CA6C-44DE-8674-B052A76B2621}"/>
                </a:ext>
              </a:extLst>
            </p:cNvPr>
            <p:cNvCxnSpPr>
              <a:cxnSpLocks/>
            </p:cNvCxnSpPr>
            <p:nvPr/>
          </p:nvCxnSpPr>
          <p:spPr>
            <a:xfrm flipV="1">
              <a:off x="3123750" y="649659"/>
              <a:ext cx="183805" cy="288757"/>
            </a:xfrm>
            <a:prstGeom prst="straightConnector1">
              <a:avLst/>
            </a:prstGeom>
            <a:ln w="88900">
              <a:solidFill>
                <a:srgbClr val="E45944"/>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B7FA18AC-5F0B-487A-9235-7959F8134CB8}"/>
              </a:ext>
            </a:extLst>
          </p:cNvPr>
          <p:cNvGrpSpPr/>
          <p:nvPr/>
        </p:nvGrpSpPr>
        <p:grpSpPr>
          <a:xfrm>
            <a:off x="2189834" y="2199360"/>
            <a:ext cx="1432044" cy="1099931"/>
            <a:chOff x="2878820" y="515288"/>
            <a:chExt cx="550887" cy="423128"/>
          </a:xfrm>
        </p:grpSpPr>
        <p:cxnSp>
          <p:nvCxnSpPr>
            <p:cNvPr id="9" name="Straight Arrow Connector 8">
              <a:extLst>
                <a:ext uri="{FF2B5EF4-FFF2-40B4-BE49-F238E27FC236}">
                  <a16:creationId xmlns:a16="http://schemas.microsoft.com/office/drawing/2014/main" id="{1DCC9869-3897-457C-AFE6-DFD9DB20F6F8}"/>
                </a:ext>
              </a:extLst>
            </p:cNvPr>
            <p:cNvCxnSpPr>
              <a:cxnSpLocks/>
            </p:cNvCxnSpPr>
            <p:nvPr/>
          </p:nvCxnSpPr>
          <p:spPr>
            <a:xfrm>
              <a:off x="2878820" y="515288"/>
              <a:ext cx="244930" cy="423128"/>
            </a:xfrm>
            <a:prstGeom prst="straightConnector1">
              <a:avLst/>
            </a:prstGeom>
            <a:ln w="88900">
              <a:solidFill>
                <a:srgbClr val="65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6E47DCA-8452-4155-BFEA-7AF9AA59F120}"/>
                </a:ext>
              </a:extLst>
            </p:cNvPr>
            <p:cNvCxnSpPr>
              <a:cxnSpLocks/>
            </p:cNvCxnSpPr>
            <p:nvPr/>
          </p:nvCxnSpPr>
          <p:spPr>
            <a:xfrm flipV="1">
              <a:off x="3123750" y="683419"/>
              <a:ext cx="263115" cy="254997"/>
            </a:xfrm>
            <a:prstGeom prst="straightConnector1">
              <a:avLst/>
            </a:prstGeom>
            <a:ln w="88900">
              <a:solidFill>
                <a:srgbClr val="48BF53"/>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C8AC08D-659F-43D3-96B1-41199D8B2EDD}"/>
                </a:ext>
              </a:extLst>
            </p:cNvPr>
            <p:cNvCxnSpPr>
              <a:cxnSpLocks/>
            </p:cNvCxnSpPr>
            <p:nvPr/>
          </p:nvCxnSpPr>
          <p:spPr>
            <a:xfrm flipV="1">
              <a:off x="3123750" y="748105"/>
              <a:ext cx="305957" cy="190311"/>
            </a:xfrm>
            <a:prstGeom prst="straightConnector1">
              <a:avLst/>
            </a:prstGeom>
            <a:ln w="88900">
              <a:solidFill>
                <a:srgbClr val="91F086"/>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8B03C63-0102-4495-9C86-03ABFCC0F572}"/>
                </a:ext>
              </a:extLst>
            </p:cNvPr>
            <p:cNvCxnSpPr>
              <a:cxnSpLocks/>
            </p:cNvCxnSpPr>
            <p:nvPr/>
          </p:nvCxnSpPr>
          <p:spPr>
            <a:xfrm flipV="1">
              <a:off x="3123750" y="649659"/>
              <a:ext cx="183805" cy="288757"/>
            </a:xfrm>
            <a:prstGeom prst="straightConnector1">
              <a:avLst/>
            </a:prstGeom>
            <a:ln w="88900">
              <a:solidFill>
                <a:srgbClr val="11823B"/>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C9BAD986-648B-4495-9906-C46D2F23EC45}"/>
              </a:ext>
            </a:extLst>
          </p:cNvPr>
          <p:cNvSpPr txBox="1"/>
          <p:nvPr/>
        </p:nvSpPr>
        <p:spPr>
          <a:xfrm>
            <a:off x="1801829" y="4108674"/>
            <a:ext cx="8371690" cy="2154436"/>
          </a:xfrm>
          <a:prstGeom prst="rect">
            <a:avLst/>
          </a:prstGeom>
          <a:noFill/>
        </p:spPr>
        <p:txBody>
          <a:bodyPr wrap="square" lIns="0" tIns="0" rIns="0" bIns="0" rtlCol="0">
            <a:spAutoFit/>
          </a:bodyPr>
          <a:lstStyle/>
          <a:p>
            <a:pPr marL="342900" indent="-342900">
              <a:buFontTx/>
              <a:buAutoNum type="arabicPeriod"/>
            </a:pPr>
            <a:r>
              <a:rPr lang="en-US" sz="2800" dirty="0">
                <a:solidFill>
                  <a:prstClr val="black"/>
                </a:solidFill>
              </a:rPr>
              <a:t>Is one wavelength better than the other? Why?</a:t>
            </a:r>
          </a:p>
          <a:p>
            <a:pPr marL="342900" indent="-342900">
              <a:buAutoNum type="arabicPeriod"/>
            </a:pPr>
            <a:r>
              <a:rPr lang="en-US" sz="2800" dirty="0">
                <a:solidFill>
                  <a:prstClr val="black"/>
                </a:solidFill>
              </a:rPr>
              <a:t>Can you differentiate between the different strains?</a:t>
            </a:r>
          </a:p>
          <a:p>
            <a:pPr marL="342900" indent="-342900">
              <a:buAutoNum type="arabicPeriod"/>
            </a:pPr>
            <a:r>
              <a:rPr lang="en-US" sz="2800" dirty="0">
                <a:solidFill>
                  <a:prstClr val="black"/>
                </a:solidFill>
              </a:rPr>
              <a:t>Can we combine both wavelengths? Will it improve anything?</a:t>
            </a:r>
          </a:p>
          <a:p>
            <a:pPr marL="342900" indent="-342900">
              <a:buAutoNum type="arabicPeriod"/>
            </a:pPr>
            <a:r>
              <a:rPr lang="en-US" sz="2800" dirty="0">
                <a:solidFill>
                  <a:prstClr val="black"/>
                </a:solidFill>
              </a:rPr>
              <a:t>Does this work also for sputum samples?</a:t>
            </a:r>
          </a:p>
        </p:txBody>
      </p:sp>
      <p:grpSp>
        <p:nvGrpSpPr>
          <p:cNvPr id="20" name="Group 19">
            <a:extLst>
              <a:ext uri="{FF2B5EF4-FFF2-40B4-BE49-F238E27FC236}">
                <a16:creationId xmlns:a16="http://schemas.microsoft.com/office/drawing/2014/main" id="{0EBE725F-C1F1-4954-9B2C-8E238CD97B76}"/>
              </a:ext>
            </a:extLst>
          </p:cNvPr>
          <p:cNvGrpSpPr/>
          <p:nvPr/>
        </p:nvGrpSpPr>
        <p:grpSpPr>
          <a:xfrm>
            <a:off x="8476708" y="2166829"/>
            <a:ext cx="2071169" cy="1034472"/>
            <a:chOff x="-101919" y="4410229"/>
            <a:chExt cx="1639384" cy="1034472"/>
          </a:xfrm>
        </p:grpSpPr>
        <p:pic>
          <p:nvPicPr>
            <p:cNvPr id="21" name="Picture 20">
              <a:extLst>
                <a:ext uri="{FF2B5EF4-FFF2-40B4-BE49-F238E27FC236}">
                  <a16:creationId xmlns:a16="http://schemas.microsoft.com/office/drawing/2014/main" id="{FF11D675-EFE6-4415-84B6-2F29AB76F279}"/>
                </a:ext>
              </a:extLst>
            </p:cNvPr>
            <p:cNvPicPr>
              <a:picLocks noChangeAspect="1"/>
            </p:cNvPicPr>
            <p:nvPr/>
          </p:nvPicPr>
          <p:blipFill>
            <a:blip r:embed="rId2"/>
            <a:stretch>
              <a:fillRect/>
            </a:stretch>
          </p:blipFill>
          <p:spPr>
            <a:xfrm>
              <a:off x="102057" y="4410229"/>
              <a:ext cx="1167486" cy="524302"/>
            </a:xfrm>
            <a:prstGeom prst="rect">
              <a:avLst/>
            </a:prstGeom>
          </p:spPr>
        </p:pic>
        <p:sp>
          <p:nvSpPr>
            <p:cNvPr id="22" name="TextBox 21">
              <a:extLst>
                <a:ext uri="{FF2B5EF4-FFF2-40B4-BE49-F238E27FC236}">
                  <a16:creationId xmlns:a16="http://schemas.microsoft.com/office/drawing/2014/main" id="{9EBDD32E-A28D-447E-A11F-C3C7E71026C5}"/>
                </a:ext>
              </a:extLst>
            </p:cNvPr>
            <p:cNvSpPr txBox="1"/>
            <p:nvPr/>
          </p:nvSpPr>
          <p:spPr>
            <a:xfrm>
              <a:off x="-101919" y="5136924"/>
              <a:ext cx="1639384" cy="307777"/>
            </a:xfrm>
            <a:prstGeom prst="rect">
              <a:avLst/>
            </a:prstGeom>
            <a:noFill/>
          </p:spPr>
          <p:txBody>
            <a:bodyPr wrap="square" lIns="0" tIns="0" rIns="0" bIns="0" rtlCol="0">
              <a:spAutoFit/>
            </a:bodyPr>
            <a:lstStyle/>
            <a:p>
              <a:pPr algn="ctr"/>
              <a:r>
                <a:rPr lang="en-US" sz="2000" b="1" i="1" dirty="0">
                  <a:solidFill>
                    <a:prstClr val="black"/>
                  </a:solidFill>
                </a:rPr>
                <a:t>P. aeruginosa </a:t>
              </a:r>
              <a:r>
                <a:rPr lang="en-US" sz="2000" b="1" dirty="0">
                  <a:solidFill>
                    <a:prstClr val="black"/>
                  </a:solidFill>
                </a:rPr>
                <a:t>(PA)</a:t>
              </a:r>
            </a:p>
          </p:txBody>
        </p:sp>
      </p:grpSp>
      <p:grpSp>
        <p:nvGrpSpPr>
          <p:cNvPr id="23" name="Group 22">
            <a:extLst>
              <a:ext uri="{FF2B5EF4-FFF2-40B4-BE49-F238E27FC236}">
                <a16:creationId xmlns:a16="http://schemas.microsoft.com/office/drawing/2014/main" id="{A2240986-CB58-4D41-93E9-72AAE8151988}"/>
              </a:ext>
            </a:extLst>
          </p:cNvPr>
          <p:cNvGrpSpPr/>
          <p:nvPr/>
        </p:nvGrpSpPr>
        <p:grpSpPr>
          <a:xfrm>
            <a:off x="6643334" y="2067963"/>
            <a:ext cx="1555764" cy="1133338"/>
            <a:chOff x="729873" y="2364935"/>
            <a:chExt cx="1555764" cy="1133338"/>
          </a:xfrm>
        </p:grpSpPr>
        <p:sp>
          <p:nvSpPr>
            <p:cNvPr id="24" name="TextBox 23">
              <a:extLst>
                <a:ext uri="{FF2B5EF4-FFF2-40B4-BE49-F238E27FC236}">
                  <a16:creationId xmlns:a16="http://schemas.microsoft.com/office/drawing/2014/main" id="{E20D44FE-8B7D-45B7-9A26-A5F3DD8B2053}"/>
                </a:ext>
              </a:extLst>
            </p:cNvPr>
            <p:cNvSpPr txBox="1"/>
            <p:nvPr/>
          </p:nvSpPr>
          <p:spPr>
            <a:xfrm>
              <a:off x="729873" y="3190496"/>
              <a:ext cx="1555764" cy="307777"/>
            </a:xfrm>
            <a:prstGeom prst="rect">
              <a:avLst/>
            </a:prstGeom>
            <a:noFill/>
          </p:spPr>
          <p:txBody>
            <a:bodyPr wrap="square" lIns="0" tIns="0" rIns="0" bIns="0" rtlCol="0">
              <a:spAutoFit/>
            </a:bodyPr>
            <a:lstStyle/>
            <a:p>
              <a:r>
                <a:rPr lang="en-US" sz="2000" b="1" i="1" dirty="0">
                  <a:solidFill>
                    <a:prstClr val="black"/>
                  </a:solidFill>
                </a:rPr>
                <a:t>S. aureus </a:t>
              </a:r>
              <a:r>
                <a:rPr lang="en-US" sz="2000" b="1" dirty="0">
                  <a:solidFill>
                    <a:prstClr val="black"/>
                  </a:solidFill>
                </a:rPr>
                <a:t>(SA)</a:t>
              </a:r>
            </a:p>
          </p:txBody>
        </p:sp>
        <p:grpSp>
          <p:nvGrpSpPr>
            <p:cNvPr id="25" name="Group 24">
              <a:extLst>
                <a:ext uri="{FF2B5EF4-FFF2-40B4-BE49-F238E27FC236}">
                  <a16:creationId xmlns:a16="http://schemas.microsoft.com/office/drawing/2014/main" id="{641C5E1D-8C58-4CFD-94CC-BD4DE48B495F}"/>
                </a:ext>
              </a:extLst>
            </p:cNvPr>
            <p:cNvGrpSpPr/>
            <p:nvPr/>
          </p:nvGrpSpPr>
          <p:grpSpPr>
            <a:xfrm>
              <a:off x="999542" y="2364935"/>
              <a:ext cx="1016427" cy="685541"/>
              <a:chOff x="1007927" y="2327706"/>
              <a:chExt cx="1016427" cy="685541"/>
            </a:xfrm>
          </p:grpSpPr>
          <p:sp>
            <p:nvSpPr>
              <p:cNvPr id="26" name="Rectangle: Rounded Corners 25">
                <a:extLst>
                  <a:ext uri="{FF2B5EF4-FFF2-40B4-BE49-F238E27FC236}">
                    <a16:creationId xmlns:a16="http://schemas.microsoft.com/office/drawing/2014/main" id="{4871E428-064C-4C33-95A5-4D020F8A784C}"/>
                  </a:ext>
                </a:extLst>
              </p:cNvPr>
              <p:cNvSpPr/>
              <p:nvPr/>
            </p:nvSpPr>
            <p:spPr>
              <a:xfrm rot="20234398">
                <a:off x="1007927" y="2552995"/>
                <a:ext cx="540366" cy="460252"/>
              </a:xfrm>
              <a:prstGeom prst="roundRect">
                <a:avLst>
                  <a:gd name="adj" fmla="val 50000"/>
                </a:avLst>
              </a:prstGeom>
              <a:solidFill>
                <a:srgbClr val="FFA63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1ADB2B6F-7B24-4DEC-85D9-CB146C2E103C}"/>
                  </a:ext>
                </a:extLst>
              </p:cNvPr>
              <p:cNvSpPr/>
              <p:nvPr/>
            </p:nvSpPr>
            <p:spPr>
              <a:xfrm rot="20234398">
                <a:off x="1483988" y="2327706"/>
                <a:ext cx="540366" cy="460252"/>
              </a:xfrm>
              <a:prstGeom prst="roundRect">
                <a:avLst>
                  <a:gd name="adj" fmla="val 50000"/>
                </a:avLst>
              </a:prstGeom>
              <a:solidFill>
                <a:srgbClr val="FFA63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TextBox 27">
            <a:extLst>
              <a:ext uri="{FF2B5EF4-FFF2-40B4-BE49-F238E27FC236}">
                <a16:creationId xmlns:a16="http://schemas.microsoft.com/office/drawing/2014/main" id="{5DC7D426-8A35-46B8-ACEE-B95F4A65A67E}"/>
              </a:ext>
            </a:extLst>
          </p:cNvPr>
          <p:cNvSpPr txBox="1"/>
          <p:nvPr/>
        </p:nvSpPr>
        <p:spPr>
          <a:xfrm>
            <a:off x="977454" y="1965290"/>
            <a:ext cx="1017218" cy="369332"/>
          </a:xfrm>
          <a:prstGeom prst="rect">
            <a:avLst/>
          </a:prstGeom>
          <a:noFill/>
        </p:spPr>
        <p:txBody>
          <a:bodyPr wrap="square" lIns="0" tIns="0" rIns="0" bIns="0" rtlCol="0">
            <a:spAutoFit/>
          </a:bodyPr>
          <a:lstStyle/>
          <a:p>
            <a:r>
              <a:rPr lang="en-US" sz="2400" b="1" dirty="0">
                <a:solidFill>
                  <a:prstClr val="black"/>
                </a:solidFill>
              </a:rPr>
              <a:t>785 nm</a:t>
            </a:r>
          </a:p>
        </p:txBody>
      </p:sp>
      <p:sp>
        <p:nvSpPr>
          <p:cNvPr id="29" name="TextBox 28">
            <a:extLst>
              <a:ext uri="{FF2B5EF4-FFF2-40B4-BE49-F238E27FC236}">
                <a16:creationId xmlns:a16="http://schemas.microsoft.com/office/drawing/2014/main" id="{AE9FA147-9F56-4D8C-A8FC-2F4D3BE10CC0}"/>
              </a:ext>
            </a:extLst>
          </p:cNvPr>
          <p:cNvSpPr txBox="1"/>
          <p:nvPr/>
        </p:nvSpPr>
        <p:spPr>
          <a:xfrm>
            <a:off x="2793987" y="1965290"/>
            <a:ext cx="1017218" cy="369332"/>
          </a:xfrm>
          <a:prstGeom prst="rect">
            <a:avLst/>
          </a:prstGeom>
          <a:noFill/>
        </p:spPr>
        <p:txBody>
          <a:bodyPr wrap="square" lIns="0" tIns="0" rIns="0" bIns="0" rtlCol="0">
            <a:spAutoFit/>
          </a:bodyPr>
          <a:lstStyle/>
          <a:p>
            <a:r>
              <a:rPr lang="en-US" sz="2400" b="1" dirty="0">
                <a:solidFill>
                  <a:prstClr val="black"/>
                </a:solidFill>
              </a:rPr>
              <a:t>532 nm</a:t>
            </a:r>
          </a:p>
        </p:txBody>
      </p:sp>
      <p:cxnSp>
        <p:nvCxnSpPr>
          <p:cNvPr id="30" name="Straight Arrow Connector 29">
            <a:extLst>
              <a:ext uri="{FF2B5EF4-FFF2-40B4-BE49-F238E27FC236}">
                <a16:creationId xmlns:a16="http://schemas.microsoft.com/office/drawing/2014/main" id="{92A21907-6C84-4AF9-8751-C045613C9E8F}"/>
              </a:ext>
            </a:extLst>
          </p:cNvPr>
          <p:cNvCxnSpPr/>
          <p:nvPr/>
        </p:nvCxnSpPr>
        <p:spPr>
          <a:xfrm>
            <a:off x="555812" y="6067612"/>
            <a:ext cx="111450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66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FB580-85B4-49AD-9033-4911189DB81E}"/>
              </a:ext>
            </a:extLst>
          </p:cNvPr>
          <p:cNvSpPr>
            <a:spLocks noGrp="1"/>
          </p:cNvSpPr>
          <p:nvPr>
            <p:ph type="title"/>
          </p:nvPr>
        </p:nvSpPr>
        <p:spPr>
          <a:xfrm>
            <a:off x="426160" y="242846"/>
            <a:ext cx="11123028" cy="369332"/>
          </a:xfrm>
        </p:spPr>
        <p:txBody>
          <a:bodyPr/>
          <a:lstStyle/>
          <a:p>
            <a:r>
              <a:rPr lang="en-US" sz="2400" dirty="0">
                <a:solidFill>
                  <a:prstClr val="black"/>
                </a:solidFill>
              </a:rPr>
              <a:t>Does this work also for sputum samples?</a:t>
            </a:r>
            <a:endParaRPr lang="en-US" dirty="0"/>
          </a:p>
        </p:txBody>
      </p:sp>
      <p:sp>
        <p:nvSpPr>
          <p:cNvPr id="4" name="Rectangle 3">
            <a:extLst>
              <a:ext uri="{FF2B5EF4-FFF2-40B4-BE49-F238E27FC236}">
                <a16:creationId xmlns:a16="http://schemas.microsoft.com/office/drawing/2014/main" id="{30FE5E24-BAF2-4049-9C34-73607EC80632}"/>
              </a:ext>
            </a:extLst>
          </p:cNvPr>
          <p:cNvSpPr/>
          <p:nvPr/>
        </p:nvSpPr>
        <p:spPr>
          <a:xfrm>
            <a:off x="289124" y="809909"/>
            <a:ext cx="6096000" cy="4632037"/>
          </a:xfrm>
          <a:prstGeom prst="rect">
            <a:avLst/>
          </a:prstGeom>
        </p:spPr>
        <p:txBody>
          <a:bodyPr>
            <a:spAutoFit/>
          </a:bodyPr>
          <a:lstStyle/>
          <a:p>
            <a:pPr>
              <a:spcBef>
                <a:spcPts val="648"/>
              </a:spcBef>
              <a:buSzPts val="2700"/>
            </a:pPr>
            <a:r>
              <a:rPr lang="en-US" sz="2000" b="1" u="sng" dirty="0">
                <a:solidFill>
                  <a:srgbClr val="000000"/>
                </a:solidFill>
                <a:latin typeface="Calibri" panose="020F0502020204030204" pitchFamily="34" charset="0"/>
              </a:rPr>
              <a:t>Artificial Sputum Medium (ASM):</a:t>
            </a:r>
            <a:endParaRPr lang="en-US" sz="2000" b="1" u="sng" dirty="0"/>
          </a:p>
          <a:p>
            <a:pPr marL="457200" indent="-457200">
              <a:spcBef>
                <a:spcPts val="648"/>
              </a:spcBef>
              <a:buFont typeface="Arial" panose="020B0604020202020204" pitchFamily="34" charset="0"/>
              <a:buChar char="•"/>
            </a:pPr>
            <a:r>
              <a:rPr lang="en-US" sz="2000" dirty="0">
                <a:solidFill>
                  <a:srgbClr val="000000"/>
                </a:solidFill>
                <a:latin typeface="Calibri" panose="020F0502020204030204" pitchFamily="34" charset="0"/>
              </a:rPr>
              <a:t>mucin from pig stomach mucosa 5 g/L</a:t>
            </a:r>
          </a:p>
          <a:p>
            <a:pPr marL="457200" indent="-457200">
              <a:spcBef>
                <a:spcPts val="648"/>
              </a:spcBef>
              <a:buFont typeface="Arial" panose="020B0604020202020204" pitchFamily="34" charset="0"/>
              <a:buChar char="•"/>
            </a:pPr>
            <a:r>
              <a:rPr lang="en-US" sz="2000" dirty="0">
                <a:solidFill>
                  <a:srgbClr val="000000"/>
                </a:solidFill>
                <a:latin typeface="Calibri" panose="020F0502020204030204" pitchFamily="34" charset="0"/>
              </a:rPr>
              <a:t>salmon sperm DNA 4 g/L</a:t>
            </a:r>
          </a:p>
          <a:p>
            <a:pPr marL="457200" indent="-457200">
              <a:spcBef>
                <a:spcPts val="648"/>
              </a:spcBef>
              <a:buFont typeface="Arial" panose="020B0604020202020204" pitchFamily="34" charset="0"/>
              <a:buChar char="•"/>
            </a:pPr>
            <a:r>
              <a:rPr lang="en-US" sz="2000" dirty="0">
                <a:solidFill>
                  <a:srgbClr val="000000"/>
                </a:solidFill>
                <a:latin typeface="Calibri" panose="020F0502020204030204" pitchFamily="34" charset="0"/>
              </a:rPr>
              <a:t>diethylene triamine </a:t>
            </a:r>
            <a:r>
              <a:rPr lang="en-US" sz="2000" dirty="0" err="1">
                <a:solidFill>
                  <a:srgbClr val="000000"/>
                </a:solidFill>
                <a:latin typeface="Calibri" panose="020F0502020204030204" pitchFamily="34" charset="0"/>
              </a:rPr>
              <a:t>pentaacetic</a:t>
            </a:r>
            <a:r>
              <a:rPr lang="en-US" sz="2000" dirty="0">
                <a:solidFill>
                  <a:srgbClr val="000000"/>
                </a:solidFill>
                <a:latin typeface="Calibri" panose="020F0502020204030204" pitchFamily="34" charset="0"/>
              </a:rPr>
              <a:t> acid 5.9 mg/L</a:t>
            </a:r>
          </a:p>
          <a:p>
            <a:pPr marL="457200" indent="-457200">
              <a:spcBef>
                <a:spcPts val="648"/>
              </a:spcBef>
              <a:buFont typeface="Arial" panose="020B0604020202020204" pitchFamily="34" charset="0"/>
              <a:buChar char="•"/>
            </a:pPr>
            <a:r>
              <a:rPr lang="en-US" sz="2000" dirty="0">
                <a:solidFill>
                  <a:srgbClr val="000000"/>
                </a:solidFill>
                <a:latin typeface="Calibri" panose="020F0502020204030204" pitchFamily="34" charset="0"/>
              </a:rPr>
              <a:t>NaCl 5 g/L</a:t>
            </a:r>
          </a:p>
          <a:p>
            <a:pPr marL="457200" indent="-457200">
              <a:spcBef>
                <a:spcPts val="648"/>
              </a:spcBef>
              <a:buFont typeface="Arial" panose="020B0604020202020204" pitchFamily="34" charset="0"/>
              <a:buChar char="•"/>
            </a:pPr>
            <a:r>
              <a:rPr lang="en-US" sz="2000" dirty="0" err="1">
                <a:solidFill>
                  <a:srgbClr val="000000"/>
                </a:solidFill>
                <a:latin typeface="Calibri" panose="020F0502020204030204" pitchFamily="34" charset="0"/>
              </a:rPr>
              <a:t>KCl</a:t>
            </a:r>
            <a:r>
              <a:rPr lang="en-US" sz="2000" dirty="0">
                <a:solidFill>
                  <a:srgbClr val="000000"/>
                </a:solidFill>
                <a:latin typeface="Calibri" panose="020F0502020204030204" pitchFamily="34" charset="0"/>
              </a:rPr>
              <a:t> 2.2 g/L</a:t>
            </a:r>
          </a:p>
          <a:p>
            <a:pPr marL="457200" indent="-457200">
              <a:spcBef>
                <a:spcPts val="648"/>
              </a:spcBef>
              <a:buFont typeface="Arial" panose="020B0604020202020204" pitchFamily="34" charset="0"/>
              <a:buChar char="•"/>
            </a:pPr>
            <a:r>
              <a:rPr lang="en-US" sz="2000" dirty="0">
                <a:solidFill>
                  <a:srgbClr val="000000"/>
                </a:solidFill>
                <a:latin typeface="Calibri" panose="020F0502020204030204" pitchFamily="34" charset="0"/>
              </a:rPr>
              <a:t>Tris Base 1.81 g/L</a:t>
            </a:r>
          </a:p>
          <a:p>
            <a:pPr marL="457200" indent="-457200">
              <a:spcBef>
                <a:spcPts val="648"/>
              </a:spcBef>
              <a:buFont typeface="Arial" panose="020B0604020202020204" pitchFamily="34" charset="0"/>
              <a:buChar char="•"/>
            </a:pPr>
            <a:r>
              <a:rPr lang="en-US" sz="2000" dirty="0">
                <a:solidFill>
                  <a:srgbClr val="000000"/>
                </a:solidFill>
                <a:latin typeface="Calibri" panose="020F0502020204030204" pitchFamily="34" charset="0"/>
              </a:rPr>
              <a:t>egg yolk emulsion 5 mL/L</a:t>
            </a:r>
          </a:p>
          <a:p>
            <a:pPr marL="457200" indent="-457200">
              <a:spcBef>
                <a:spcPts val="648"/>
              </a:spcBef>
              <a:buFont typeface="Arial" panose="020B0604020202020204" pitchFamily="34" charset="0"/>
              <a:buChar char="•"/>
            </a:pPr>
            <a:r>
              <a:rPr lang="en-US" sz="2000" dirty="0">
                <a:solidFill>
                  <a:srgbClr val="000000"/>
                </a:solidFill>
                <a:latin typeface="Calibri" panose="020F0502020204030204" pitchFamily="34" charset="0"/>
              </a:rPr>
              <a:t>casamino acids 5 g/L</a:t>
            </a:r>
            <a:endParaRPr lang="en-US" sz="2000" dirty="0"/>
          </a:p>
          <a:p>
            <a:pPr marL="457200" indent="-457200">
              <a:spcBef>
                <a:spcPts val="648"/>
              </a:spcBef>
            </a:pPr>
            <a:endParaRPr lang="en-US" sz="2000" dirty="0">
              <a:solidFill>
                <a:srgbClr val="000000"/>
              </a:solidFill>
              <a:latin typeface="Calibri" panose="020F0502020204030204" pitchFamily="34" charset="0"/>
            </a:endParaRPr>
          </a:p>
          <a:p>
            <a:pPr marL="457200" indent="-457200">
              <a:spcBef>
                <a:spcPts val="648"/>
              </a:spcBef>
            </a:pPr>
            <a:r>
              <a:rPr lang="en-US" sz="2000" dirty="0">
                <a:solidFill>
                  <a:srgbClr val="000000"/>
                </a:solidFill>
                <a:latin typeface="Calibri" panose="020F0502020204030204" pitchFamily="34" charset="0"/>
              </a:rPr>
              <a:t>For sputum measurements: </a:t>
            </a:r>
          </a:p>
          <a:p>
            <a:pPr marL="457200" indent="-457200">
              <a:spcBef>
                <a:spcPts val="648"/>
              </a:spcBef>
            </a:pPr>
            <a:r>
              <a:rPr lang="en-US" sz="2000" dirty="0">
                <a:solidFill>
                  <a:srgbClr val="000000"/>
                </a:solidFill>
                <a:latin typeface="Calibri" panose="020F0502020204030204" pitchFamily="34" charset="0"/>
              </a:rPr>
              <a:t>bacterial pellet + ASM at 1:1 v/v</a:t>
            </a:r>
            <a:endParaRPr lang="en-US" sz="2000" dirty="0">
              <a:effectLst/>
            </a:endParaRPr>
          </a:p>
        </p:txBody>
      </p:sp>
      <p:grpSp>
        <p:nvGrpSpPr>
          <p:cNvPr id="9" name="Group 8">
            <a:extLst>
              <a:ext uri="{FF2B5EF4-FFF2-40B4-BE49-F238E27FC236}">
                <a16:creationId xmlns:a16="http://schemas.microsoft.com/office/drawing/2014/main" id="{95F33AC4-90E9-4AA0-8140-A9ABC40A0015}"/>
              </a:ext>
            </a:extLst>
          </p:cNvPr>
          <p:cNvGrpSpPr/>
          <p:nvPr/>
        </p:nvGrpSpPr>
        <p:grpSpPr>
          <a:xfrm>
            <a:off x="6375400" y="736425"/>
            <a:ext cx="721351" cy="2209922"/>
            <a:chOff x="6426798" y="1372966"/>
            <a:chExt cx="721351" cy="2209922"/>
          </a:xfrm>
        </p:grpSpPr>
        <p:grpSp>
          <p:nvGrpSpPr>
            <p:cNvPr id="10" name="Group 9">
              <a:extLst>
                <a:ext uri="{FF2B5EF4-FFF2-40B4-BE49-F238E27FC236}">
                  <a16:creationId xmlns:a16="http://schemas.microsoft.com/office/drawing/2014/main" id="{A93921FB-9618-405A-9FD4-BADE18B7A98C}"/>
                </a:ext>
              </a:extLst>
            </p:cNvPr>
            <p:cNvGrpSpPr/>
            <p:nvPr/>
          </p:nvGrpSpPr>
          <p:grpSpPr>
            <a:xfrm>
              <a:off x="6426798" y="1372966"/>
              <a:ext cx="721351" cy="1792225"/>
              <a:chOff x="7331247" y="1819655"/>
              <a:chExt cx="1490471" cy="3785617"/>
            </a:xfrm>
          </p:grpSpPr>
          <p:sp>
            <p:nvSpPr>
              <p:cNvPr id="12" name="Freeform: Shape 11">
                <a:extLst>
                  <a:ext uri="{FF2B5EF4-FFF2-40B4-BE49-F238E27FC236}">
                    <a16:creationId xmlns:a16="http://schemas.microsoft.com/office/drawing/2014/main" id="{F0977247-2FB8-4450-9D9F-214FDCFBB3C3}"/>
                  </a:ext>
                </a:extLst>
              </p:cNvPr>
              <p:cNvSpPr/>
              <p:nvPr/>
            </p:nvSpPr>
            <p:spPr>
              <a:xfrm>
                <a:off x="7552944" y="2542032"/>
                <a:ext cx="1047082" cy="3063240"/>
              </a:xfrm>
              <a:custGeom>
                <a:avLst/>
                <a:gdLst>
                  <a:gd name="connsiteX0" fmla="*/ 698 w 1472374"/>
                  <a:gd name="connsiteY0" fmla="*/ 0 h 3063240"/>
                  <a:gd name="connsiteX1" fmla="*/ 1471677 w 1472374"/>
                  <a:gd name="connsiteY1" fmla="*/ 0 h 3063240"/>
                  <a:gd name="connsiteX2" fmla="*/ 1472374 w 1472374"/>
                  <a:gd name="connsiteY2" fmla="*/ 13809 h 3063240"/>
                  <a:gd name="connsiteX3" fmla="*/ 1472373 w 1472374"/>
                  <a:gd name="connsiteY3" fmla="*/ 2327053 h 3063240"/>
                  <a:gd name="connsiteX4" fmla="*/ 736186 w 1472374"/>
                  <a:gd name="connsiteY4" fmla="*/ 3063240 h 3063240"/>
                  <a:gd name="connsiteX5" fmla="*/ 736187 w 1472374"/>
                  <a:gd name="connsiteY5" fmla="*/ 3063239 h 3063240"/>
                  <a:gd name="connsiteX6" fmla="*/ 0 w 1472374"/>
                  <a:gd name="connsiteY6" fmla="*/ 2327052 h 3063240"/>
                  <a:gd name="connsiteX7" fmla="*/ 0 w 1472374"/>
                  <a:gd name="connsiteY7" fmla="*/ 13809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2374" h="3063240">
                    <a:moveTo>
                      <a:pt x="698" y="0"/>
                    </a:moveTo>
                    <a:lnTo>
                      <a:pt x="1471677" y="0"/>
                    </a:lnTo>
                    <a:lnTo>
                      <a:pt x="1472374" y="13809"/>
                    </a:lnTo>
                    <a:cubicBezTo>
                      <a:pt x="1472374" y="784890"/>
                      <a:pt x="1472373" y="1555972"/>
                      <a:pt x="1472373" y="2327053"/>
                    </a:cubicBezTo>
                    <a:cubicBezTo>
                      <a:pt x="1472373" y="2733638"/>
                      <a:pt x="1142771" y="3063240"/>
                      <a:pt x="736186" y="3063240"/>
                    </a:cubicBezTo>
                    <a:lnTo>
                      <a:pt x="736187" y="3063239"/>
                    </a:lnTo>
                    <a:cubicBezTo>
                      <a:pt x="329602" y="3063239"/>
                      <a:pt x="0" y="2733637"/>
                      <a:pt x="0" y="2327052"/>
                    </a:cubicBezTo>
                    <a:lnTo>
                      <a:pt x="0" y="13809"/>
                    </a:lnTo>
                    <a:close/>
                  </a:path>
                </a:pathLst>
              </a:custGeom>
              <a:solidFill>
                <a:schemeClr val="bg1">
                  <a:lumMod val="9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70763E-6EB7-4C5B-8840-6EB386E6DD16}"/>
                  </a:ext>
                </a:extLst>
              </p:cNvPr>
              <p:cNvSpPr/>
              <p:nvPr/>
            </p:nvSpPr>
            <p:spPr>
              <a:xfrm>
                <a:off x="7552942" y="2057400"/>
                <a:ext cx="1047083" cy="1371600"/>
              </a:xfrm>
              <a:prstGeom prst="rect">
                <a:avLst/>
              </a:prstGeom>
              <a:solidFill>
                <a:srgbClr val="C9F1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Rounded Corners 13">
                <a:extLst>
                  <a:ext uri="{FF2B5EF4-FFF2-40B4-BE49-F238E27FC236}">
                    <a16:creationId xmlns:a16="http://schemas.microsoft.com/office/drawing/2014/main" id="{0CAE0C33-607A-4C9F-B702-0D0B4F9B5F43}"/>
                  </a:ext>
                </a:extLst>
              </p:cNvPr>
              <p:cNvSpPr/>
              <p:nvPr/>
            </p:nvSpPr>
            <p:spPr>
              <a:xfrm>
                <a:off x="7331247" y="1819655"/>
                <a:ext cx="1490471" cy="237745"/>
              </a:xfrm>
              <a:prstGeom prst="roundRect">
                <a:avLst>
                  <a:gd name="adj" fmla="val 50000"/>
                </a:avLst>
              </a:prstGeom>
              <a:solidFill>
                <a:schemeClr val="tx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1" name="TextBox 10">
              <a:extLst>
                <a:ext uri="{FF2B5EF4-FFF2-40B4-BE49-F238E27FC236}">
                  <a16:creationId xmlns:a16="http://schemas.microsoft.com/office/drawing/2014/main" id="{A8503F0A-6182-4CC0-A84D-00626E6F479D}"/>
                </a:ext>
              </a:extLst>
            </p:cNvPr>
            <p:cNvSpPr txBox="1"/>
            <p:nvPr/>
          </p:nvSpPr>
          <p:spPr>
            <a:xfrm>
              <a:off x="6543816" y="3275111"/>
              <a:ext cx="487313" cy="307777"/>
            </a:xfrm>
            <a:prstGeom prst="rect">
              <a:avLst/>
            </a:prstGeom>
            <a:noFill/>
          </p:spPr>
          <p:txBody>
            <a:bodyPr wrap="none" lIns="0" tIns="0" rIns="0" bIns="0" rtlCol="0">
              <a:spAutoFit/>
            </a:bodyPr>
            <a:lstStyle/>
            <a:p>
              <a:r>
                <a:rPr lang="en-US" sz="2000" dirty="0">
                  <a:solidFill>
                    <a:prstClr val="black"/>
                  </a:solidFill>
                </a:rPr>
                <a:t>ASM</a:t>
              </a:r>
            </a:p>
          </p:txBody>
        </p:sp>
      </p:grpSp>
      <p:grpSp>
        <p:nvGrpSpPr>
          <p:cNvPr id="15" name="Group 14">
            <a:extLst>
              <a:ext uri="{FF2B5EF4-FFF2-40B4-BE49-F238E27FC236}">
                <a16:creationId xmlns:a16="http://schemas.microsoft.com/office/drawing/2014/main" id="{779F03B9-94B7-4AF1-A433-272FFE76BF4B}"/>
              </a:ext>
            </a:extLst>
          </p:cNvPr>
          <p:cNvGrpSpPr/>
          <p:nvPr/>
        </p:nvGrpSpPr>
        <p:grpSpPr>
          <a:xfrm>
            <a:off x="7130812" y="1559696"/>
            <a:ext cx="1568443" cy="2266853"/>
            <a:chOff x="7409225" y="1319918"/>
            <a:chExt cx="1568443" cy="2266853"/>
          </a:xfrm>
        </p:grpSpPr>
        <p:grpSp>
          <p:nvGrpSpPr>
            <p:cNvPr id="16" name="Group 15">
              <a:extLst>
                <a:ext uri="{FF2B5EF4-FFF2-40B4-BE49-F238E27FC236}">
                  <a16:creationId xmlns:a16="http://schemas.microsoft.com/office/drawing/2014/main" id="{02270A8A-AC83-4E74-A1FF-AA11429FE2F8}"/>
                </a:ext>
              </a:extLst>
            </p:cNvPr>
            <p:cNvGrpSpPr/>
            <p:nvPr/>
          </p:nvGrpSpPr>
          <p:grpSpPr>
            <a:xfrm>
              <a:off x="7819206" y="1319918"/>
              <a:ext cx="721351" cy="1792225"/>
              <a:chOff x="3789588" y="2987297"/>
              <a:chExt cx="721351" cy="1792225"/>
            </a:xfrm>
          </p:grpSpPr>
          <p:grpSp>
            <p:nvGrpSpPr>
              <p:cNvPr id="18" name="Group 17">
                <a:extLst>
                  <a:ext uri="{FF2B5EF4-FFF2-40B4-BE49-F238E27FC236}">
                    <a16:creationId xmlns:a16="http://schemas.microsoft.com/office/drawing/2014/main" id="{6A9227A4-B037-46A2-9748-38357B7B1FCE}"/>
                  </a:ext>
                </a:extLst>
              </p:cNvPr>
              <p:cNvGrpSpPr/>
              <p:nvPr/>
            </p:nvGrpSpPr>
            <p:grpSpPr>
              <a:xfrm>
                <a:off x="3789588" y="2987297"/>
                <a:ext cx="721351" cy="1792225"/>
                <a:chOff x="7331247" y="1819655"/>
                <a:chExt cx="1490471" cy="3785619"/>
              </a:xfrm>
            </p:grpSpPr>
            <p:sp>
              <p:nvSpPr>
                <p:cNvPr id="20" name="Freeform: Shape 19">
                  <a:extLst>
                    <a:ext uri="{FF2B5EF4-FFF2-40B4-BE49-F238E27FC236}">
                      <a16:creationId xmlns:a16="http://schemas.microsoft.com/office/drawing/2014/main" id="{E594B7F0-D16D-4EF4-906C-1D6BD6BFAABD}"/>
                    </a:ext>
                  </a:extLst>
                </p:cNvPr>
                <p:cNvSpPr/>
                <p:nvPr/>
              </p:nvSpPr>
              <p:spPr>
                <a:xfrm>
                  <a:off x="7552944" y="2057403"/>
                  <a:ext cx="1047083" cy="3547871"/>
                </a:xfrm>
                <a:custGeom>
                  <a:avLst/>
                  <a:gdLst>
                    <a:gd name="connsiteX0" fmla="*/ 698 w 1472374"/>
                    <a:gd name="connsiteY0" fmla="*/ 0 h 3063240"/>
                    <a:gd name="connsiteX1" fmla="*/ 1471677 w 1472374"/>
                    <a:gd name="connsiteY1" fmla="*/ 0 h 3063240"/>
                    <a:gd name="connsiteX2" fmla="*/ 1472374 w 1472374"/>
                    <a:gd name="connsiteY2" fmla="*/ 13809 h 3063240"/>
                    <a:gd name="connsiteX3" fmla="*/ 1472373 w 1472374"/>
                    <a:gd name="connsiteY3" fmla="*/ 2327053 h 3063240"/>
                    <a:gd name="connsiteX4" fmla="*/ 736186 w 1472374"/>
                    <a:gd name="connsiteY4" fmla="*/ 3063240 h 3063240"/>
                    <a:gd name="connsiteX5" fmla="*/ 736187 w 1472374"/>
                    <a:gd name="connsiteY5" fmla="*/ 3063239 h 3063240"/>
                    <a:gd name="connsiteX6" fmla="*/ 0 w 1472374"/>
                    <a:gd name="connsiteY6" fmla="*/ 2327052 h 3063240"/>
                    <a:gd name="connsiteX7" fmla="*/ 0 w 1472374"/>
                    <a:gd name="connsiteY7" fmla="*/ 13809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2374" h="3063240">
                      <a:moveTo>
                        <a:pt x="698" y="0"/>
                      </a:moveTo>
                      <a:lnTo>
                        <a:pt x="1471677" y="0"/>
                      </a:lnTo>
                      <a:lnTo>
                        <a:pt x="1472374" y="13809"/>
                      </a:lnTo>
                      <a:cubicBezTo>
                        <a:pt x="1472374" y="784890"/>
                        <a:pt x="1472373" y="1555972"/>
                        <a:pt x="1472373" y="2327053"/>
                      </a:cubicBezTo>
                      <a:cubicBezTo>
                        <a:pt x="1472373" y="2733638"/>
                        <a:pt x="1142771" y="3063240"/>
                        <a:pt x="736186" y="3063240"/>
                      </a:cubicBezTo>
                      <a:lnTo>
                        <a:pt x="736187" y="3063239"/>
                      </a:lnTo>
                      <a:cubicBezTo>
                        <a:pt x="329602" y="3063239"/>
                        <a:pt x="0" y="2733637"/>
                        <a:pt x="0" y="2327052"/>
                      </a:cubicBezTo>
                      <a:lnTo>
                        <a:pt x="0" y="13809"/>
                      </a:lnTo>
                      <a:close/>
                    </a:path>
                  </a:pathLst>
                </a:cu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894DDA9F-FB87-4252-B191-2AD0AC668194}"/>
                    </a:ext>
                  </a:extLst>
                </p:cNvPr>
                <p:cNvSpPr/>
                <p:nvPr/>
              </p:nvSpPr>
              <p:spPr>
                <a:xfrm>
                  <a:off x="7331247" y="1819655"/>
                  <a:ext cx="1490471" cy="237745"/>
                </a:xfrm>
                <a:prstGeom prst="roundRect">
                  <a:avLst>
                    <a:gd name="adj" fmla="val 50000"/>
                  </a:avLst>
                </a:prstGeom>
                <a:solidFill>
                  <a:schemeClr val="tx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C743F7C2-9972-45E1-BE8C-4E329172BD24}"/>
                  </a:ext>
                </a:extLst>
              </p:cNvPr>
              <p:cNvSpPr/>
              <p:nvPr/>
            </p:nvSpPr>
            <p:spPr>
              <a:xfrm rot="727217">
                <a:off x="4110037" y="4422774"/>
                <a:ext cx="246063" cy="346879"/>
              </a:xfrm>
              <a:custGeom>
                <a:avLst/>
                <a:gdLst>
                  <a:gd name="connsiteX0" fmla="*/ 278606 w 292908"/>
                  <a:gd name="connsiteY0" fmla="*/ 4440 h 414026"/>
                  <a:gd name="connsiteX1" fmla="*/ 266700 w 292908"/>
                  <a:gd name="connsiteY1" fmla="*/ 2059 h 414026"/>
                  <a:gd name="connsiteX2" fmla="*/ 192881 w 292908"/>
                  <a:gd name="connsiteY2" fmla="*/ 6822 h 414026"/>
                  <a:gd name="connsiteX3" fmla="*/ 183356 w 292908"/>
                  <a:gd name="connsiteY3" fmla="*/ 13965 h 414026"/>
                  <a:gd name="connsiteX4" fmla="*/ 178593 w 292908"/>
                  <a:gd name="connsiteY4" fmla="*/ 21109 h 414026"/>
                  <a:gd name="connsiteX5" fmla="*/ 171450 w 292908"/>
                  <a:gd name="connsiteY5" fmla="*/ 37778 h 414026"/>
                  <a:gd name="connsiteX6" fmla="*/ 169068 w 292908"/>
                  <a:gd name="connsiteY6" fmla="*/ 49684 h 414026"/>
                  <a:gd name="connsiteX7" fmla="*/ 161925 w 292908"/>
                  <a:gd name="connsiteY7" fmla="*/ 56828 h 414026"/>
                  <a:gd name="connsiteX8" fmla="*/ 147637 w 292908"/>
                  <a:gd name="connsiteY8" fmla="*/ 66353 h 414026"/>
                  <a:gd name="connsiteX9" fmla="*/ 142875 w 292908"/>
                  <a:gd name="connsiteY9" fmla="*/ 73497 h 414026"/>
                  <a:gd name="connsiteX10" fmla="*/ 130968 w 292908"/>
                  <a:gd name="connsiteY10" fmla="*/ 90165 h 414026"/>
                  <a:gd name="connsiteX11" fmla="*/ 128587 w 292908"/>
                  <a:gd name="connsiteY11" fmla="*/ 97309 h 414026"/>
                  <a:gd name="connsiteX12" fmla="*/ 121443 w 292908"/>
                  <a:gd name="connsiteY12" fmla="*/ 116359 h 414026"/>
                  <a:gd name="connsiteX13" fmla="*/ 119062 w 292908"/>
                  <a:gd name="connsiteY13" fmla="*/ 125884 h 414026"/>
                  <a:gd name="connsiteX14" fmla="*/ 111918 w 292908"/>
                  <a:gd name="connsiteY14" fmla="*/ 133028 h 414026"/>
                  <a:gd name="connsiteX15" fmla="*/ 107156 w 292908"/>
                  <a:gd name="connsiteY15" fmla="*/ 140172 h 414026"/>
                  <a:gd name="connsiteX16" fmla="*/ 100012 w 292908"/>
                  <a:gd name="connsiteY16" fmla="*/ 149697 h 414026"/>
                  <a:gd name="connsiteX17" fmla="*/ 90487 w 292908"/>
                  <a:gd name="connsiteY17" fmla="*/ 161603 h 414026"/>
                  <a:gd name="connsiteX18" fmla="*/ 78581 w 292908"/>
                  <a:gd name="connsiteY18" fmla="*/ 178272 h 414026"/>
                  <a:gd name="connsiteX19" fmla="*/ 64293 w 292908"/>
                  <a:gd name="connsiteY19" fmla="*/ 190178 h 414026"/>
                  <a:gd name="connsiteX20" fmla="*/ 57150 w 292908"/>
                  <a:gd name="connsiteY20" fmla="*/ 192559 h 414026"/>
                  <a:gd name="connsiteX21" fmla="*/ 50006 w 292908"/>
                  <a:gd name="connsiteY21" fmla="*/ 197322 h 414026"/>
                  <a:gd name="connsiteX22" fmla="*/ 40481 w 292908"/>
                  <a:gd name="connsiteY22" fmla="*/ 202084 h 414026"/>
                  <a:gd name="connsiteX23" fmla="*/ 38100 w 292908"/>
                  <a:gd name="connsiteY23" fmla="*/ 209228 h 414026"/>
                  <a:gd name="connsiteX24" fmla="*/ 35718 w 292908"/>
                  <a:gd name="connsiteY24" fmla="*/ 252090 h 414026"/>
                  <a:gd name="connsiteX25" fmla="*/ 30956 w 292908"/>
                  <a:gd name="connsiteY25" fmla="*/ 259234 h 414026"/>
                  <a:gd name="connsiteX26" fmla="*/ 28575 w 292908"/>
                  <a:gd name="connsiteY26" fmla="*/ 266378 h 414026"/>
                  <a:gd name="connsiteX27" fmla="*/ 23812 w 292908"/>
                  <a:gd name="connsiteY27" fmla="*/ 283047 h 414026"/>
                  <a:gd name="connsiteX28" fmla="*/ 19050 w 292908"/>
                  <a:gd name="connsiteY28" fmla="*/ 290190 h 414026"/>
                  <a:gd name="connsiteX29" fmla="*/ 16668 w 292908"/>
                  <a:gd name="connsiteY29" fmla="*/ 299715 h 414026"/>
                  <a:gd name="connsiteX30" fmla="*/ 14287 w 292908"/>
                  <a:gd name="connsiteY30" fmla="*/ 314003 h 414026"/>
                  <a:gd name="connsiteX31" fmla="*/ 11906 w 292908"/>
                  <a:gd name="connsiteY31" fmla="*/ 321147 h 414026"/>
                  <a:gd name="connsiteX32" fmla="*/ 7143 w 292908"/>
                  <a:gd name="connsiteY32" fmla="*/ 347340 h 414026"/>
                  <a:gd name="connsiteX33" fmla="*/ 0 w 292908"/>
                  <a:gd name="connsiteY33" fmla="*/ 371153 h 414026"/>
                  <a:gd name="connsiteX34" fmla="*/ 2381 w 292908"/>
                  <a:gd name="connsiteY34" fmla="*/ 411634 h 414026"/>
                  <a:gd name="connsiteX35" fmla="*/ 9525 w 292908"/>
                  <a:gd name="connsiteY35" fmla="*/ 414015 h 414026"/>
                  <a:gd name="connsiteX36" fmla="*/ 135731 w 292908"/>
                  <a:gd name="connsiteY36" fmla="*/ 409253 h 414026"/>
                  <a:gd name="connsiteX37" fmla="*/ 159543 w 292908"/>
                  <a:gd name="connsiteY37" fmla="*/ 404490 h 414026"/>
                  <a:gd name="connsiteX38" fmla="*/ 166687 w 292908"/>
                  <a:gd name="connsiteY38" fmla="*/ 397347 h 414026"/>
                  <a:gd name="connsiteX39" fmla="*/ 171450 w 292908"/>
                  <a:gd name="connsiteY39" fmla="*/ 390203 h 414026"/>
                  <a:gd name="connsiteX40" fmla="*/ 178593 w 292908"/>
                  <a:gd name="connsiteY40" fmla="*/ 368772 h 414026"/>
                  <a:gd name="connsiteX41" fmla="*/ 180975 w 292908"/>
                  <a:gd name="connsiteY41" fmla="*/ 361628 h 414026"/>
                  <a:gd name="connsiteX42" fmla="*/ 195262 w 292908"/>
                  <a:gd name="connsiteY42" fmla="*/ 349722 h 414026"/>
                  <a:gd name="connsiteX43" fmla="*/ 202406 w 292908"/>
                  <a:gd name="connsiteY43" fmla="*/ 344959 h 414026"/>
                  <a:gd name="connsiteX44" fmla="*/ 219075 w 292908"/>
                  <a:gd name="connsiteY44" fmla="*/ 330672 h 414026"/>
                  <a:gd name="connsiteX45" fmla="*/ 223837 w 292908"/>
                  <a:gd name="connsiteY45" fmla="*/ 323528 h 414026"/>
                  <a:gd name="connsiteX46" fmla="*/ 226218 w 292908"/>
                  <a:gd name="connsiteY46" fmla="*/ 316384 h 414026"/>
                  <a:gd name="connsiteX47" fmla="*/ 233362 w 292908"/>
                  <a:gd name="connsiteY47" fmla="*/ 292572 h 414026"/>
                  <a:gd name="connsiteX48" fmla="*/ 240506 w 292908"/>
                  <a:gd name="connsiteY48" fmla="*/ 275903 h 414026"/>
                  <a:gd name="connsiteX49" fmla="*/ 245268 w 292908"/>
                  <a:gd name="connsiteY49" fmla="*/ 266378 h 414026"/>
                  <a:gd name="connsiteX50" fmla="*/ 247650 w 292908"/>
                  <a:gd name="connsiteY50" fmla="*/ 259234 h 414026"/>
                  <a:gd name="connsiteX51" fmla="*/ 250031 w 292908"/>
                  <a:gd name="connsiteY51" fmla="*/ 249709 h 414026"/>
                  <a:gd name="connsiteX52" fmla="*/ 254793 w 292908"/>
                  <a:gd name="connsiteY52" fmla="*/ 242565 h 414026"/>
                  <a:gd name="connsiteX53" fmla="*/ 257175 w 292908"/>
                  <a:gd name="connsiteY53" fmla="*/ 225897 h 414026"/>
                  <a:gd name="connsiteX54" fmla="*/ 259556 w 292908"/>
                  <a:gd name="connsiteY54" fmla="*/ 218753 h 414026"/>
                  <a:gd name="connsiteX55" fmla="*/ 261937 w 292908"/>
                  <a:gd name="connsiteY55" fmla="*/ 161603 h 414026"/>
                  <a:gd name="connsiteX56" fmla="*/ 266700 w 292908"/>
                  <a:gd name="connsiteY56" fmla="*/ 152078 h 414026"/>
                  <a:gd name="connsiteX57" fmla="*/ 269081 w 292908"/>
                  <a:gd name="connsiteY57" fmla="*/ 144934 h 414026"/>
                  <a:gd name="connsiteX58" fmla="*/ 276225 w 292908"/>
                  <a:gd name="connsiteY58" fmla="*/ 133028 h 414026"/>
                  <a:gd name="connsiteX59" fmla="*/ 283368 w 292908"/>
                  <a:gd name="connsiteY59" fmla="*/ 104453 h 414026"/>
                  <a:gd name="connsiteX60" fmla="*/ 285750 w 292908"/>
                  <a:gd name="connsiteY60" fmla="*/ 97309 h 414026"/>
                  <a:gd name="connsiteX61" fmla="*/ 288131 w 292908"/>
                  <a:gd name="connsiteY61" fmla="*/ 83022 h 414026"/>
                  <a:gd name="connsiteX62" fmla="*/ 292893 w 292908"/>
                  <a:gd name="connsiteY62" fmla="*/ 52065 h 414026"/>
                  <a:gd name="connsiteX63" fmla="*/ 278606 w 292908"/>
                  <a:gd name="connsiteY63" fmla="*/ 4440 h 41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92908" h="414026">
                    <a:moveTo>
                      <a:pt x="278606" y="4440"/>
                    </a:moveTo>
                    <a:cubicBezTo>
                      <a:pt x="274240" y="-3894"/>
                      <a:pt x="270747" y="2059"/>
                      <a:pt x="266700" y="2059"/>
                    </a:cubicBezTo>
                    <a:cubicBezTo>
                      <a:pt x="204926" y="2059"/>
                      <a:pt x="220286" y="-2316"/>
                      <a:pt x="192881" y="6822"/>
                    </a:cubicBezTo>
                    <a:cubicBezTo>
                      <a:pt x="189706" y="9203"/>
                      <a:pt x="186162" y="11159"/>
                      <a:pt x="183356" y="13965"/>
                    </a:cubicBezTo>
                    <a:cubicBezTo>
                      <a:pt x="181332" y="15989"/>
                      <a:pt x="180013" y="18624"/>
                      <a:pt x="178593" y="21109"/>
                    </a:cubicBezTo>
                    <a:cubicBezTo>
                      <a:pt x="175563" y="26411"/>
                      <a:pt x="172935" y="31840"/>
                      <a:pt x="171450" y="37778"/>
                    </a:cubicBezTo>
                    <a:cubicBezTo>
                      <a:pt x="170468" y="41704"/>
                      <a:pt x="170878" y="46064"/>
                      <a:pt x="169068" y="49684"/>
                    </a:cubicBezTo>
                    <a:cubicBezTo>
                      <a:pt x="167562" y="52696"/>
                      <a:pt x="164583" y="54761"/>
                      <a:pt x="161925" y="56828"/>
                    </a:cubicBezTo>
                    <a:cubicBezTo>
                      <a:pt x="157407" y="60342"/>
                      <a:pt x="147637" y="66353"/>
                      <a:pt x="147637" y="66353"/>
                    </a:cubicBezTo>
                    <a:cubicBezTo>
                      <a:pt x="146050" y="68734"/>
                      <a:pt x="144538" y="71168"/>
                      <a:pt x="142875" y="73497"/>
                    </a:cubicBezTo>
                    <a:cubicBezTo>
                      <a:pt x="128076" y="94216"/>
                      <a:pt x="142214" y="73299"/>
                      <a:pt x="130968" y="90165"/>
                    </a:cubicBezTo>
                    <a:cubicBezTo>
                      <a:pt x="130174" y="92546"/>
                      <a:pt x="129468" y="94959"/>
                      <a:pt x="128587" y="97309"/>
                    </a:cubicBezTo>
                    <a:cubicBezTo>
                      <a:pt x="125574" y="105344"/>
                      <a:pt x="123602" y="108802"/>
                      <a:pt x="121443" y="116359"/>
                    </a:cubicBezTo>
                    <a:cubicBezTo>
                      <a:pt x="120544" y="119506"/>
                      <a:pt x="120686" y="123042"/>
                      <a:pt x="119062" y="125884"/>
                    </a:cubicBezTo>
                    <a:cubicBezTo>
                      <a:pt x="117391" y="128808"/>
                      <a:pt x="114074" y="130441"/>
                      <a:pt x="111918" y="133028"/>
                    </a:cubicBezTo>
                    <a:cubicBezTo>
                      <a:pt x="110086" y="135227"/>
                      <a:pt x="108819" y="137843"/>
                      <a:pt x="107156" y="140172"/>
                    </a:cubicBezTo>
                    <a:cubicBezTo>
                      <a:pt x="104849" y="143402"/>
                      <a:pt x="102393" y="146522"/>
                      <a:pt x="100012" y="149697"/>
                    </a:cubicBezTo>
                    <a:cubicBezTo>
                      <a:pt x="95377" y="163603"/>
                      <a:pt x="101258" y="150832"/>
                      <a:pt x="90487" y="161603"/>
                    </a:cubicBezTo>
                    <a:cubicBezTo>
                      <a:pt x="81897" y="170193"/>
                      <a:pt x="85349" y="170151"/>
                      <a:pt x="78581" y="178272"/>
                    </a:cubicBezTo>
                    <a:cubicBezTo>
                      <a:pt x="74821" y="182784"/>
                      <a:pt x="69643" y="187503"/>
                      <a:pt x="64293" y="190178"/>
                    </a:cubicBezTo>
                    <a:cubicBezTo>
                      <a:pt x="62048" y="191300"/>
                      <a:pt x="59531" y="191765"/>
                      <a:pt x="57150" y="192559"/>
                    </a:cubicBezTo>
                    <a:cubicBezTo>
                      <a:pt x="54769" y="194147"/>
                      <a:pt x="52491" y="195902"/>
                      <a:pt x="50006" y="197322"/>
                    </a:cubicBezTo>
                    <a:cubicBezTo>
                      <a:pt x="46924" y="199083"/>
                      <a:pt x="42991" y="199574"/>
                      <a:pt x="40481" y="202084"/>
                    </a:cubicBezTo>
                    <a:cubicBezTo>
                      <a:pt x="38706" y="203859"/>
                      <a:pt x="38894" y="206847"/>
                      <a:pt x="38100" y="209228"/>
                    </a:cubicBezTo>
                    <a:cubicBezTo>
                      <a:pt x="37306" y="223515"/>
                      <a:pt x="37742" y="237924"/>
                      <a:pt x="35718" y="252090"/>
                    </a:cubicBezTo>
                    <a:cubicBezTo>
                      <a:pt x="35313" y="254923"/>
                      <a:pt x="32236" y="256674"/>
                      <a:pt x="30956" y="259234"/>
                    </a:cubicBezTo>
                    <a:cubicBezTo>
                      <a:pt x="29834" y="261479"/>
                      <a:pt x="29296" y="263974"/>
                      <a:pt x="28575" y="266378"/>
                    </a:cubicBezTo>
                    <a:cubicBezTo>
                      <a:pt x="26914" y="271913"/>
                      <a:pt x="25958" y="277682"/>
                      <a:pt x="23812" y="283047"/>
                    </a:cubicBezTo>
                    <a:cubicBezTo>
                      <a:pt x="22749" y="285704"/>
                      <a:pt x="20637" y="287809"/>
                      <a:pt x="19050" y="290190"/>
                    </a:cubicBezTo>
                    <a:cubicBezTo>
                      <a:pt x="18256" y="293365"/>
                      <a:pt x="17310" y="296506"/>
                      <a:pt x="16668" y="299715"/>
                    </a:cubicBezTo>
                    <a:cubicBezTo>
                      <a:pt x="15721" y="304450"/>
                      <a:pt x="15334" y="309290"/>
                      <a:pt x="14287" y="314003"/>
                    </a:cubicBezTo>
                    <a:cubicBezTo>
                      <a:pt x="13743" y="316453"/>
                      <a:pt x="12450" y="318697"/>
                      <a:pt x="11906" y="321147"/>
                    </a:cubicBezTo>
                    <a:cubicBezTo>
                      <a:pt x="7652" y="340290"/>
                      <a:pt x="11484" y="329976"/>
                      <a:pt x="7143" y="347340"/>
                    </a:cubicBezTo>
                    <a:cubicBezTo>
                      <a:pt x="4416" y="358249"/>
                      <a:pt x="3025" y="362077"/>
                      <a:pt x="0" y="371153"/>
                    </a:cubicBezTo>
                    <a:cubicBezTo>
                      <a:pt x="794" y="384647"/>
                      <a:pt x="-551" y="398439"/>
                      <a:pt x="2381" y="411634"/>
                    </a:cubicBezTo>
                    <a:cubicBezTo>
                      <a:pt x="2926" y="414084"/>
                      <a:pt x="7015" y="414060"/>
                      <a:pt x="9525" y="414015"/>
                    </a:cubicBezTo>
                    <a:cubicBezTo>
                      <a:pt x="51617" y="413263"/>
                      <a:pt x="93662" y="410840"/>
                      <a:pt x="135731" y="409253"/>
                    </a:cubicBezTo>
                    <a:cubicBezTo>
                      <a:pt x="137150" y="409050"/>
                      <a:pt x="155006" y="407515"/>
                      <a:pt x="159543" y="404490"/>
                    </a:cubicBezTo>
                    <a:cubicBezTo>
                      <a:pt x="162345" y="402622"/>
                      <a:pt x="164531" y="399934"/>
                      <a:pt x="166687" y="397347"/>
                    </a:cubicBezTo>
                    <a:cubicBezTo>
                      <a:pt x="168519" y="395148"/>
                      <a:pt x="169862" y="392584"/>
                      <a:pt x="171450" y="390203"/>
                    </a:cubicBezTo>
                    <a:lnTo>
                      <a:pt x="178593" y="368772"/>
                    </a:lnTo>
                    <a:cubicBezTo>
                      <a:pt x="179387" y="366391"/>
                      <a:pt x="178887" y="363021"/>
                      <a:pt x="180975" y="361628"/>
                    </a:cubicBezTo>
                    <a:cubicBezTo>
                      <a:pt x="198715" y="349799"/>
                      <a:pt x="176921" y="365005"/>
                      <a:pt x="195262" y="349722"/>
                    </a:cubicBezTo>
                    <a:cubicBezTo>
                      <a:pt x="197461" y="347890"/>
                      <a:pt x="200233" y="346822"/>
                      <a:pt x="202406" y="344959"/>
                    </a:cubicBezTo>
                    <a:cubicBezTo>
                      <a:pt x="222610" y="327641"/>
                      <a:pt x="202678" y="341602"/>
                      <a:pt x="219075" y="330672"/>
                    </a:cubicBezTo>
                    <a:cubicBezTo>
                      <a:pt x="220662" y="328291"/>
                      <a:pt x="222557" y="326088"/>
                      <a:pt x="223837" y="323528"/>
                    </a:cubicBezTo>
                    <a:cubicBezTo>
                      <a:pt x="224959" y="321283"/>
                      <a:pt x="225528" y="318798"/>
                      <a:pt x="226218" y="316384"/>
                    </a:cubicBezTo>
                    <a:cubicBezTo>
                      <a:pt x="228495" y="308416"/>
                      <a:pt x="229594" y="300106"/>
                      <a:pt x="233362" y="292572"/>
                    </a:cubicBezTo>
                    <a:cubicBezTo>
                      <a:pt x="249144" y="261011"/>
                      <a:pt x="230005" y="300409"/>
                      <a:pt x="240506" y="275903"/>
                    </a:cubicBezTo>
                    <a:cubicBezTo>
                      <a:pt x="241904" y="272640"/>
                      <a:pt x="243870" y="269641"/>
                      <a:pt x="245268" y="266378"/>
                    </a:cubicBezTo>
                    <a:cubicBezTo>
                      <a:pt x="246257" y="264071"/>
                      <a:pt x="246960" y="261648"/>
                      <a:pt x="247650" y="259234"/>
                    </a:cubicBezTo>
                    <a:cubicBezTo>
                      <a:pt x="248549" y="256087"/>
                      <a:pt x="248742" y="252717"/>
                      <a:pt x="250031" y="249709"/>
                    </a:cubicBezTo>
                    <a:cubicBezTo>
                      <a:pt x="251158" y="247078"/>
                      <a:pt x="253206" y="244946"/>
                      <a:pt x="254793" y="242565"/>
                    </a:cubicBezTo>
                    <a:cubicBezTo>
                      <a:pt x="255587" y="237009"/>
                      <a:pt x="256074" y="231400"/>
                      <a:pt x="257175" y="225897"/>
                    </a:cubicBezTo>
                    <a:cubicBezTo>
                      <a:pt x="257667" y="223436"/>
                      <a:pt x="259371" y="221256"/>
                      <a:pt x="259556" y="218753"/>
                    </a:cubicBezTo>
                    <a:cubicBezTo>
                      <a:pt x="260964" y="199739"/>
                      <a:pt x="259906" y="180561"/>
                      <a:pt x="261937" y="161603"/>
                    </a:cubicBezTo>
                    <a:cubicBezTo>
                      <a:pt x="262315" y="158073"/>
                      <a:pt x="265302" y="155341"/>
                      <a:pt x="266700" y="152078"/>
                    </a:cubicBezTo>
                    <a:cubicBezTo>
                      <a:pt x="267689" y="149771"/>
                      <a:pt x="267958" y="147179"/>
                      <a:pt x="269081" y="144934"/>
                    </a:cubicBezTo>
                    <a:cubicBezTo>
                      <a:pt x="271151" y="140794"/>
                      <a:pt x="274310" y="137241"/>
                      <a:pt x="276225" y="133028"/>
                    </a:cubicBezTo>
                    <a:cubicBezTo>
                      <a:pt x="282501" y="119221"/>
                      <a:pt x="280174" y="118825"/>
                      <a:pt x="283368" y="104453"/>
                    </a:cubicBezTo>
                    <a:cubicBezTo>
                      <a:pt x="283913" y="102003"/>
                      <a:pt x="284956" y="99690"/>
                      <a:pt x="285750" y="97309"/>
                    </a:cubicBezTo>
                    <a:cubicBezTo>
                      <a:pt x="286544" y="92547"/>
                      <a:pt x="287267" y="87772"/>
                      <a:pt x="288131" y="83022"/>
                    </a:cubicBezTo>
                    <a:cubicBezTo>
                      <a:pt x="290383" y="70634"/>
                      <a:pt x="292198" y="65970"/>
                      <a:pt x="292893" y="52065"/>
                    </a:cubicBezTo>
                    <a:cubicBezTo>
                      <a:pt x="293369" y="42552"/>
                      <a:pt x="282972" y="12774"/>
                      <a:pt x="278606" y="4440"/>
                    </a:cubicBezTo>
                    <a:close/>
                  </a:path>
                </a:pathLst>
              </a:custGeom>
              <a:solidFill>
                <a:srgbClr val="E3C87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5AF61521-7C18-418F-8A05-CBEFD4FCCD93}"/>
                </a:ext>
              </a:extLst>
            </p:cNvPr>
            <p:cNvSpPr txBox="1"/>
            <p:nvPr/>
          </p:nvSpPr>
          <p:spPr>
            <a:xfrm>
              <a:off x="7409225" y="3278994"/>
              <a:ext cx="1568443" cy="307777"/>
            </a:xfrm>
            <a:prstGeom prst="rect">
              <a:avLst/>
            </a:prstGeom>
            <a:noFill/>
          </p:spPr>
          <p:txBody>
            <a:bodyPr wrap="none" lIns="0" tIns="0" rIns="0" bIns="0" rtlCol="0">
              <a:spAutoFit/>
            </a:bodyPr>
            <a:lstStyle/>
            <a:p>
              <a:r>
                <a:rPr lang="en-US" sz="2000" dirty="0">
                  <a:solidFill>
                    <a:prstClr val="black"/>
                  </a:solidFill>
                </a:rPr>
                <a:t>Bacterial pellet</a:t>
              </a:r>
            </a:p>
          </p:txBody>
        </p:sp>
      </p:grpSp>
      <p:grpSp>
        <p:nvGrpSpPr>
          <p:cNvPr id="28" name="Group 27">
            <a:extLst>
              <a:ext uri="{FF2B5EF4-FFF2-40B4-BE49-F238E27FC236}">
                <a16:creationId xmlns:a16="http://schemas.microsoft.com/office/drawing/2014/main" id="{41D3C3E1-14D8-476A-91FB-BE31A27D7BB9}"/>
              </a:ext>
            </a:extLst>
          </p:cNvPr>
          <p:cNvGrpSpPr/>
          <p:nvPr/>
        </p:nvGrpSpPr>
        <p:grpSpPr>
          <a:xfrm>
            <a:off x="9995458" y="4883096"/>
            <a:ext cx="1553730" cy="1020163"/>
            <a:chOff x="10486646" y="2408837"/>
            <a:chExt cx="1553730" cy="1020163"/>
          </a:xfrm>
        </p:grpSpPr>
        <p:grpSp>
          <p:nvGrpSpPr>
            <p:cNvPr id="6" name="Group 5">
              <a:extLst>
                <a:ext uri="{FF2B5EF4-FFF2-40B4-BE49-F238E27FC236}">
                  <a16:creationId xmlns:a16="http://schemas.microsoft.com/office/drawing/2014/main" id="{02A0F12C-FE43-4E2A-97D7-6F9DBD7DB23D}"/>
                </a:ext>
              </a:extLst>
            </p:cNvPr>
            <p:cNvGrpSpPr/>
            <p:nvPr/>
          </p:nvGrpSpPr>
          <p:grpSpPr>
            <a:xfrm>
              <a:off x="10486646" y="2408837"/>
              <a:ext cx="1553730" cy="284286"/>
              <a:chOff x="4785360" y="3977833"/>
              <a:chExt cx="1553730" cy="284286"/>
            </a:xfrm>
          </p:grpSpPr>
          <p:sp>
            <p:nvSpPr>
              <p:cNvPr id="7" name="Cube 6">
                <a:extLst>
                  <a:ext uri="{FF2B5EF4-FFF2-40B4-BE49-F238E27FC236}">
                    <a16:creationId xmlns:a16="http://schemas.microsoft.com/office/drawing/2014/main" id="{392338FC-C030-42DA-899E-A41C49282723}"/>
                  </a:ext>
                </a:extLst>
              </p:cNvPr>
              <p:cNvSpPr/>
              <p:nvPr/>
            </p:nvSpPr>
            <p:spPr>
              <a:xfrm>
                <a:off x="4785360" y="4010024"/>
                <a:ext cx="1553730" cy="252095"/>
              </a:xfrm>
              <a:prstGeom prst="cube">
                <a:avLst>
                  <a:gd name="adj" fmla="val 78650"/>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57CB2565-DE11-4A23-A5EC-465CADED312E}"/>
                  </a:ext>
                </a:extLst>
              </p:cNvPr>
              <p:cNvSpPr/>
              <p:nvPr/>
            </p:nvSpPr>
            <p:spPr>
              <a:xfrm rot="3499699">
                <a:off x="5446716" y="3906165"/>
                <a:ext cx="231015" cy="374352"/>
              </a:xfrm>
              <a:custGeom>
                <a:avLst/>
                <a:gdLst>
                  <a:gd name="connsiteX0" fmla="*/ 278606 w 292908"/>
                  <a:gd name="connsiteY0" fmla="*/ 4440 h 414026"/>
                  <a:gd name="connsiteX1" fmla="*/ 266700 w 292908"/>
                  <a:gd name="connsiteY1" fmla="*/ 2059 h 414026"/>
                  <a:gd name="connsiteX2" fmla="*/ 192881 w 292908"/>
                  <a:gd name="connsiteY2" fmla="*/ 6822 h 414026"/>
                  <a:gd name="connsiteX3" fmla="*/ 183356 w 292908"/>
                  <a:gd name="connsiteY3" fmla="*/ 13965 h 414026"/>
                  <a:gd name="connsiteX4" fmla="*/ 178593 w 292908"/>
                  <a:gd name="connsiteY4" fmla="*/ 21109 h 414026"/>
                  <a:gd name="connsiteX5" fmla="*/ 171450 w 292908"/>
                  <a:gd name="connsiteY5" fmla="*/ 37778 h 414026"/>
                  <a:gd name="connsiteX6" fmla="*/ 169068 w 292908"/>
                  <a:gd name="connsiteY6" fmla="*/ 49684 h 414026"/>
                  <a:gd name="connsiteX7" fmla="*/ 161925 w 292908"/>
                  <a:gd name="connsiteY7" fmla="*/ 56828 h 414026"/>
                  <a:gd name="connsiteX8" fmla="*/ 147637 w 292908"/>
                  <a:gd name="connsiteY8" fmla="*/ 66353 h 414026"/>
                  <a:gd name="connsiteX9" fmla="*/ 142875 w 292908"/>
                  <a:gd name="connsiteY9" fmla="*/ 73497 h 414026"/>
                  <a:gd name="connsiteX10" fmla="*/ 130968 w 292908"/>
                  <a:gd name="connsiteY10" fmla="*/ 90165 h 414026"/>
                  <a:gd name="connsiteX11" fmla="*/ 128587 w 292908"/>
                  <a:gd name="connsiteY11" fmla="*/ 97309 h 414026"/>
                  <a:gd name="connsiteX12" fmla="*/ 121443 w 292908"/>
                  <a:gd name="connsiteY12" fmla="*/ 116359 h 414026"/>
                  <a:gd name="connsiteX13" fmla="*/ 119062 w 292908"/>
                  <a:gd name="connsiteY13" fmla="*/ 125884 h 414026"/>
                  <a:gd name="connsiteX14" fmla="*/ 111918 w 292908"/>
                  <a:gd name="connsiteY14" fmla="*/ 133028 h 414026"/>
                  <a:gd name="connsiteX15" fmla="*/ 107156 w 292908"/>
                  <a:gd name="connsiteY15" fmla="*/ 140172 h 414026"/>
                  <a:gd name="connsiteX16" fmla="*/ 100012 w 292908"/>
                  <a:gd name="connsiteY16" fmla="*/ 149697 h 414026"/>
                  <a:gd name="connsiteX17" fmla="*/ 90487 w 292908"/>
                  <a:gd name="connsiteY17" fmla="*/ 161603 h 414026"/>
                  <a:gd name="connsiteX18" fmla="*/ 78581 w 292908"/>
                  <a:gd name="connsiteY18" fmla="*/ 178272 h 414026"/>
                  <a:gd name="connsiteX19" fmla="*/ 64293 w 292908"/>
                  <a:gd name="connsiteY19" fmla="*/ 190178 h 414026"/>
                  <a:gd name="connsiteX20" fmla="*/ 57150 w 292908"/>
                  <a:gd name="connsiteY20" fmla="*/ 192559 h 414026"/>
                  <a:gd name="connsiteX21" fmla="*/ 50006 w 292908"/>
                  <a:gd name="connsiteY21" fmla="*/ 197322 h 414026"/>
                  <a:gd name="connsiteX22" fmla="*/ 40481 w 292908"/>
                  <a:gd name="connsiteY22" fmla="*/ 202084 h 414026"/>
                  <a:gd name="connsiteX23" fmla="*/ 38100 w 292908"/>
                  <a:gd name="connsiteY23" fmla="*/ 209228 h 414026"/>
                  <a:gd name="connsiteX24" fmla="*/ 35718 w 292908"/>
                  <a:gd name="connsiteY24" fmla="*/ 252090 h 414026"/>
                  <a:gd name="connsiteX25" fmla="*/ 30956 w 292908"/>
                  <a:gd name="connsiteY25" fmla="*/ 259234 h 414026"/>
                  <a:gd name="connsiteX26" fmla="*/ 28575 w 292908"/>
                  <a:gd name="connsiteY26" fmla="*/ 266378 h 414026"/>
                  <a:gd name="connsiteX27" fmla="*/ 23812 w 292908"/>
                  <a:gd name="connsiteY27" fmla="*/ 283047 h 414026"/>
                  <a:gd name="connsiteX28" fmla="*/ 19050 w 292908"/>
                  <a:gd name="connsiteY28" fmla="*/ 290190 h 414026"/>
                  <a:gd name="connsiteX29" fmla="*/ 16668 w 292908"/>
                  <a:gd name="connsiteY29" fmla="*/ 299715 h 414026"/>
                  <a:gd name="connsiteX30" fmla="*/ 14287 w 292908"/>
                  <a:gd name="connsiteY30" fmla="*/ 314003 h 414026"/>
                  <a:gd name="connsiteX31" fmla="*/ 11906 w 292908"/>
                  <a:gd name="connsiteY31" fmla="*/ 321147 h 414026"/>
                  <a:gd name="connsiteX32" fmla="*/ 7143 w 292908"/>
                  <a:gd name="connsiteY32" fmla="*/ 347340 h 414026"/>
                  <a:gd name="connsiteX33" fmla="*/ 0 w 292908"/>
                  <a:gd name="connsiteY33" fmla="*/ 371153 h 414026"/>
                  <a:gd name="connsiteX34" fmla="*/ 2381 w 292908"/>
                  <a:gd name="connsiteY34" fmla="*/ 411634 h 414026"/>
                  <a:gd name="connsiteX35" fmla="*/ 9525 w 292908"/>
                  <a:gd name="connsiteY35" fmla="*/ 414015 h 414026"/>
                  <a:gd name="connsiteX36" fmla="*/ 135731 w 292908"/>
                  <a:gd name="connsiteY36" fmla="*/ 409253 h 414026"/>
                  <a:gd name="connsiteX37" fmla="*/ 159543 w 292908"/>
                  <a:gd name="connsiteY37" fmla="*/ 404490 h 414026"/>
                  <a:gd name="connsiteX38" fmla="*/ 166687 w 292908"/>
                  <a:gd name="connsiteY38" fmla="*/ 397347 h 414026"/>
                  <a:gd name="connsiteX39" fmla="*/ 171450 w 292908"/>
                  <a:gd name="connsiteY39" fmla="*/ 390203 h 414026"/>
                  <a:gd name="connsiteX40" fmla="*/ 178593 w 292908"/>
                  <a:gd name="connsiteY40" fmla="*/ 368772 h 414026"/>
                  <a:gd name="connsiteX41" fmla="*/ 180975 w 292908"/>
                  <a:gd name="connsiteY41" fmla="*/ 361628 h 414026"/>
                  <a:gd name="connsiteX42" fmla="*/ 195262 w 292908"/>
                  <a:gd name="connsiteY42" fmla="*/ 349722 h 414026"/>
                  <a:gd name="connsiteX43" fmla="*/ 202406 w 292908"/>
                  <a:gd name="connsiteY43" fmla="*/ 344959 h 414026"/>
                  <a:gd name="connsiteX44" fmla="*/ 219075 w 292908"/>
                  <a:gd name="connsiteY44" fmla="*/ 330672 h 414026"/>
                  <a:gd name="connsiteX45" fmla="*/ 223837 w 292908"/>
                  <a:gd name="connsiteY45" fmla="*/ 323528 h 414026"/>
                  <a:gd name="connsiteX46" fmla="*/ 226218 w 292908"/>
                  <a:gd name="connsiteY46" fmla="*/ 316384 h 414026"/>
                  <a:gd name="connsiteX47" fmla="*/ 233362 w 292908"/>
                  <a:gd name="connsiteY47" fmla="*/ 292572 h 414026"/>
                  <a:gd name="connsiteX48" fmla="*/ 240506 w 292908"/>
                  <a:gd name="connsiteY48" fmla="*/ 275903 h 414026"/>
                  <a:gd name="connsiteX49" fmla="*/ 245268 w 292908"/>
                  <a:gd name="connsiteY49" fmla="*/ 266378 h 414026"/>
                  <a:gd name="connsiteX50" fmla="*/ 247650 w 292908"/>
                  <a:gd name="connsiteY50" fmla="*/ 259234 h 414026"/>
                  <a:gd name="connsiteX51" fmla="*/ 250031 w 292908"/>
                  <a:gd name="connsiteY51" fmla="*/ 249709 h 414026"/>
                  <a:gd name="connsiteX52" fmla="*/ 254793 w 292908"/>
                  <a:gd name="connsiteY52" fmla="*/ 242565 h 414026"/>
                  <a:gd name="connsiteX53" fmla="*/ 257175 w 292908"/>
                  <a:gd name="connsiteY53" fmla="*/ 225897 h 414026"/>
                  <a:gd name="connsiteX54" fmla="*/ 259556 w 292908"/>
                  <a:gd name="connsiteY54" fmla="*/ 218753 h 414026"/>
                  <a:gd name="connsiteX55" fmla="*/ 261937 w 292908"/>
                  <a:gd name="connsiteY55" fmla="*/ 161603 h 414026"/>
                  <a:gd name="connsiteX56" fmla="*/ 266700 w 292908"/>
                  <a:gd name="connsiteY56" fmla="*/ 152078 h 414026"/>
                  <a:gd name="connsiteX57" fmla="*/ 269081 w 292908"/>
                  <a:gd name="connsiteY57" fmla="*/ 144934 h 414026"/>
                  <a:gd name="connsiteX58" fmla="*/ 276225 w 292908"/>
                  <a:gd name="connsiteY58" fmla="*/ 133028 h 414026"/>
                  <a:gd name="connsiteX59" fmla="*/ 283368 w 292908"/>
                  <a:gd name="connsiteY59" fmla="*/ 104453 h 414026"/>
                  <a:gd name="connsiteX60" fmla="*/ 285750 w 292908"/>
                  <a:gd name="connsiteY60" fmla="*/ 97309 h 414026"/>
                  <a:gd name="connsiteX61" fmla="*/ 288131 w 292908"/>
                  <a:gd name="connsiteY61" fmla="*/ 83022 h 414026"/>
                  <a:gd name="connsiteX62" fmla="*/ 292893 w 292908"/>
                  <a:gd name="connsiteY62" fmla="*/ 52065 h 414026"/>
                  <a:gd name="connsiteX63" fmla="*/ 278606 w 292908"/>
                  <a:gd name="connsiteY63" fmla="*/ 4440 h 41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92908" h="414026">
                    <a:moveTo>
                      <a:pt x="278606" y="4440"/>
                    </a:moveTo>
                    <a:cubicBezTo>
                      <a:pt x="274240" y="-3894"/>
                      <a:pt x="270747" y="2059"/>
                      <a:pt x="266700" y="2059"/>
                    </a:cubicBezTo>
                    <a:cubicBezTo>
                      <a:pt x="204926" y="2059"/>
                      <a:pt x="220286" y="-2316"/>
                      <a:pt x="192881" y="6822"/>
                    </a:cubicBezTo>
                    <a:cubicBezTo>
                      <a:pt x="189706" y="9203"/>
                      <a:pt x="186162" y="11159"/>
                      <a:pt x="183356" y="13965"/>
                    </a:cubicBezTo>
                    <a:cubicBezTo>
                      <a:pt x="181332" y="15989"/>
                      <a:pt x="180013" y="18624"/>
                      <a:pt x="178593" y="21109"/>
                    </a:cubicBezTo>
                    <a:cubicBezTo>
                      <a:pt x="175563" y="26411"/>
                      <a:pt x="172935" y="31840"/>
                      <a:pt x="171450" y="37778"/>
                    </a:cubicBezTo>
                    <a:cubicBezTo>
                      <a:pt x="170468" y="41704"/>
                      <a:pt x="170878" y="46064"/>
                      <a:pt x="169068" y="49684"/>
                    </a:cubicBezTo>
                    <a:cubicBezTo>
                      <a:pt x="167562" y="52696"/>
                      <a:pt x="164583" y="54761"/>
                      <a:pt x="161925" y="56828"/>
                    </a:cubicBezTo>
                    <a:cubicBezTo>
                      <a:pt x="157407" y="60342"/>
                      <a:pt x="147637" y="66353"/>
                      <a:pt x="147637" y="66353"/>
                    </a:cubicBezTo>
                    <a:cubicBezTo>
                      <a:pt x="146050" y="68734"/>
                      <a:pt x="144538" y="71168"/>
                      <a:pt x="142875" y="73497"/>
                    </a:cubicBezTo>
                    <a:cubicBezTo>
                      <a:pt x="128076" y="94216"/>
                      <a:pt x="142214" y="73299"/>
                      <a:pt x="130968" y="90165"/>
                    </a:cubicBezTo>
                    <a:cubicBezTo>
                      <a:pt x="130174" y="92546"/>
                      <a:pt x="129468" y="94959"/>
                      <a:pt x="128587" y="97309"/>
                    </a:cubicBezTo>
                    <a:cubicBezTo>
                      <a:pt x="125574" y="105344"/>
                      <a:pt x="123602" y="108802"/>
                      <a:pt x="121443" y="116359"/>
                    </a:cubicBezTo>
                    <a:cubicBezTo>
                      <a:pt x="120544" y="119506"/>
                      <a:pt x="120686" y="123042"/>
                      <a:pt x="119062" y="125884"/>
                    </a:cubicBezTo>
                    <a:cubicBezTo>
                      <a:pt x="117391" y="128808"/>
                      <a:pt x="114074" y="130441"/>
                      <a:pt x="111918" y="133028"/>
                    </a:cubicBezTo>
                    <a:cubicBezTo>
                      <a:pt x="110086" y="135227"/>
                      <a:pt x="108819" y="137843"/>
                      <a:pt x="107156" y="140172"/>
                    </a:cubicBezTo>
                    <a:cubicBezTo>
                      <a:pt x="104849" y="143402"/>
                      <a:pt x="102393" y="146522"/>
                      <a:pt x="100012" y="149697"/>
                    </a:cubicBezTo>
                    <a:cubicBezTo>
                      <a:pt x="95377" y="163603"/>
                      <a:pt x="101258" y="150832"/>
                      <a:pt x="90487" y="161603"/>
                    </a:cubicBezTo>
                    <a:cubicBezTo>
                      <a:pt x="81897" y="170193"/>
                      <a:pt x="85349" y="170151"/>
                      <a:pt x="78581" y="178272"/>
                    </a:cubicBezTo>
                    <a:cubicBezTo>
                      <a:pt x="74821" y="182784"/>
                      <a:pt x="69643" y="187503"/>
                      <a:pt x="64293" y="190178"/>
                    </a:cubicBezTo>
                    <a:cubicBezTo>
                      <a:pt x="62048" y="191300"/>
                      <a:pt x="59531" y="191765"/>
                      <a:pt x="57150" y="192559"/>
                    </a:cubicBezTo>
                    <a:cubicBezTo>
                      <a:pt x="54769" y="194147"/>
                      <a:pt x="52491" y="195902"/>
                      <a:pt x="50006" y="197322"/>
                    </a:cubicBezTo>
                    <a:cubicBezTo>
                      <a:pt x="46924" y="199083"/>
                      <a:pt x="42991" y="199574"/>
                      <a:pt x="40481" y="202084"/>
                    </a:cubicBezTo>
                    <a:cubicBezTo>
                      <a:pt x="38706" y="203859"/>
                      <a:pt x="38894" y="206847"/>
                      <a:pt x="38100" y="209228"/>
                    </a:cubicBezTo>
                    <a:cubicBezTo>
                      <a:pt x="37306" y="223515"/>
                      <a:pt x="37742" y="237924"/>
                      <a:pt x="35718" y="252090"/>
                    </a:cubicBezTo>
                    <a:cubicBezTo>
                      <a:pt x="35313" y="254923"/>
                      <a:pt x="32236" y="256674"/>
                      <a:pt x="30956" y="259234"/>
                    </a:cubicBezTo>
                    <a:cubicBezTo>
                      <a:pt x="29834" y="261479"/>
                      <a:pt x="29296" y="263974"/>
                      <a:pt x="28575" y="266378"/>
                    </a:cubicBezTo>
                    <a:cubicBezTo>
                      <a:pt x="26914" y="271913"/>
                      <a:pt x="25958" y="277682"/>
                      <a:pt x="23812" y="283047"/>
                    </a:cubicBezTo>
                    <a:cubicBezTo>
                      <a:pt x="22749" y="285704"/>
                      <a:pt x="20637" y="287809"/>
                      <a:pt x="19050" y="290190"/>
                    </a:cubicBezTo>
                    <a:cubicBezTo>
                      <a:pt x="18256" y="293365"/>
                      <a:pt x="17310" y="296506"/>
                      <a:pt x="16668" y="299715"/>
                    </a:cubicBezTo>
                    <a:cubicBezTo>
                      <a:pt x="15721" y="304450"/>
                      <a:pt x="15334" y="309290"/>
                      <a:pt x="14287" y="314003"/>
                    </a:cubicBezTo>
                    <a:cubicBezTo>
                      <a:pt x="13743" y="316453"/>
                      <a:pt x="12450" y="318697"/>
                      <a:pt x="11906" y="321147"/>
                    </a:cubicBezTo>
                    <a:cubicBezTo>
                      <a:pt x="7652" y="340290"/>
                      <a:pt x="11484" y="329976"/>
                      <a:pt x="7143" y="347340"/>
                    </a:cubicBezTo>
                    <a:cubicBezTo>
                      <a:pt x="4416" y="358249"/>
                      <a:pt x="3025" y="362077"/>
                      <a:pt x="0" y="371153"/>
                    </a:cubicBezTo>
                    <a:cubicBezTo>
                      <a:pt x="794" y="384647"/>
                      <a:pt x="-551" y="398439"/>
                      <a:pt x="2381" y="411634"/>
                    </a:cubicBezTo>
                    <a:cubicBezTo>
                      <a:pt x="2926" y="414084"/>
                      <a:pt x="7015" y="414060"/>
                      <a:pt x="9525" y="414015"/>
                    </a:cubicBezTo>
                    <a:cubicBezTo>
                      <a:pt x="51617" y="413263"/>
                      <a:pt x="93662" y="410840"/>
                      <a:pt x="135731" y="409253"/>
                    </a:cubicBezTo>
                    <a:cubicBezTo>
                      <a:pt x="137150" y="409050"/>
                      <a:pt x="155006" y="407515"/>
                      <a:pt x="159543" y="404490"/>
                    </a:cubicBezTo>
                    <a:cubicBezTo>
                      <a:pt x="162345" y="402622"/>
                      <a:pt x="164531" y="399934"/>
                      <a:pt x="166687" y="397347"/>
                    </a:cubicBezTo>
                    <a:cubicBezTo>
                      <a:pt x="168519" y="395148"/>
                      <a:pt x="169862" y="392584"/>
                      <a:pt x="171450" y="390203"/>
                    </a:cubicBezTo>
                    <a:lnTo>
                      <a:pt x="178593" y="368772"/>
                    </a:lnTo>
                    <a:cubicBezTo>
                      <a:pt x="179387" y="366391"/>
                      <a:pt x="178887" y="363021"/>
                      <a:pt x="180975" y="361628"/>
                    </a:cubicBezTo>
                    <a:cubicBezTo>
                      <a:pt x="198715" y="349799"/>
                      <a:pt x="176921" y="365005"/>
                      <a:pt x="195262" y="349722"/>
                    </a:cubicBezTo>
                    <a:cubicBezTo>
                      <a:pt x="197461" y="347890"/>
                      <a:pt x="200233" y="346822"/>
                      <a:pt x="202406" y="344959"/>
                    </a:cubicBezTo>
                    <a:cubicBezTo>
                      <a:pt x="222610" y="327641"/>
                      <a:pt x="202678" y="341602"/>
                      <a:pt x="219075" y="330672"/>
                    </a:cubicBezTo>
                    <a:cubicBezTo>
                      <a:pt x="220662" y="328291"/>
                      <a:pt x="222557" y="326088"/>
                      <a:pt x="223837" y="323528"/>
                    </a:cubicBezTo>
                    <a:cubicBezTo>
                      <a:pt x="224959" y="321283"/>
                      <a:pt x="225528" y="318798"/>
                      <a:pt x="226218" y="316384"/>
                    </a:cubicBezTo>
                    <a:cubicBezTo>
                      <a:pt x="228495" y="308416"/>
                      <a:pt x="229594" y="300106"/>
                      <a:pt x="233362" y="292572"/>
                    </a:cubicBezTo>
                    <a:cubicBezTo>
                      <a:pt x="249144" y="261011"/>
                      <a:pt x="230005" y="300409"/>
                      <a:pt x="240506" y="275903"/>
                    </a:cubicBezTo>
                    <a:cubicBezTo>
                      <a:pt x="241904" y="272640"/>
                      <a:pt x="243870" y="269641"/>
                      <a:pt x="245268" y="266378"/>
                    </a:cubicBezTo>
                    <a:cubicBezTo>
                      <a:pt x="246257" y="264071"/>
                      <a:pt x="246960" y="261648"/>
                      <a:pt x="247650" y="259234"/>
                    </a:cubicBezTo>
                    <a:cubicBezTo>
                      <a:pt x="248549" y="256087"/>
                      <a:pt x="248742" y="252717"/>
                      <a:pt x="250031" y="249709"/>
                    </a:cubicBezTo>
                    <a:cubicBezTo>
                      <a:pt x="251158" y="247078"/>
                      <a:pt x="253206" y="244946"/>
                      <a:pt x="254793" y="242565"/>
                    </a:cubicBezTo>
                    <a:cubicBezTo>
                      <a:pt x="255587" y="237009"/>
                      <a:pt x="256074" y="231400"/>
                      <a:pt x="257175" y="225897"/>
                    </a:cubicBezTo>
                    <a:cubicBezTo>
                      <a:pt x="257667" y="223436"/>
                      <a:pt x="259371" y="221256"/>
                      <a:pt x="259556" y="218753"/>
                    </a:cubicBezTo>
                    <a:cubicBezTo>
                      <a:pt x="260964" y="199739"/>
                      <a:pt x="259906" y="180561"/>
                      <a:pt x="261937" y="161603"/>
                    </a:cubicBezTo>
                    <a:cubicBezTo>
                      <a:pt x="262315" y="158073"/>
                      <a:pt x="265302" y="155341"/>
                      <a:pt x="266700" y="152078"/>
                    </a:cubicBezTo>
                    <a:cubicBezTo>
                      <a:pt x="267689" y="149771"/>
                      <a:pt x="267958" y="147179"/>
                      <a:pt x="269081" y="144934"/>
                    </a:cubicBezTo>
                    <a:cubicBezTo>
                      <a:pt x="271151" y="140794"/>
                      <a:pt x="274310" y="137241"/>
                      <a:pt x="276225" y="133028"/>
                    </a:cubicBezTo>
                    <a:cubicBezTo>
                      <a:pt x="282501" y="119221"/>
                      <a:pt x="280174" y="118825"/>
                      <a:pt x="283368" y="104453"/>
                    </a:cubicBezTo>
                    <a:cubicBezTo>
                      <a:pt x="283913" y="102003"/>
                      <a:pt x="284956" y="99690"/>
                      <a:pt x="285750" y="97309"/>
                    </a:cubicBezTo>
                    <a:cubicBezTo>
                      <a:pt x="286544" y="92547"/>
                      <a:pt x="287267" y="87772"/>
                      <a:pt x="288131" y="83022"/>
                    </a:cubicBezTo>
                    <a:cubicBezTo>
                      <a:pt x="290383" y="70634"/>
                      <a:pt x="292198" y="65970"/>
                      <a:pt x="292893" y="52065"/>
                    </a:cubicBezTo>
                    <a:cubicBezTo>
                      <a:pt x="293369" y="42552"/>
                      <a:pt x="282972" y="12774"/>
                      <a:pt x="278606" y="4440"/>
                    </a:cubicBezTo>
                    <a:close/>
                  </a:path>
                </a:pathLst>
              </a:custGeom>
              <a:solidFill>
                <a:srgbClr val="E3C87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34A1FB00-87D6-4B55-979C-91818D02BEE8}"/>
                </a:ext>
              </a:extLst>
            </p:cNvPr>
            <p:cNvSpPr txBox="1"/>
            <p:nvPr/>
          </p:nvSpPr>
          <p:spPr>
            <a:xfrm>
              <a:off x="10486646" y="2813447"/>
              <a:ext cx="1514517" cy="615553"/>
            </a:xfrm>
            <a:prstGeom prst="rect">
              <a:avLst/>
            </a:prstGeom>
            <a:noFill/>
          </p:spPr>
          <p:txBody>
            <a:bodyPr wrap="none" lIns="0" tIns="0" rIns="0" bIns="0" rtlCol="0">
              <a:spAutoFit/>
            </a:bodyPr>
            <a:lstStyle/>
            <a:p>
              <a:pPr algn="ctr"/>
              <a:r>
                <a:rPr lang="en-US" sz="2000" dirty="0">
                  <a:solidFill>
                    <a:prstClr val="black"/>
                  </a:solidFill>
                </a:rPr>
                <a:t>Smear and dry</a:t>
              </a:r>
            </a:p>
            <a:p>
              <a:pPr algn="ctr"/>
              <a:r>
                <a:rPr lang="en-US" sz="2000" dirty="0">
                  <a:solidFill>
                    <a:prstClr val="black"/>
                  </a:solidFill>
                </a:rPr>
                <a:t> on quartz</a:t>
              </a:r>
            </a:p>
          </p:txBody>
        </p:sp>
      </p:grpSp>
      <p:grpSp>
        <p:nvGrpSpPr>
          <p:cNvPr id="3" name="Group 2">
            <a:extLst>
              <a:ext uri="{FF2B5EF4-FFF2-40B4-BE49-F238E27FC236}">
                <a16:creationId xmlns:a16="http://schemas.microsoft.com/office/drawing/2014/main" id="{B1E97E02-F949-4437-B9C8-3C145717628E}"/>
              </a:ext>
            </a:extLst>
          </p:cNvPr>
          <p:cNvGrpSpPr/>
          <p:nvPr/>
        </p:nvGrpSpPr>
        <p:grpSpPr>
          <a:xfrm>
            <a:off x="8451001" y="2398443"/>
            <a:ext cx="1511376" cy="2240658"/>
            <a:chOff x="8971502" y="1319918"/>
            <a:chExt cx="1511376" cy="2240658"/>
          </a:xfrm>
        </p:grpSpPr>
        <p:grpSp>
          <p:nvGrpSpPr>
            <p:cNvPr id="23" name="Group 22">
              <a:extLst>
                <a:ext uri="{FF2B5EF4-FFF2-40B4-BE49-F238E27FC236}">
                  <a16:creationId xmlns:a16="http://schemas.microsoft.com/office/drawing/2014/main" id="{B9000405-A8C5-42D7-AFCE-2491BF3546CB}"/>
                </a:ext>
              </a:extLst>
            </p:cNvPr>
            <p:cNvGrpSpPr/>
            <p:nvPr/>
          </p:nvGrpSpPr>
          <p:grpSpPr>
            <a:xfrm>
              <a:off x="9377737" y="1319918"/>
              <a:ext cx="721351" cy="1792225"/>
              <a:chOff x="7331247" y="1819655"/>
              <a:chExt cx="1490471" cy="3785617"/>
            </a:xfrm>
          </p:grpSpPr>
          <p:sp>
            <p:nvSpPr>
              <p:cNvPr id="24" name="Freeform: Shape 23">
                <a:extLst>
                  <a:ext uri="{FF2B5EF4-FFF2-40B4-BE49-F238E27FC236}">
                    <a16:creationId xmlns:a16="http://schemas.microsoft.com/office/drawing/2014/main" id="{27DC4E08-5653-4A77-B7DC-DA8C26501BCD}"/>
                  </a:ext>
                </a:extLst>
              </p:cNvPr>
              <p:cNvSpPr/>
              <p:nvPr/>
            </p:nvSpPr>
            <p:spPr>
              <a:xfrm>
                <a:off x="7552944" y="2542032"/>
                <a:ext cx="1047083" cy="3063240"/>
              </a:xfrm>
              <a:custGeom>
                <a:avLst/>
                <a:gdLst>
                  <a:gd name="connsiteX0" fmla="*/ 698 w 1472374"/>
                  <a:gd name="connsiteY0" fmla="*/ 0 h 3063240"/>
                  <a:gd name="connsiteX1" fmla="*/ 1471677 w 1472374"/>
                  <a:gd name="connsiteY1" fmla="*/ 0 h 3063240"/>
                  <a:gd name="connsiteX2" fmla="*/ 1472374 w 1472374"/>
                  <a:gd name="connsiteY2" fmla="*/ 13809 h 3063240"/>
                  <a:gd name="connsiteX3" fmla="*/ 1472373 w 1472374"/>
                  <a:gd name="connsiteY3" fmla="*/ 2327053 h 3063240"/>
                  <a:gd name="connsiteX4" fmla="*/ 736186 w 1472374"/>
                  <a:gd name="connsiteY4" fmla="*/ 3063240 h 3063240"/>
                  <a:gd name="connsiteX5" fmla="*/ 736187 w 1472374"/>
                  <a:gd name="connsiteY5" fmla="*/ 3063239 h 3063240"/>
                  <a:gd name="connsiteX6" fmla="*/ 0 w 1472374"/>
                  <a:gd name="connsiteY6" fmla="*/ 2327052 h 3063240"/>
                  <a:gd name="connsiteX7" fmla="*/ 0 w 1472374"/>
                  <a:gd name="connsiteY7" fmla="*/ 13809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2374" h="3063240">
                    <a:moveTo>
                      <a:pt x="698" y="0"/>
                    </a:moveTo>
                    <a:lnTo>
                      <a:pt x="1471677" y="0"/>
                    </a:lnTo>
                    <a:lnTo>
                      <a:pt x="1472374" y="13809"/>
                    </a:lnTo>
                    <a:cubicBezTo>
                      <a:pt x="1472374" y="784890"/>
                      <a:pt x="1472373" y="1555972"/>
                      <a:pt x="1472373" y="2327053"/>
                    </a:cubicBezTo>
                    <a:cubicBezTo>
                      <a:pt x="1472373" y="2733638"/>
                      <a:pt x="1142771" y="3063240"/>
                      <a:pt x="736186" y="3063240"/>
                    </a:cubicBezTo>
                    <a:lnTo>
                      <a:pt x="736187" y="3063239"/>
                    </a:lnTo>
                    <a:cubicBezTo>
                      <a:pt x="329602" y="3063239"/>
                      <a:pt x="0" y="2733637"/>
                      <a:pt x="0" y="2327052"/>
                    </a:cubicBezTo>
                    <a:lnTo>
                      <a:pt x="0" y="13809"/>
                    </a:lnTo>
                    <a:close/>
                  </a:path>
                </a:pathLst>
              </a:custGeom>
              <a:solidFill>
                <a:srgbClr val="E3C87E"/>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1D4B89E-86A5-4779-B089-6C7F43555690}"/>
                  </a:ext>
                </a:extLst>
              </p:cNvPr>
              <p:cNvSpPr/>
              <p:nvPr/>
            </p:nvSpPr>
            <p:spPr>
              <a:xfrm>
                <a:off x="7552942" y="2057401"/>
                <a:ext cx="1047083" cy="2535515"/>
              </a:xfrm>
              <a:prstGeom prst="rect">
                <a:avLst/>
              </a:prstGeom>
              <a:solidFill>
                <a:srgbClr val="A2E8EC"/>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Rectangle: Rounded Corners 25">
                <a:extLst>
                  <a:ext uri="{FF2B5EF4-FFF2-40B4-BE49-F238E27FC236}">
                    <a16:creationId xmlns:a16="http://schemas.microsoft.com/office/drawing/2014/main" id="{58D55883-1E77-4569-B42C-EA9AEBEFC317}"/>
                  </a:ext>
                </a:extLst>
              </p:cNvPr>
              <p:cNvSpPr/>
              <p:nvPr/>
            </p:nvSpPr>
            <p:spPr>
              <a:xfrm>
                <a:off x="7331247" y="1819655"/>
                <a:ext cx="1490471" cy="237745"/>
              </a:xfrm>
              <a:prstGeom prst="roundRect">
                <a:avLst>
                  <a:gd name="adj" fmla="val 50000"/>
                </a:avLst>
              </a:prstGeom>
              <a:solidFill>
                <a:schemeClr val="tx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7" name="TextBox 26">
              <a:extLst>
                <a:ext uri="{FF2B5EF4-FFF2-40B4-BE49-F238E27FC236}">
                  <a16:creationId xmlns:a16="http://schemas.microsoft.com/office/drawing/2014/main" id="{BBA0DD3C-4EA5-46CA-8983-402AD02F17CF}"/>
                </a:ext>
              </a:extLst>
            </p:cNvPr>
            <p:cNvSpPr txBox="1"/>
            <p:nvPr/>
          </p:nvSpPr>
          <p:spPr>
            <a:xfrm>
              <a:off x="8971502" y="3252799"/>
              <a:ext cx="1511376" cy="307777"/>
            </a:xfrm>
            <a:prstGeom prst="rect">
              <a:avLst/>
            </a:prstGeom>
            <a:noFill/>
          </p:spPr>
          <p:txBody>
            <a:bodyPr wrap="none" lIns="0" tIns="0" rIns="0" bIns="0" rtlCol="0">
              <a:spAutoFit/>
            </a:bodyPr>
            <a:lstStyle/>
            <a:p>
              <a:r>
                <a:rPr lang="en-US" sz="2000" dirty="0">
                  <a:solidFill>
                    <a:prstClr val="black"/>
                  </a:solidFill>
                </a:rPr>
                <a:t>Spiked Sample</a:t>
              </a:r>
            </a:p>
          </p:txBody>
        </p:sp>
      </p:grpSp>
      <p:cxnSp>
        <p:nvCxnSpPr>
          <p:cNvPr id="36" name="Connector: Elbow 35">
            <a:extLst>
              <a:ext uri="{FF2B5EF4-FFF2-40B4-BE49-F238E27FC236}">
                <a16:creationId xmlns:a16="http://schemas.microsoft.com/office/drawing/2014/main" id="{60C9FEAF-6C0C-47FD-A46E-F9A6D4B21735}"/>
              </a:ext>
            </a:extLst>
          </p:cNvPr>
          <p:cNvCxnSpPr>
            <a:cxnSpLocks/>
            <a:stCxn id="21" idx="0"/>
            <a:endCxn id="26" idx="0"/>
          </p:cNvCxnSpPr>
          <p:nvPr/>
        </p:nvCxnSpPr>
        <p:spPr>
          <a:xfrm rot="16200000" flipH="1">
            <a:off x="8140316" y="1320848"/>
            <a:ext cx="838747" cy="1316443"/>
          </a:xfrm>
          <a:prstGeom prst="bentConnector3">
            <a:avLst>
              <a:gd name="adj1" fmla="val -27255"/>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5225B29C-EAF4-46BB-ACBC-4B13932B10D2}"/>
              </a:ext>
            </a:extLst>
          </p:cNvPr>
          <p:cNvCxnSpPr>
            <a:cxnSpLocks/>
            <a:stCxn id="14" idx="0"/>
            <a:endCxn id="26" idx="0"/>
          </p:cNvCxnSpPr>
          <p:nvPr/>
        </p:nvCxnSpPr>
        <p:spPr>
          <a:xfrm rot="16200000" flipH="1">
            <a:off x="7145985" y="326516"/>
            <a:ext cx="1662018" cy="2481836"/>
          </a:xfrm>
          <a:prstGeom prst="bentConnector3">
            <a:avLst>
              <a:gd name="adj1" fmla="val -13754"/>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5472B39-279D-445C-AB7A-4FAC65A4553B}"/>
              </a:ext>
            </a:extLst>
          </p:cNvPr>
          <p:cNvSpPr txBox="1"/>
          <p:nvPr/>
        </p:nvSpPr>
        <p:spPr>
          <a:xfrm>
            <a:off x="7540793" y="242846"/>
            <a:ext cx="453650" cy="246221"/>
          </a:xfrm>
          <a:prstGeom prst="rect">
            <a:avLst/>
          </a:prstGeom>
          <a:noFill/>
        </p:spPr>
        <p:txBody>
          <a:bodyPr wrap="none" lIns="0" tIns="0" rIns="0" bIns="0" rtlCol="0">
            <a:spAutoFit/>
          </a:bodyPr>
          <a:lstStyle/>
          <a:p>
            <a:r>
              <a:rPr lang="en-US" sz="1600" b="1" dirty="0">
                <a:solidFill>
                  <a:prstClr val="black"/>
                </a:solidFill>
              </a:rPr>
              <a:t>10 µL</a:t>
            </a:r>
          </a:p>
        </p:txBody>
      </p:sp>
      <p:sp>
        <p:nvSpPr>
          <p:cNvPr id="42" name="TextBox 41">
            <a:extLst>
              <a:ext uri="{FF2B5EF4-FFF2-40B4-BE49-F238E27FC236}">
                <a16:creationId xmlns:a16="http://schemas.microsoft.com/office/drawing/2014/main" id="{A39449CD-5C9E-41AE-97F5-5264D9342E24}"/>
              </a:ext>
            </a:extLst>
          </p:cNvPr>
          <p:cNvSpPr txBox="1"/>
          <p:nvPr/>
        </p:nvSpPr>
        <p:spPr>
          <a:xfrm>
            <a:off x="8287397" y="1078420"/>
            <a:ext cx="453650" cy="246221"/>
          </a:xfrm>
          <a:prstGeom prst="rect">
            <a:avLst/>
          </a:prstGeom>
          <a:noFill/>
        </p:spPr>
        <p:txBody>
          <a:bodyPr wrap="none" lIns="0" tIns="0" rIns="0" bIns="0" rtlCol="0">
            <a:spAutoFit/>
          </a:bodyPr>
          <a:lstStyle/>
          <a:p>
            <a:r>
              <a:rPr lang="en-US" sz="1600" b="1" dirty="0">
                <a:solidFill>
                  <a:prstClr val="black"/>
                </a:solidFill>
              </a:rPr>
              <a:t>10 µL</a:t>
            </a:r>
          </a:p>
        </p:txBody>
      </p:sp>
    </p:spTree>
    <p:extLst>
      <p:ext uri="{BB962C8B-B14F-4D97-AF65-F5344CB8AC3E}">
        <p14:creationId xmlns:p14="http://schemas.microsoft.com/office/powerpoint/2010/main" val="7253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BD2845-9D51-44B6-8CBB-978C7DA2CA9B}"/>
              </a:ext>
            </a:extLst>
          </p:cNvPr>
          <p:cNvSpPr>
            <a:spLocks noGrp="1"/>
          </p:cNvSpPr>
          <p:nvPr>
            <p:ph type="title"/>
          </p:nvPr>
        </p:nvSpPr>
        <p:spPr/>
        <p:txBody>
          <a:bodyPr/>
          <a:lstStyle/>
          <a:p>
            <a:r>
              <a:rPr lang="en-US" dirty="0"/>
              <a:t>Concept of the study: Methodology</a:t>
            </a:r>
          </a:p>
        </p:txBody>
      </p:sp>
      <p:grpSp>
        <p:nvGrpSpPr>
          <p:cNvPr id="10" name="Group 9">
            <a:extLst>
              <a:ext uri="{FF2B5EF4-FFF2-40B4-BE49-F238E27FC236}">
                <a16:creationId xmlns:a16="http://schemas.microsoft.com/office/drawing/2014/main" id="{B78A8183-A0A8-40DD-9ADF-74E13B923615}"/>
              </a:ext>
            </a:extLst>
          </p:cNvPr>
          <p:cNvGrpSpPr/>
          <p:nvPr/>
        </p:nvGrpSpPr>
        <p:grpSpPr>
          <a:xfrm>
            <a:off x="2376576" y="1140750"/>
            <a:ext cx="2071169" cy="1311470"/>
            <a:chOff x="-101919" y="4410229"/>
            <a:chExt cx="1639384" cy="1311470"/>
          </a:xfrm>
        </p:grpSpPr>
        <p:pic>
          <p:nvPicPr>
            <p:cNvPr id="6" name="Picture 5">
              <a:extLst>
                <a:ext uri="{FF2B5EF4-FFF2-40B4-BE49-F238E27FC236}">
                  <a16:creationId xmlns:a16="http://schemas.microsoft.com/office/drawing/2014/main" id="{6EBA442E-6282-469D-B57A-289B615F40D2}"/>
                </a:ext>
              </a:extLst>
            </p:cNvPr>
            <p:cNvPicPr>
              <a:picLocks noChangeAspect="1"/>
            </p:cNvPicPr>
            <p:nvPr/>
          </p:nvPicPr>
          <p:blipFill>
            <a:blip r:embed="rId2"/>
            <a:stretch>
              <a:fillRect/>
            </a:stretch>
          </p:blipFill>
          <p:spPr>
            <a:xfrm>
              <a:off x="102057" y="4410229"/>
              <a:ext cx="1167486" cy="524302"/>
            </a:xfrm>
            <a:prstGeom prst="rect">
              <a:avLst/>
            </a:prstGeom>
          </p:spPr>
        </p:pic>
        <p:sp>
          <p:nvSpPr>
            <p:cNvPr id="9" name="TextBox 8">
              <a:extLst>
                <a:ext uri="{FF2B5EF4-FFF2-40B4-BE49-F238E27FC236}">
                  <a16:creationId xmlns:a16="http://schemas.microsoft.com/office/drawing/2014/main" id="{F375FAC8-9DE3-480C-BAB5-4B33F3F518EF}"/>
                </a:ext>
              </a:extLst>
            </p:cNvPr>
            <p:cNvSpPr txBox="1"/>
            <p:nvPr/>
          </p:nvSpPr>
          <p:spPr>
            <a:xfrm>
              <a:off x="-101919" y="5136924"/>
              <a:ext cx="1639384" cy="584775"/>
            </a:xfrm>
            <a:prstGeom prst="rect">
              <a:avLst/>
            </a:prstGeom>
            <a:noFill/>
          </p:spPr>
          <p:txBody>
            <a:bodyPr wrap="square" lIns="0" tIns="0" rIns="0" bIns="0" rtlCol="0">
              <a:spAutoFit/>
            </a:bodyPr>
            <a:lstStyle/>
            <a:p>
              <a:pPr algn="ctr"/>
              <a:r>
                <a:rPr lang="en-US" sz="2000" b="1" i="1" dirty="0">
                  <a:solidFill>
                    <a:prstClr val="black"/>
                  </a:solidFill>
                </a:rPr>
                <a:t>P. aeruginosa </a:t>
              </a:r>
              <a:r>
                <a:rPr lang="en-US" sz="2000" b="1" dirty="0">
                  <a:solidFill>
                    <a:prstClr val="black"/>
                  </a:solidFill>
                </a:rPr>
                <a:t>(PA)</a:t>
              </a:r>
            </a:p>
            <a:p>
              <a:pPr algn="ctr"/>
              <a:r>
                <a:rPr lang="en-US" sz="1800" i="1" dirty="0">
                  <a:solidFill>
                    <a:prstClr val="black"/>
                  </a:solidFill>
                </a:rPr>
                <a:t>P. fluorescens</a:t>
              </a:r>
            </a:p>
          </p:txBody>
        </p:sp>
      </p:grpSp>
      <p:grpSp>
        <p:nvGrpSpPr>
          <p:cNvPr id="60" name="Group 59">
            <a:extLst>
              <a:ext uri="{FF2B5EF4-FFF2-40B4-BE49-F238E27FC236}">
                <a16:creationId xmlns:a16="http://schemas.microsoft.com/office/drawing/2014/main" id="{9D99B25B-19A4-44F8-8DC4-CB0A04ACF8C5}"/>
              </a:ext>
            </a:extLst>
          </p:cNvPr>
          <p:cNvGrpSpPr/>
          <p:nvPr/>
        </p:nvGrpSpPr>
        <p:grpSpPr>
          <a:xfrm>
            <a:off x="9483346" y="2345638"/>
            <a:ext cx="1553730" cy="284286"/>
            <a:chOff x="4785360" y="3977833"/>
            <a:chExt cx="1553730" cy="284286"/>
          </a:xfrm>
        </p:grpSpPr>
        <p:sp>
          <p:nvSpPr>
            <p:cNvPr id="26" name="Cube 25">
              <a:extLst>
                <a:ext uri="{FF2B5EF4-FFF2-40B4-BE49-F238E27FC236}">
                  <a16:creationId xmlns:a16="http://schemas.microsoft.com/office/drawing/2014/main" id="{F188B664-1D80-4267-84B9-F0789360DBF2}"/>
                </a:ext>
              </a:extLst>
            </p:cNvPr>
            <p:cNvSpPr/>
            <p:nvPr/>
          </p:nvSpPr>
          <p:spPr>
            <a:xfrm>
              <a:off x="4785360" y="4010024"/>
              <a:ext cx="1553730" cy="252095"/>
            </a:xfrm>
            <a:prstGeom prst="cube">
              <a:avLst>
                <a:gd name="adj" fmla="val 78650"/>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02FD012A-1579-453B-9DD7-87B571A48B53}"/>
                </a:ext>
              </a:extLst>
            </p:cNvPr>
            <p:cNvSpPr/>
            <p:nvPr/>
          </p:nvSpPr>
          <p:spPr>
            <a:xfrm rot="3499699">
              <a:off x="5446716" y="3906165"/>
              <a:ext cx="231015" cy="374352"/>
            </a:xfrm>
            <a:custGeom>
              <a:avLst/>
              <a:gdLst>
                <a:gd name="connsiteX0" fmla="*/ 278606 w 292908"/>
                <a:gd name="connsiteY0" fmla="*/ 4440 h 414026"/>
                <a:gd name="connsiteX1" fmla="*/ 266700 w 292908"/>
                <a:gd name="connsiteY1" fmla="*/ 2059 h 414026"/>
                <a:gd name="connsiteX2" fmla="*/ 192881 w 292908"/>
                <a:gd name="connsiteY2" fmla="*/ 6822 h 414026"/>
                <a:gd name="connsiteX3" fmla="*/ 183356 w 292908"/>
                <a:gd name="connsiteY3" fmla="*/ 13965 h 414026"/>
                <a:gd name="connsiteX4" fmla="*/ 178593 w 292908"/>
                <a:gd name="connsiteY4" fmla="*/ 21109 h 414026"/>
                <a:gd name="connsiteX5" fmla="*/ 171450 w 292908"/>
                <a:gd name="connsiteY5" fmla="*/ 37778 h 414026"/>
                <a:gd name="connsiteX6" fmla="*/ 169068 w 292908"/>
                <a:gd name="connsiteY6" fmla="*/ 49684 h 414026"/>
                <a:gd name="connsiteX7" fmla="*/ 161925 w 292908"/>
                <a:gd name="connsiteY7" fmla="*/ 56828 h 414026"/>
                <a:gd name="connsiteX8" fmla="*/ 147637 w 292908"/>
                <a:gd name="connsiteY8" fmla="*/ 66353 h 414026"/>
                <a:gd name="connsiteX9" fmla="*/ 142875 w 292908"/>
                <a:gd name="connsiteY9" fmla="*/ 73497 h 414026"/>
                <a:gd name="connsiteX10" fmla="*/ 130968 w 292908"/>
                <a:gd name="connsiteY10" fmla="*/ 90165 h 414026"/>
                <a:gd name="connsiteX11" fmla="*/ 128587 w 292908"/>
                <a:gd name="connsiteY11" fmla="*/ 97309 h 414026"/>
                <a:gd name="connsiteX12" fmla="*/ 121443 w 292908"/>
                <a:gd name="connsiteY12" fmla="*/ 116359 h 414026"/>
                <a:gd name="connsiteX13" fmla="*/ 119062 w 292908"/>
                <a:gd name="connsiteY13" fmla="*/ 125884 h 414026"/>
                <a:gd name="connsiteX14" fmla="*/ 111918 w 292908"/>
                <a:gd name="connsiteY14" fmla="*/ 133028 h 414026"/>
                <a:gd name="connsiteX15" fmla="*/ 107156 w 292908"/>
                <a:gd name="connsiteY15" fmla="*/ 140172 h 414026"/>
                <a:gd name="connsiteX16" fmla="*/ 100012 w 292908"/>
                <a:gd name="connsiteY16" fmla="*/ 149697 h 414026"/>
                <a:gd name="connsiteX17" fmla="*/ 90487 w 292908"/>
                <a:gd name="connsiteY17" fmla="*/ 161603 h 414026"/>
                <a:gd name="connsiteX18" fmla="*/ 78581 w 292908"/>
                <a:gd name="connsiteY18" fmla="*/ 178272 h 414026"/>
                <a:gd name="connsiteX19" fmla="*/ 64293 w 292908"/>
                <a:gd name="connsiteY19" fmla="*/ 190178 h 414026"/>
                <a:gd name="connsiteX20" fmla="*/ 57150 w 292908"/>
                <a:gd name="connsiteY20" fmla="*/ 192559 h 414026"/>
                <a:gd name="connsiteX21" fmla="*/ 50006 w 292908"/>
                <a:gd name="connsiteY21" fmla="*/ 197322 h 414026"/>
                <a:gd name="connsiteX22" fmla="*/ 40481 w 292908"/>
                <a:gd name="connsiteY22" fmla="*/ 202084 h 414026"/>
                <a:gd name="connsiteX23" fmla="*/ 38100 w 292908"/>
                <a:gd name="connsiteY23" fmla="*/ 209228 h 414026"/>
                <a:gd name="connsiteX24" fmla="*/ 35718 w 292908"/>
                <a:gd name="connsiteY24" fmla="*/ 252090 h 414026"/>
                <a:gd name="connsiteX25" fmla="*/ 30956 w 292908"/>
                <a:gd name="connsiteY25" fmla="*/ 259234 h 414026"/>
                <a:gd name="connsiteX26" fmla="*/ 28575 w 292908"/>
                <a:gd name="connsiteY26" fmla="*/ 266378 h 414026"/>
                <a:gd name="connsiteX27" fmla="*/ 23812 w 292908"/>
                <a:gd name="connsiteY27" fmla="*/ 283047 h 414026"/>
                <a:gd name="connsiteX28" fmla="*/ 19050 w 292908"/>
                <a:gd name="connsiteY28" fmla="*/ 290190 h 414026"/>
                <a:gd name="connsiteX29" fmla="*/ 16668 w 292908"/>
                <a:gd name="connsiteY29" fmla="*/ 299715 h 414026"/>
                <a:gd name="connsiteX30" fmla="*/ 14287 w 292908"/>
                <a:gd name="connsiteY30" fmla="*/ 314003 h 414026"/>
                <a:gd name="connsiteX31" fmla="*/ 11906 w 292908"/>
                <a:gd name="connsiteY31" fmla="*/ 321147 h 414026"/>
                <a:gd name="connsiteX32" fmla="*/ 7143 w 292908"/>
                <a:gd name="connsiteY32" fmla="*/ 347340 h 414026"/>
                <a:gd name="connsiteX33" fmla="*/ 0 w 292908"/>
                <a:gd name="connsiteY33" fmla="*/ 371153 h 414026"/>
                <a:gd name="connsiteX34" fmla="*/ 2381 w 292908"/>
                <a:gd name="connsiteY34" fmla="*/ 411634 h 414026"/>
                <a:gd name="connsiteX35" fmla="*/ 9525 w 292908"/>
                <a:gd name="connsiteY35" fmla="*/ 414015 h 414026"/>
                <a:gd name="connsiteX36" fmla="*/ 135731 w 292908"/>
                <a:gd name="connsiteY36" fmla="*/ 409253 h 414026"/>
                <a:gd name="connsiteX37" fmla="*/ 159543 w 292908"/>
                <a:gd name="connsiteY37" fmla="*/ 404490 h 414026"/>
                <a:gd name="connsiteX38" fmla="*/ 166687 w 292908"/>
                <a:gd name="connsiteY38" fmla="*/ 397347 h 414026"/>
                <a:gd name="connsiteX39" fmla="*/ 171450 w 292908"/>
                <a:gd name="connsiteY39" fmla="*/ 390203 h 414026"/>
                <a:gd name="connsiteX40" fmla="*/ 178593 w 292908"/>
                <a:gd name="connsiteY40" fmla="*/ 368772 h 414026"/>
                <a:gd name="connsiteX41" fmla="*/ 180975 w 292908"/>
                <a:gd name="connsiteY41" fmla="*/ 361628 h 414026"/>
                <a:gd name="connsiteX42" fmla="*/ 195262 w 292908"/>
                <a:gd name="connsiteY42" fmla="*/ 349722 h 414026"/>
                <a:gd name="connsiteX43" fmla="*/ 202406 w 292908"/>
                <a:gd name="connsiteY43" fmla="*/ 344959 h 414026"/>
                <a:gd name="connsiteX44" fmla="*/ 219075 w 292908"/>
                <a:gd name="connsiteY44" fmla="*/ 330672 h 414026"/>
                <a:gd name="connsiteX45" fmla="*/ 223837 w 292908"/>
                <a:gd name="connsiteY45" fmla="*/ 323528 h 414026"/>
                <a:gd name="connsiteX46" fmla="*/ 226218 w 292908"/>
                <a:gd name="connsiteY46" fmla="*/ 316384 h 414026"/>
                <a:gd name="connsiteX47" fmla="*/ 233362 w 292908"/>
                <a:gd name="connsiteY47" fmla="*/ 292572 h 414026"/>
                <a:gd name="connsiteX48" fmla="*/ 240506 w 292908"/>
                <a:gd name="connsiteY48" fmla="*/ 275903 h 414026"/>
                <a:gd name="connsiteX49" fmla="*/ 245268 w 292908"/>
                <a:gd name="connsiteY49" fmla="*/ 266378 h 414026"/>
                <a:gd name="connsiteX50" fmla="*/ 247650 w 292908"/>
                <a:gd name="connsiteY50" fmla="*/ 259234 h 414026"/>
                <a:gd name="connsiteX51" fmla="*/ 250031 w 292908"/>
                <a:gd name="connsiteY51" fmla="*/ 249709 h 414026"/>
                <a:gd name="connsiteX52" fmla="*/ 254793 w 292908"/>
                <a:gd name="connsiteY52" fmla="*/ 242565 h 414026"/>
                <a:gd name="connsiteX53" fmla="*/ 257175 w 292908"/>
                <a:gd name="connsiteY53" fmla="*/ 225897 h 414026"/>
                <a:gd name="connsiteX54" fmla="*/ 259556 w 292908"/>
                <a:gd name="connsiteY54" fmla="*/ 218753 h 414026"/>
                <a:gd name="connsiteX55" fmla="*/ 261937 w 292908"/>
                <a:gd name="connsiteY55" fmla="*/ 161603 h 414026"/>
                <a:gd name="connsiteX56" fmla="*/ 266700 w 292908"/>
                <a:gd name="connsiteY56" fmla="*/ 152078 h 414026"/>
                <a:gd name="connsiteX57" fmla="*/ 269081 w 292908"/>
                <a:gd name="connsiteY57" fmla="*/ 144934 h 414026"/>
                <a:gd name="connsiteX58" fmla="*/ 276225 w 292908"/>
                <a:gd name="connsiteY58" fmla="*/ 133028 h 414026"/>
                <a:gd name="connsiteX59" fmla="*/ 283368 w 292908"/>
                <a:gd name="connsiteY59" fmla="*/ 104453 h 414026"/>
                <a:gd name="connsiteX60" fmla="*/ 285750 w 292908"/>
                <a:gd name="connsiteY60" fmla="*/ 97309 h 414026"/>
                <a:gd name="connsiteX61" fmla="*/ 288131 w 292908"/>
                <a:gd name="connsiteY61" fmla="*/ 83022 h 414026"/>
                <a:gd name="connsiteX62" fmla="*/ 292893 w 292908"/>
                <a:gd name="connsiteY62" fmla="*/ 52065 h 414026"/>
                <a:gd name="connsiteX63" fmla="*/ 278606 w 292908"/>
                <a:gd name="connsiteY63" fmla="*/ 4440 h 41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92908" h="414026">
                  <a:moveTo>
                    <a:pt x="278606" y="4440"/>
                  </a:moveTo>
                  <a:cubicBezTo>
                    <a:pt x="274240" y="-3894"/>
                    <a:pt x="270747" y="2059"/>
                    <a:pt x="266700" y="2059"/>
                  </a:cubicBezTo>
                  <a:cubicBezTo>
                    <a:pt x="204926" y="2059"/>
                    <a:pt x="220286" y="-2316"/>
                    <a:pt x="192881" y="6822"/>
                  </a:cubicBezTo>
                  <a:cubicBezTo>
                    <a:pt x="189706" y="9203"/>
                    <a:pt x="186162" y="11159"/>
                    <a:pt x="183356" y="13965"/>
                  </a:cubicBezTo>
                  <a:cubicBezTo>
                    <a:pt x="181332" y="15989"/>
                    <a:pt x="180013" y="18624"/>
                    <a:pt x="178593" y="21109"/>
                  </a:cubicBezTo>
                  <a:cubicBezTo>
                    <a:pt x="175563" y="26411"/>
                    <a:pt x="172935" y="31840"/>
                    <a:pt x="171450" y="37778"/>
                  </a:cubicBezTo>
                  <a:cubicBezTo>
                    <a:pt x="170468" y="41704"/>
                    <a:pt x="170878" y="46064"/>
                    <a:pt x="169068" y="49684"/>
                  </a:cubicBezTo>
                  <a:cubicBezTo>
                    <a:pt x="167562" y="52696"/>
                    <a:pt x="164583" y="54761"/>
                    <a:pt x="161925" y="56828"/>
                  </a:cubicBezTo>
                  <a:cubicBezTo>
                    <a:pt x="157407" y="60342"/>
                    <a:pt x="147637" y="66353"/>
                    <a:pt x="147637" y="66353"/>
                  </a:cubicBezTo>
                  <a:cubicBezTo>
                    <a:pt x="146050" y="68734"/>
                    <a:pt x="144538" y="71168"/>
                    <a:pt x="142875" y="73497"/>
                  </a:cubicBezTo>
                  <a:cubicBezTo>
                    <a:pt x="128076" y="94216"/>
                    <a:pt x="142214" y="73299"/>
                    <a:pt x="130968" y="90165"/>
                  </a:cubicBezTo>
                  <a:cubicBezTo>
                    <a:pt x="130174" y="92546"/>
                    <a:pt x="129468" y="94959"/>
                    <a:pt x="128587" y="97309"/>
                  </a:cubicBezTo>
                  <a:cubicBezTo>
                    <a:pt x="125574" y="105344"/>
                    <a:pt x="123602" y="108802"/>
                    <a:pt x="121443" y="116359"/>
                  </a:cubicBezTo>
                  <a:cubicBezTo>
                    <a:pt x="120544" y="119506"/>
                    <a:pt x="120686" y="123042"/>
                    <a:pt x="119062" y="125884"/>
                  </a:cubicBezTo>
                  <a:cubicBezTo>
                    <a:pt x="117391" y="128808"/>
                    <a:pt x="114074" y="130441"/>
                    <a:pt x="111918" y="133028"/>
                  </a:cubicBezTo>
                  <a:cubicBezTo>
                    <a:pt x="110086" y="135227"/>
                    <a:pt x="108819" y="137843"/>
                    <a:pt x="107156" y="140172"/>
                  </a:cubicBezTo>
                  <a:cubicBezTo>
                    <a:pt x="104849" y="143402"/>
                    <a:pt x="102393" y="146522"/>
                    <a:pt x="100012" y="149697"/>
                  </a:cubicBezTo>
                  <a:cubicBezTo>
                    <a:pt x="95377" y="163603"/>
                    <a:pt x="101258" y="150832"/>
                    <a:pt x="90487" y="161603"/>
                  </a:cubicBezTo>
                  <a:cubicBezTo>
                    <a:pt x="81897" y="170193"/>
                    <a:pt x="85349" y="170151"/>
                    <a:pt x="78581" y="178272"/>
                  </a:cubicBezTo>
                  <a:cubicBezTo>
                    <a:pt x="74821" y="182784"/>
                    <a:pt x="69643" y="187503"/>
                    <a:pt x="64293" y="190178"/>
                  </a:cubicBezTo>
                  <a:cubicBezTo>
                    <a:pt x="62048" y="191300"/>
                    <a:pt x="59531" y="191765"/>
                    <a:pt x="57150" y="192559"/>
                  </a:cubicBezTo>
                  <a:cubicBezTo>
                    <a:pt x="54769" y="194147"/>
                    <a:pt x="52491" y="195902"/>
                    <a:pt x="50006" y="197322"/>
                  </a:cubicBezTo>
                  <a:cubicBezTo>
                    <a:pt x="46924" y="199083"/>
                    <a:pt x="42991" y="199574"/>
                    <a:pt x="40481" y="202084"/>
                  </a:cubicBezTo>
                  <a:cubicBezTo>
                    <a:pt x="38706" y="203859"/>
                    <a:pt x="38894" y="206847"/>
                    <a:pt x="38100" y="209228"/>
                  </a:cubicBezTo>
                  <a:cubicBezTo>
                    <a:pt x="37306" y="223515"/>
                    <a:pt x="37742" y="237924"/>
                    <a:pt x="35718" y="252090"/>
                  </a:cubicBezTo>
                  <a:cubicBezTo>
                    <a:pt x="35313" y="254923"/>
                    <a:pt x="32236" y="256674"/>
                    <a:pt x="30956" y="259234"/>
                  </a:cubicBezTo>
                  <a:cubicBezTo>
                    <a:pt x="29834" y="261479"/>
                    <a:pt x="29296" y="263974"/>
                    <a:pt x="28575" y="266378"/>
                  </a:cubicBezTo>
                  <a:cubicBezTo>
                    <a:pt x="26914" y="271913"/>
                    <a:pt x="25958" y="277682"/>
                    <a:pt x="23812" y="283047"/>
                  </a:cubicBezTo>
                  <a:cubicBezTo>
                    <a:pt x="22749" y="285704"/>
                    <a:pt x="20637" y="287809"/>
                    <a:pt x="19050" y="290190"/>
                  </a:cubicBezTo>
                  <a:cubicBezTo>
                    <a:pt x="18256" y="293365"/>
                    <a:pt x="17310" y="296506"/>
                    <a:pt x="16668" y="299715"/>
                  </a:cubicBezTo>
                  <a:cubicBezTo>
                    <a:pt x="15721" y="304450"/>
                    <a:pt x="15334" y="309290"/>
                    <a:pt x="14287" y="314003"/>
                  </a:cubicBezTo>
                  <a:cubicBezTo>
                    <a:pt x="13743" y="316453"/>
                    <a:pt x="12450" y="318697"/>
                    <a:pt x="11906" y="321147"/>
                  </a:cubicBezTo>
                  <a:cubicBezTo>
                    <a:pt x="7652" y="340290"/>
                    <a:pt x="11484" y="329976"/>
                    <a:pt x="7143" y="347340"/>
                  </a:cubicBezTo>
                  <a:cubicBezTo>
                    <a:pt x="4416" y="358249"/>
                    <a:pt x="3025" y="362077"/>
                    <a:pt x="0" y="371153"/>
                  </a:cubicBezTo>
                  <a:cubicBezTo>
                    <a:pt x="794" y="384647"/>
                    <a:pt x="-551" y="398439"/>
                    <a:pt x="2381" y="411634"/>
                  </a:cubicBezTo>
                  <a:cubicBezTo>
                    <a:pt x="2926" y="414084"/>
                    <a:pt x="7015" y="414060"/>
                    <a:pt x="9525" y="414015"/>
                  </a:cubicBezTo>
                  <a:cubicBezTo>
                    <a:pt x="51617" y="413263"/>
                    <a:pt x="93662" y="410840"/>
                    <a:pt x="135731" y="409253"/>
                  </a:cubicBezTo>
                  <a:cubicBezTo>
                    <a:pt x="137150" y="409050"/>
                    <a:pt x="155006" y="407515"/>
                    <a:pt x="159543" y="404490"/>
                  </a:cubicBezTo>
                  <a:cubicBezTo>
                    <a:pt x="162345" y="402622"/>
                    <a:pt x="164531" y="399934"/>
                    <a:pt x="166687" y="397347"/>
                  </a:cubicBezTo>
                  <a:cubicBezTo>
                    <a:pt x="168519" y="395148"/>
                    <a:pt x="169862" y="392584"/>
                    <a:pt x="171450" y="390203"/>
                  </a:cubicBezTo>
                  <a:lnTo>
                    <a:pt x="178593" y="368772"/>
                  </a:lnTo>
                  <a:cubicBezTo>
                    <a:pt x="179387" y="366391"/>
                    <a:pt x="178887" y="363021"/>
                    <a:pt x="180975" y="361628"/>
                  </a:cubicBezTo>
                  <a:cubicBezTo>
                    <a:pt x="198715" y="349799"/>
                    <a:pt x="176921" y="365005"/>
                    <a:pt x="195262" y="349722"/>
                  </a:cubicBezTo>
                  <a:cubicBezTo>
                    <a:pt x="197461" y="347890"/>
                    <a:pt x="200233" y="346822"/>
                    <a:pt x="202406" y="344959"/>
                  </a:cubicBezTo>
                  <a:cubicBezTo>
                    <a:pt x="222610" y="327641"/>
                    <a:pt x="202678" y="341602"/>
                    <a:pt x="219075" y="330672"/>
                  </a:cubicBezTo>
                  <a:cubicBezTo>
                    <a:pt x="220662" y="328291"/>
                    <a:pt x="222557" y="326088"/>
                    <a:pt x="223837" y="323528"/>
                  </a:cubicBezTo>
                  <a:cubicBezTo>
                    <a:pt x="224959" y="321283"/>
                    <a:pt x="225528" y="318798"/>
                    <a:pt x="226218" y="316384"/>
                  </a:cubicBezTo>
                  <a:cubicBezTo>
                    <a:pt x="228495" y="308416"/>
                    <a:pt x="229594" y="300106"/>
                    <a:pt x="233362" y="292572"/>
                  </a:cubicBezTo>
                  <a:cubicBezTo>
                    <a:pt x="249144" y="261011"/>
                    <a:pt x="230005" y="300409"/>
                    <a:pt x="240506" y="275903"/>
                  </a:cubicBezTo>
                  <a:cubicBezTo>
                    <a:pt x="241904" y="272640"/>
                    <a:pt x="243870" y="269641"/>
                    <a:pt x="245268" y="266378"/>
                  </a:cubicBezTo>
                  <a:cubicBezTo>
                    <a:pt x="246257" y="264071"/>
                    <a:pt x="246960" y="261648"/>
                    <a:pt x="247650" y="259234"/>
                  </a:cubicBezTo>
                  <a:cubicBezTo>
                    <a:pt x="248549" y="256087"/>
                    <a:pt x="248742" y="252717"/>
                    <a:pt x="250031" y="249709"/>
                  </a:cubicBezTo>
                  <a:cubicBezTo>
                    <a:pt x="251158" y="247078"/>
                    <a:pt x="253206" y="244946"/>
                    <a:pt x="254793" y="242565"/>
                  </a:cubicBezTo>
                  <a:cubicBezTo>
                    <a:pt x="255587" y="237009"/>
                    <a:pt x="256074" y="231400"/>
                    <a:pt x="257175" y="225897"/>
                  </a:cubicBezTo>
                  <a:cubicBezTo>
                    <a:pt x="257667" y="223436"/>
                    <a:pt x="259371" y="221256"/>
                    <a:pt x="259556" y="218753"/>
                  </a:cubicBezTo>
                  <a:cubicBezTo>
                    <a:pt x="260964" y="199739"/>
                    <a:pt x="259906" y="180561"/>
                    <a:pt x="261937" y="161603"/>
                  </a:cubicBezTo>
                  <a:cubicBezTo>
                    <a:pt x="262315" y="158073"/>
                    <a:pt x="265302" y="155341"/>
                    <a:pt x="266700" y="152078"/>
                  </a:cubicBezTo>
                  <a:cubicBezTo>
                    <a:pt x="267689" y="149771"/>
                    <a:pt x="267958" y="147179"/>
                    <a:pt x="269081" y="144934"/>
                  </a:cubicBezTo>
                  <a:cubicBezTo>
                    <a:pt x="271151" y="140794"/>
                    <a:pt x="274310" y="137241"/>
                    <a:pt x="276225" y="133028"/>
                  </a:cubicBezTo>
                  <a:cubicBezTo>
                    <a:pt x="282501" y="119221"/>
                    <a:pt x="280174" y="118825"/>
                    <a:pt x="283368" y="104453"/>
                  </a:cubicBezTo>
                  <a:cubicBezTo>
                    <a:pt x="283913" y="102003"/>
                    <a:pt x="284956" y="99690"/>
                    <a:pt x="285750" y="97309"/>
                  </a:cubicBezTo>
                  <a:cubicBezTo>
                    <a:pt x="286544" y="92547"/>
                    <a:pt x="287267" y="87772"/>
                    <a:pt x="288131" y="83022"/>
                  </a:cubicBezTo>
                  <a:cubicBezTo>
                    <a:pt x="290383" y="70634"/>
                    <a:pt x="292198" y="65970"/>
                    <a:pt x="292893" y="52065"/>
                  </a:cubicBezTo>
                  <a:cubicBezTo>
                    <a:pt x="293369" y="42552"/>
                    <a:pt x="282972" y="12774"/>
                    <a:pt x="278606" y="4440"/>
                  </a:cubicBezTo>
                  <a:close/>
                </a:path>
              </a:pathLst>
            </a:custGeom>
            <a:solidFill>
              <a:srgbClr val="E3C87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6" name="Picture 2" descr="inVia Qontor Raman-Mikroskop">
            <a:extLst>
              <a:ext uri="{FF2B5EF4-FFF2-40B4-BE49-F238E27FC236}">
                <a16:creationId xmlns:a16="http://schemas.microsoft.com/office/drawing/2014/main" id="{3A2D7EEF-E308-47AB-9A8F-0A37E037E8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060" y="4439952"/>
            <a:ext cx="2475536" cy="188569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9498CB59-3D31-459C-B61A-A9A57218BF3B}"/>
              </a:ext>
            </a:extLst>
          </p:cNvPr>
          <p:cNvSpPr txBox="1"/>
          <p:nvPr/>
        </p:nvSpPr>
        <p:spPr>
          <a:xfrm>
            <a:off x="138417" y="6459225"/>
            <a:ext cx="3142822" cy="246221"/>
          </a:xfrm>
          <a:prstGeom prst="rect">
            <a:avLst/>
          </a:prstGeom>
          <a:noFill/>
        </p:spPr>
        <p:txBody>
          <a:bodyPr wrap="square" lIns="0" tIns="0" rIns="0" bIns="0" rtlCol="0">
            <a:spAutoFit/>
          </a:bodyPr>
          <a:lstStyle/>
          <a:p>
            <a:pPr algn="ctr"/>
            <a:r>
              <a:rPr lang="en-US" sz="1600" dirty="0">
                <a:solidFill>
                  <a:prstClr val="black"/>
                </a:solidFill>
              </a:rPr>
              <a:t>Renishaw </a:t>
            </a:r>
            <a:r>
              <a:rPr lang="en-US" sz="1600" dirty="0" err="1">
                <a:solidFill>
                  <a:prstClr val="black"/>
                </a:solidFill>
              </a:rPr>
              <a:t>InVia</a:t>
            </a:r>
            <a:r>
              <a:rPr lang="en-US" sz="1600" dirty="0">
                <a:solidFill>
                  <a:prstClr val="black"/>
                </a:solidFill>
              </a:rPr>
              <a:t> Raman Microscope</a:t>
            </a:r>
          </a:p>
        </p:txBody>
      </p:sp>
      <p:grpSp>
        <p:nvGrpSpPr>
          <p:cNvPr id="45" name="Group 44">
            <a:extLst>
              <a:ext uri="{FF2B5EF4-FFF2-40B4-BE49-F238E27FC236}">
                <a16:creationId xmlns:a16="http://schemas.microsoft.com/office/drawing/2014/main" id="{92B65BC6-AD59-4F11-8F4B-E0594B962DF6}"/>
              </a:ext>
            </a:extLst>
          </p:cNvPr>
          <p:cNvGrpSpPr/>
          <p:nvPr/>
        </p:nvGrpSpPr>
        <p:grpSpPr>
          <a:xfrm>
            <a:off x="3496693" y="5432807"/>
            <a:ext cx="1432044" cy="1099931"/>
            <a:chOff x="2878820" y="515288"/>
            <a:chExt cx="550887" cy="423128"/>
          </a:xfrm>
        </p:grpSpPr>
        <p:cxnSp>
          <p:nvCxnSpPr>
            <p:cNvPr id="46" name="Straight Arrow Connector 45">
              <a:extLst>
                <a:ext uri="{FF2B5EF4-FFF2-40B4-BE49-F238E27FC236}">
                  <a16:creationId xmlns:a16="http://schemas.microsoft.com/office/drawing/2014/main" id="{252B25C6-B53C-4C40-A1BB-A5664AA2169F}"/>
                </a:ext>
              </a:extLst>
            </p:cNvPr>
            <p:cNvCxnSpPr>
              <a:cxnSpLocks/>
            </p:cNvCxnSpPr>
            <p:nvPr/>
          </p:nvCxnSpPr>
          <p:spPr>
            <a:xfrm>
              <a:off x="2878820" y="515288"/>
              <a:ext cx="244930" cy="423128"/>
            </a:xfrm>
            <a:prstGeom prst="straightConnector1">
              <a:avLst/>
            </a:prstGeom>
            <a:ln w="88900">
              <a:solidFill>
                <a:srgbClr val="65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5DE42CB-ADC8-49DF-A71C-4D31106A9A38}"/>
                </a:ext>
              </a:extLst>
            </p:cNvPr>
            <p:cNvCxnSpPr>
              <a:cxnSpLocks/>
            </p:cNvCxnSpPr>
            <p:nvPr/>
          </p:nvCxnSpPr>
          <p:spPr>
            <a:xfrm flipV="1">
              <a:off x="3123750" y="683419"/>
              <a:ext cx="263115" cy="254997"/>
            </a:xfrm>
            <a:prstGeom prst="straightConnector1">
              <a:avLst/>
            </a:prstGeom>
            <a:ln w="88900">
              <a:solidFill>
                <a:srgbClr val="48BF53"/>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383ABC2-F71B-44BC-B0DC-6593E7AD42BD}"/>
                </a:ext>
              </a:extLst>
            </p:cNvPr>
            <p:cNvCxnSpPr>
              <a:cxnSpLocks/>
            </p:cNvCxnSpPr>
            <p:nvPr/>
          </p:nvCxnSpPr>
          <p:spPr>
            <a:xfrm flipV="1">
              <a:off x="3123750" y="748105"/>
              <a:ext cx="305957" cy="190311"/>
            </a:xfrm>
            <a:prstGeom prst="straightConnector1">
              <a:avLst/>
            </a:prstGeom>
            <a:ln w="88900">
              <a:solidFill>
                <a:srgbClr val="91F086"/>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5BE821C-1103-4E01-B3D9-AD736624018B}"/>
                </a:ext>
              </a:extLst>
            </p:cNvPr>
            <p:cNvCxnSpPr>
              <a:cxnSpLocks/>
            </p:cNvCxnSpPr>
            <p:nvPr/>
          </p:nvCxnSpPr>
          <p:spPr>
            <a:xfrm flipV="1">
              <a:off x="3123750" y="649659"/>
              <a:ext cx="183805" cy="288757"/>
            </a:xfrm>
            <a:prstGeom prst="straightConnector1">
              <a:avLst/>
            </a:prstGeom>
            <a:ln w="88900">
              <a:solidFill>
                <a:srgbClr val="11823B"/>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35ACC989-781A-442D-B36D-480EF1C17049}"/>
              </a:ext>
            </a:extLst>
          </p:cNvPr>
          <p:cNvGrpSpPr/>
          <p:nvPr/>
        </p:nvGrpSpPr>
        <p:grpSpPr>
          <a:xfrm>
            <a:off x="616520" y="1102227"/>
            <a:ext cx="1555764" cy="1410336"/>
            <a:chOff x="729873" y="2364935"/>
            <a:chExt cx="1555764" cy="1410336"/>
          </a:xfrm>
        </p:grpSpPr>
        <p:sp>
          <p:nvSpPr>
            <p:cNvPr id="8" name="TextBox 7">
              <a:extLst>
                <a:ext uri="{FF2B5EF4-FFF2-40B4-BE49-F238E27FC236}">
                  <a16:creationId xmlns:a16="http://schemas.microsoft.com/office/drawing/2014/main" id="{B287F4F1-01AB-4CA8-9D73-E3DD3C64FCCC}"/>
                </a:ext>
              </a:extLst>
            </p:cNvPr>
            <p:cNvSpPr txBox="1"/>
            <p:nvPr/>
          </p:nvSpPr>
          <p:spPr>
            <a:xfrm>
              <a:off x="729873" y="3190496"/>
              <a:ext cx="1555764" cy="584775"/>
            </a:xfrm>
            <a:prstGeom prst="rect">
              <a:avLst/>
            </a:prstGeom>
            <a:noFill/>
          </p:spPr>
          <p:txBody>
            <a:bodyPr wrap="square" lIns="0" tIns="0" rIns="0" bIns="0" rtlCol="0">
              <a:spAutoFit/>
            </a:bodyPr>
            <a:lstStyle/>
            <a:p>
              <a:r>
                <a:rPr lang="en-US" sz="2000" b="1" i="1" dirty="0">
                  <a:solidFill>
                    <a:prstClr val="black"/>
                  </a:solidFill>
                </a:rPr>
                <a:t>S. aureus </a:t>
              </a:r>
              <a:r>
                <a:rPr lang="en-US" sz="2000" b="1" dirty="0">
                  <a:solidFill>
                    <a:prstClr val="black"/>
                  </a:solidFill>
                </a:rPr>
                <a:t>(SA)</a:t>
              </a:r>
            </a:p>
            <a:p>
              <a:r>
                <a:rPr lang="en-US" sz="1800" i="1" dirty="0">
                  <a:solidFill>
                    <a:prstClr val="black"/>
                  </a:solidFill>
                </a:rPr>
                <a:t>S. epidermidis</a:t>
              </a:r>
            </a:p>
          </p:txBody>
        </p:sp>
        <p:grpSp>
          <p:nvGrpSpPr>
            <p:cNvPr id="57" name="Group 56">
              <a:extLst>
                <a:ext uri="{FF2B5EF4-FFF2-40B4-BE49-F238E27FC236}">
                  <a16:creationId xmlns:a16="http://schemas.microsoft.com/office/drawing/2014/main" id="{67E68317-789A-44B0-A145-A237DB93B399}"/>
                </a:ext>
              </a:extLst>
            </p:cNvPr>
            <p:cNvGrpSpPr/>
            <p:nvPr/>
          </p:nvGrpSpPr>
          <p:grpSpPr>
            <a:xfrm>
              <a:off x="999542" y="2364935"/>
              <a:ext cx="1016427" cy="685541"/>
              <a:chOff x="1007927" y="2327706"/>
              <a:chExt cx="1016427" cy="685541"/>
            </a:xfrm>
          </p:grpSpPr>
          <p:sp>
            <p:nvSpPr>
              <p:cNvPr id="61" name="Rectangle: Rounded Corners 60">
                <a:extLst>
                  <a:ext uri="{FF2B5EF4-FFF2-40B4-BE49-F238E27FC236}">
                    <a16:creationId xmlns:a16="http://schemas.microsoft.com/office/drawing/2014/main" id="{997758E7-BD93-4307-BF1A-D931D4D7815A}"/>
                  </a:ext>
                </a:extLst>
              </p:cNvPr>
              <p:cNvSpPr/>
              <p:nvPr/>
            </p:nvSpPr>
            <p:spPr>
              <a:xfrm rot="20234398">
                <a:off x="1007927" y="2552995"/>
                <a:ext cx="540366" cy="460252"/>
              </a:xfrm>
              <a:prstGeom prst="roundRect">
                <a:avLst>
                  <a:gd name="adj" fmla="val 50000"/>
                </a:avLst>
              </a:prstGeom>
              <a:solidFill>
                <a:srgbClr val="FFA63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F55E0E62-2A5D-4351-B853-7CC9E79A51CC}"/>
                  </a:ext>
                </a:extLst>
              </p:cNvPr>
              <p:cNvSpPr/>
              <p:nvPr/>
            </p:nvSpPr>
            <p:spPr>
              <a:xfrm rot="20234398">
                <a:off x="1483988" y="2327706"/>
                <a:ext cx="540366" cy="460252"/>
              </a:xfrm>
              <a:prstGeom prst="roundRect">
                <a:avLst>
                  <a:gd name="adj" fmla="val 50000"/>
                </a:avLst>
              </a:prstGeom>
              <a:solidFill>
                <a:srgbClr val="FFA63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5" name="TextBox 64">
            <a:extLst>
              <a:ext uri="{FF2B5EF4-FFF2-40B4-BE49-F238E27FC236}">
                <a16:creationId xmlns:a16="http://schemas.microsoft.com/office/drawing/2014/main" id="{C9E477B3-A863-4297-96B0-D0F9AB64A751}"/>
              </a:ext>
            </a:extLst>
          </p:cNvPr>
          <p:cNvSpPr txBox="1"/>
          <p:nvPr/>
        </p:nvSpPr>
        <p:spPr>
          <a:xfrm>
            <a:off x="1294258" y="2713739"/>
            <a:ext cx="2071169" cy="584775"/>
          </a:xfrm>
          <a:prstGeom prst="rect">
            <a:avLst/>
          </a:prstGeom>
          <a:noFill/>
        </p:spPr>
        <p:txBody>
          <a:bodyPr wrap="square" lIns="0" tIns="0" rIns="0" bIns="0" rtlCol="0">
            <a:spAutoFit/>
          </a:bodyPr>
          <a:lstStyle/>
          <a:p>
            <a:pPr algn="ctr"/>
            <a:r>
              <a:rPr lang="en-US" sz="2000" dirty="0">
                <a:solidFill>
                  <a:prstClr val="black"/>
                </a:solidFill>
              </a:rPr>
              <a:t>X 4 Strains each</a:t>
            </a:r>
          </a:p>
          <a:p>
            <a:pPr algn="ctr"/>
            <a:r>
              <a:rPr lang="en-US" sz="1800" dirty="0">
                <a:solidFill>
                  <a:prstClr val="black"/>
                </a:solidFill>
              </a:rPr>
              <a:t>+ 1 other species</a:t>
            </a:r>
          </a:p>
        </p:txBody>
      </p:sp>
      <p:cxnSp>
        <p:nvCxnSpPr>
          <p:cNvPr id="64" name="Straight Connector 63">
            <a:extLst>
              <a:ext uri="{FF2B5EF4-FFF2-40B4-BE49-F238E27FC236}">
                <a16:creationId xmlns:a16="http://schemas.microsoft.com/office/drawing/2014/main" id="{B4C3EBE0-185F-49E4-BF7B-A4623A1DD574}"/>
              </a:ext>
            </a:extLst>
          </p:cNvPr>
          <p:cNvCxnSpPr>
            <a:cxnSpLocks/>
            <a:stCxn id="3" idx="2"/>
          </p:cNvCxnSpPr>
          <p:nvPr/>
        </p:nvCxnSpPr>
        <p:spPr>
          <a:xfrm>
            <a:off x="5987674" y="658272"/>
            <a:ext cx="0" cy="6199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2D0942E-382A-4E6C-858C-3026AF57B995}"/>
              </a:ext>
            </a:extLst>
          </p:cNvPr>
          <p:cNvCxnSpPr/>
          <p:nvPr/>
        </p:nvCxnSpPr>
        <p:spPr>
          <a:xfrm>
            <a:off x="0" y="3646583"/>
            <a:ext cx="11975335" cy="0"/>
          </a:xfrm>
          <a:prstGeom prst="line">
            <a:avLst/>
          </a:prstGeom>
        </p:spPr>
        <p:style>
          <a:lnRef idx="1">
            <a:schemeClr val="accent1"/>
          </a:lnRef>
          <a:fillRef idx="0">
            <a:schemeClr val="accent1"/>
          </a:fillRef>
          <a:effectRef idx="0">
            <a:schemeClr val="accent1"/>
          </a:effectRef>
          <a:fontRef idx="minor">
            <a:schemeClr val="tx1"/>
          </a:fontRef>
        </p:style>
      </p:cxnSp>
      <p:sp>
        <p:nvSpPr>
          <p:cNvPr id="70" name="Rectangle: Rounded Corners 69">
            <a:extLst>
              <a:ext uri="{FF2B5EF4-FFF2-40B4-BE49-F238E27FC236}">
                <a16:creationId xmlns:a16="http://schemas.microsoft.com/office/drawing/2014/main" id="{949EB1C3-7008-4016-8A6F-3073207B72C9}"/>
              </a:ext>
            </a:extLst>
          </p:cNvPr>
          <p:cNvSpPr/>
          <p:nvPr/>
        </p:nvSpPr>
        <p:spPr>
          <a:xfrm>
            <a:off x="10201907" y="5287255"/>
            <a:ext cx="1685683" cy="49265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PCA</a:t>
            </a:r>
          </a:p>
        </p:txBody>
      </p:sp>
      <p:sp>
        <p:nvSpPr>
          <p:cNvPr id="80" name="Rectangle: Rounded Corners 79">
            <a:extLst>
              <a:ext uri="{FF2B5EF4-FFF2-40B4-BE49-F238E27FC236}">
                <a16:creationId xmlns:a16="http://schemas.microsoft.com/office/drawing/2014/main" id="{D06B93A4-99F1-4CFC-9574-1E05AEF64B39}"/>
              </a:ext>
            </a:extLst>
          </p:cNvPr>
          <p:cNvSpPr/>
          <p:nvPr/>
        </p:nvSpPr>
        <p:spPr>
          <a:xfrm>
            <a:off x="10194234" y="5982772"/>
            <a:ext cx="1685683" cy="49265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SVM</a:t>
            </a:r>
          </a:p>
        </p:txBody>
      </p:sp>
      <p:sp>
        <p:nvSpPr>
          <p:cNvPr id="72" name="Oval 71">
            <a:extLst>
              <a:ext uri="{FF2B5EF4-FFF2-40B4-BE49-F238E27FC236}">
                <a16:creationId xmlns:a16="http://schemas.microsoft.com/office/drawing/2014/main" id="{D247169C-43CF-4CDA-86F5-2CDC7F91CFD8}"/>
              </a:ext>
            </a:extLst>
          </p:cNvPr>
          <p:cNvSpPr/>
          <p:nvPr/>
        </p:nvSpPr>
        <p:spPr>
          <a:xfrm>
            <a:off x="64205" y="797091"/>
            <a:ext cx="440126" cy="43705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a:t>
            </a:r>
          </a:p>
        </p:txBody>
      </p:sp>
      <p:sp>
        <p:nvSpPr>
          <p:cNvPr id="83" name="Oval 82">
            <a:extLst>
              <a:ext uri="{FF2B5EF4-FFF2-40B4-BE49-F238E27FC236}">
                <a16:creationId xmlns:a16="http://schemas.microsoft.com/office/drawing/2014/main" id="{77D8BE8D-2A13-48A3-90AB-31CB2FB39E1B}"/>
              </a:ext>
            </a:extLst>
          </p:cNvPr>
          <p:cNvSpPr/>
          <p:nvPr/>
        </p:nvSpPr>
        <p:spPr>
          <a:xfrm>
            <a:off x="6120680" y="797091"/>
            <a:ext cx="440126" cy="43705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2</a:t>
            </a:r>
          </a:p>
        </p:txBody>
      </p:sp>
      <p:sp>
        <p:nvSpPr>
          <p:cNvPr id="84" name="Oval 83">
            <a:extLst>
              <a:ext uri="{FF2B5EF4-FFF2-40B4-BE49-F238E27FC236}">
                <a16:creationId xmlns:a16="http://schemas.microsoft.com/office/drawing/2014/main" id="{13CF1347-B4F3-4E51-A8C6-FBB0D2DBB4C6}"/>
              </a:ext>
            </a:extLst>
          </p:cNvPr>
          <p:cNvSpPr/>
          <p:nvPr/>
        </p:nvSpPr>
        <p:spPr>
          <a:xfrm>
            <a:off x="64205" y="3775632"/>
            <a:ext cx="440126" cy="43705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3</a:t>
            </a:r>
          </a:p>
        </p:txBody>
      </p:sp>
      <p:sp>
        <p:nvSpPr>
          <p:cNvPr id="85" name="Oval 84">
            <a:extLst>
              <a:ext uri="{FF2B5EF4-FFF2-40B4-BE49-F238E27FC236}">
                <a16:creationId xmlns:a16="http://schemas.microsoft.com/office/drawing/2014/main" id="{8857B061-D8A3-401D-B19E-E80BA1719FAD}"/>
              </a:ext>
            </a:extLst>
          </p:cNvPr>
          <p:cNvSpPr/>
          <p:nvPr/>
        </p:nvSpPr>
        <p:spPr>
          <a:xfrm>
            <a:off x="6085635" y="3802213"/>
            <a:ext cx="440126" cy="437056"/>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4</a:t>
            </a:r>
          </a:p>
        </p:txBody>
      </p:sp>
      <p:grpSp>
        <p:nvGrpSpPr>
          <p:cNvPr id="81" name="Group 80">
            <a:extLst>
              <a:ext uri="{FF2B5EF4-FFF2-40B4-BE49-F238E27FC236}">
                <a16:creationId xmlns:a16="http://schemas.microsoft.com/office/drawing/2014/main" id="{E8252CA5-C73E-4C49-B339-921918344221}"/>
              </a:ext>
            </a:extLst>
          </p:cNvPr>
          <p:cNvGrpSpPr/>
          <p:nvPr/>
        </p:nvGrpSpPr>
        <p:grpSpPr>
          <a:xfrm>
            <a:off x="6221892" y="1372966"/>
            <a:ext cx="1120178" cy="2184254"/>
            <a:chOff x="6221892" y="1372966"/>
            <a:chExt cx="1120178" cy="2184254"/>
          </a:xfrm>
        </p:grpSpPr>
        <p:grpSp>
          <p:nvGrpSpPr>
            <p:cNvPr id="12" name="Group 11">
              <a:extLst>
                <a:ext uri="{FF2B5EF4-FFF2-40B4-BE49-F238E27FC236}">
                  <a16:creationId xmlns:a16="http://schemas.microsoft.com/office/drawing/2014/main" id="{AFFF1DFD-7066-4557-8FE6-5579BFE58784}"/>
                </a:ext>
              </a:extLst>
            </p:cNvPr>
            <p:cNvGrpSpPr/>
            <p:nvPr/>
          </p:nvGrpSpPr>
          <p:grpSpPr>
            <a:xfrm>
              <a:off x="6426798" y="1372966"/>
              <a:ext cx="721351" cy="1792225"/>
              <a:chOff x="7331247" y="1819655"/>
              <a:chExt cx="1490471" cy="3785617"/>
            </a:xfrm>
          </p:grpSpPr>
          <p:sp>
            <p:nvSpPr>
              <p:cNvPr id="13" name="Freeform: Shape 12">
                <a:extLst>
                  <a:ext uri="{FF2B5EF4-FFF2-40B4-BE49-F238E27FC236}">
                    <a16:creationId xmlns:a16="http://schemas.microsoft.com/office/drawing/2014/main" id="{DC653C48-F7AB-4AC6-BEC9-4487BBDE0A6B}"/>
                  </a:ext>
                </a:extLst>
              </p:cNvPr>
              <p:cNvSpPr/>
              <p:nvPr/>
            </p:nvSpPr>
            <p:spPr>
              <a:xfrm>
                <a:off x="7552944" y="2542032"/>
                <a:ext cx="1047082" cy="3063240"/>
              </a:xfrm>
              <a:custGeom>
                <a:avLst/>
                <a:gdLst>
                  <a:gd name="connsiteX0" fmla="*/ 698 w 1472374"/>
                  <a:gd name="connsiteY0" fmla="*/ 0 h 3063240"/>
                  <a:gd name="connsiteX1" fmla="*/ 1471677 w 1472374"/>
                  <a:gd name="connsiteY1" fmla="*/ 0 h 3063240"/>
                  <a:gd name="connsiteX2" fmla="*/ 1472374 w 1472374"/>
                  <a:gd name="connsiteY2" fmla="*/ 13809 h 3063240"/>
                  <a:gd name="connsiteX3" fmla="*/ 1472373 w 1472374"/>
                  <a:gd name="connsiteY3" fmla="*/ 2327053 h 3063240"/>
                  <a:gd name="connsiteX4" fmla="*/ 736186 w 1472374"/>
                  <a:gd name="connsiteY4" fmla="*/ 3063240 h 3063240"/>
                  <a:gd name="connsiteX5" fmla="*/ 736187 w 1472374"/>
                  <a:gd name="connsiteY5" fmla="*/ 3063239 h 3063240"/>
                  <a:gd name="connsiteX6" fmla="*/ 0 w 1472374"/>
                  <a:gd name="connsiteY6" fmla="*/ 2327052 h 3063240"/>
                  <a:gd name="connsiteX7" fmla="*/ 0 w 1472374"/>
                  <a:gd name="connsiteY7" fmla="*/ 13809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2374" h="3063240">
                    <a:moveTo>
                      <a:pt x="698" y="0"/>
                    </a:moveTo>
                    <a:lnTo>
                      <a:pt x="1471677" y="0"/>
                    </a:lnTo>
                    <a:lnTo>
                      <a:pt x="1472374" y="13809"/>
                    </a:lnTo>
                    <a:cubicBezTo>
                      <a:pt x="1472374" y="784890"/>
                      <a:pt x="1472373" y="1555972"/>
                      <a:pt x="1472373" y="2327053"/>
                    </a:cubicBezTo>
                    <a:cubicBezTo>
                      <a:pt x="1472373" y="2733638"/>
                      <a:pt x="1142771" y="3063240"/>
                      <a:pt x="736186" y="3063240"/>
                    </a:cubicBezTo>
                    <a:lnTo>
                      <a:pt x="736187" y="3063239"/>
                    </a:lnTo>
                    <a:cubicBezTo>
                      <a:pt x="329602" y="3063239"/>
                      <a:pt x="0" y="2733637"/>
                      <a:pt x="0" y="2327052"/>
                    </a:cubicBezTo>
                    <a:lnTo>
                      <a:pt x="0" y="13809"/>
                    </a:lnTo>
                    <a:close/>
                  </a:path>
                </a:pathLst>
              </a:custGeom>
              <a:solidFill>
                <a:srgbClr val="E3C87E"/>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BF62707-7AF0-45FD-858F-5D5FC1E54C5A}"/>
                  </a:ext>
                </a:extLst>
              </p:cNvPr>
              <p:cNvSpPr/>
              <p:nvPr/>
            </p:nvSpPr>
            <p:spPr>
              <a:xfrm>
                <a:off x="7552942" y="2057400"/>
                <a:ext cx="1047083" cy="1371600"/>
              </a:xfrm>
              <a:prstGeom prst="rect">
                <a:avLst/>
              </a:prstGeom>
              <a:solidFill>
                <a:srgbClr val="C9F1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Rounded Corners 14">
                <a:extLst>
                  <a:ext uri="{FF2B5EF4-FFF2-40B4-BE49-F238E27FC236}">
                    <a16:creationId xmlns:a16="http://schemas.microsoft.com/office/drawing/2014/main" id="{B2C5A1C1-273D-492C-BE4C-3F90988385D8}"/>
                  </a:ext>
                </a:extLst>
              </p:cNvPr>
              <p:cNvSpPr/>
              <p:nvPr/>
            </p:nvSpPr>
            <p:spPr>
              <a:xfrm>
                <a:off x="7331247" y="1819655"/>
                <a:ext cx="1490471" cy="237745"/>
              </a:xfrm>
              <a:prstGeom prst="roundRect">
                <a:avLst>
                  <a:gd name="adj" fmla="val 50000"/>
                </a:avLst>
              </a:prstGeom>
              <a:solidFill>
                <a:schemeClr val="tx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9" name="TextBox 78">
              <a:extLst>
                <a:ext uri="{FF2B5EF4-FFF2-40B4-BE49-F238E27FC236}">
                  <a16:creationId xmlns:a16="http://schemas.microsoft.com/office/drawing/2014/main" id="{502C19D3-4DF6-4CF8-AC09-5BB0ECE00D80}"/>
                </a:ext>
              </a:extLst>
            </p:cNvPr>
            <p:cNvSpPr txBox="1"/>
            <p:nvPr/>
          </p:nvSpPr>
          <p:spPr>
            <a:xfrm>
              <a:off x="6221892" y="3249443"/>
              <a:ext cx="1120178" cy="307777"/>
            </a:xfrm>
            <a:prstGeom prst="rect">
              <a:avLst/>
            </a:prstGeom>
            <a:noFill/>
          </p:spPr>
          <p:txBody>
            <a:bodyPr wrap="none" lIns="0" tIns="0" rIns="0" bIns="0" rtlCol="0">
              <a:spAutoFit/>
            </a:bodyPr>
            <a:lstStyle/>
            <a:p>
              <a:r>
                <a:rPr lang="en-US" sz="2000" dirty="0">
                  <a:solidFill>
                    <a:prstClr val="black"/>
                  </a:solidFill>
                </a:rPr>
                <a:t>Grow in LB</a:t>
              </a:r>
            </a:p>
          </p:txBody>
        </p:sp>
      </p:grpSp>
      <p:grpSp>
        <p:nvGrpSpPr>
          <p:cNvPr id="82" name="Group 81">
            <a:extLst>
              <a:ext uri="{FF2B5EF4-FFF2-40B4-BE49-F238E27FC236}">
                <a16:creationId xmlns:a16="http://schemas.microsoft.com/office/drawing/2014/main" id="{868277BD-8983-4CB1-A76F-67F85B8DCD77}"/>
              </a:ext>
            </a:extLst>
          </p:cNvPr>
          <p:cNvGrpSpPr/>
          <p:nvPr/>
        </p:nvGrpSpPr>
        <p:grpSpPr>
          <a:xfrm>
            <a:off x="7730687" y="1319918"/>
            <a:ext cx="898387" cy="2300366"/>
            <a:chOff x="7730687" y="1319918"/>
            <a:chExt cx="898387" cy="2300366"/>
          </a:xfrm>
        </p:grpSpPr>
        <p:grpSp>
          <p:nvGrpSpPr>
            <p:cNvPr id="59" name="Group 58">
              <a:extLst>
                <a:ext uri="{FF2B5EF4-FFF2-40B4-BE49-F238E27FC236}">
                  <a16:creationId xmlns:a16="http://schemas.microsoft.com/office/drawing/2014/main" id="{918E3C91-1949-4CA8-9738-0FBA5E0A75A7}"/>
                </a:ext>
              </a:extLst>
            </p:cNvPr>
            <p:cNvGrpSpPr/>
            <p:nvPr/>
          </p:nvGrpSpPr>
          <p:grpSpPr>
            <a:xfrm>
              <a:off x="7819206" y="1319918"/>
              <a:ext cx="721351" cy="1792225"/>
              <a:chOff x="3789588" y="2987297"/>
              <a:chExt cx="721351" cy="1792225"/>
            </a:xfrm>
          </p:grpSpPr>
          <p:grpSp>
            <p:nvGrpSpPr>
              <p:cNvPr id="16" name="Group 15">
                <a:extLst>
                  <a:ext uri="{FF2B5EF4-FFF2-40B4-BE49-F238E27FC236}">
                    <a16:creationId xmlns:a16="http://schemas.microsoft.com/office/drawing/2014/main" id="{6E22763E-1EB1-49A8-9E08-0A5D1E68FBA3}"/>
                  </a:ext>
                </a:extLst>
              </p:cNvPr>
              <p:cNvGrpSpPr/>
              <p:nvPr/>
            </p:nvGrpSpPr>
            <p:grpSpPr>
              <a:xfrm>
                <a:off x="3789588" y="2987297"/>
                <a:ext cx="721351" cy="1792225"/>
                <a:chOff x="7331247" y="1819655"/>
                <a:chExt cx="1490471" cy="3785619"/>
              </a:xfrm>
            </p:grpSpPr>
            <p:sp>
              <p:nvSpPr>
                <p:cNvPr id="17" name="Freeform: Shape 16">
                  <a:extLst>
                    <a:ext uri="{FF2B5EF4-FFF2-40B4-BE49-F238E27FC236}">
                      <a16:creationId xmlns:a16="http://schemas.microsoft.com/office/drawing/2014/main" id="{5AA95C5C-DDB9-4448-866C-BB7730E2675F}"/>
                    </a:ext>
                  </a:extLst>
                </p:cNvPr>
                <p:cNvSpPr/>
                <p:nvPr/>
              </p:nvSpPr>
              <p:spPr>
                <a:xfrm>
                  <a:off x="7552944" y="2057403"/>
                  <a:ext cx="1047083" cy="3547871"/>
                </a:xfrm>
                <a:custGeom>
                  <a:avLst/>
                  <a:gdLst>
                    <a:gd name="connsiteX0" fmla="*/ 698 w 1472374"/>
                    <a:gd name="connsiteY0" fmla="*/ 0 h 3063240"/>
                    <a:gd name="connsiteX1" fmla="*/ 1471677 w 1472374"/>
                    <a:gd name="connsiteY1" fmla="*/ 0 h 3063240"/>
                    <a:gd name="connsiteX2" fmla="*/ 1472374 w 1472374"/>
                    <a:gd name="connsiteY2" fmla="*/ 13809 h 3063240"/>
                    <a:gd name="connsiteX3" fmla="*/ 1472373 w 1472374"/>
                    <a:gd name="connsiteY3" fmla="*/ 2327053 h 3063240"/>
                    <a:gd name="connsiteX4" fmla="*/ 736186 w 1472374"/>
                    <a:gd name="connsiteY4" fmla="*/ 3063240 h 3063240"/>
                    <a:gd name="connsiteX5" fmla="*/ 736187 w 1472374"/>
                    <a:gd name="connsiteY5" fmla="*/ 3063239 h 3063240"/>
                    <a:gd name="connsiteX6" fmla="*/ 0 w 1472374"/>
                    <a:gd name="connsiteY6" fmla="*/ 2327052 h 3063240"/>
                    <a:gd name="connsiteX7" fmla="*/ 0 w 1472374"/>
                    <a:gd name="connsiteY7" fmla="*/ 13809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2374" h="3063240">
                      <a:moveTo>
                        <a:pt x="698" y="0"/>
                      </a:moveTo>
                      <a:lnTo>
                        <a:pt x="1471677" y="0"/>
                      </a:lnTo>
                      <a:lnTo>
                        <a:pt x="1472374" y="13809"/>
                      </a:lnTo>
                      <a:cubicBezTo>
                        <a:pt x="1472374" y="784890"/>
                        <a:pt x="1472373" y="1555972"/>
                        <a:pt x="1472373" y="2327053"/>
                      </a:cubicBezTo>
                      <a:cubicBezTo>
                        <a:pt x="1472373" y="2733638"/>
                        <a:pt x="1142771" y="3063240"/>
                        <a:pt x="736186" y="3063240"/>
                      </a:cubicBezTo>
                      <a:lnTo>
                        <a:pt x="736187" y="3063239"/>
                      </a:lnTo>
                      <a:cubicBezTo>
                        <a:pt x="329602" y="3063239"/>
                        <a:pt x="0" y="2733637"/>
                        <a:pt x="0" y="2327052"/>
                      </a:cubicBezTo>
                      <a:lnTo>
                        <a:pt x="0" y="13809"/>
                      </a:lnTo>
                      <a:close/>
                    </a:path>
                  </a:pathLst>
                </a:custGeom>
                <a:solidFill>
                  <a:schemeClr val="accent6">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FD03E7F6-C474-443A-8E9D-18DD2AE1FEF5}"/>
                    </a:ext>
                  </a:extLst>
                </p:cNvPr>
                <p:cNvSpPr/>
                <p:nvPr/>
              </p:nvSpPr>
              <p:spPr>
                <a:xfrm>
                  <a:off x="7331247" y="1819655"/>
                  <a:ext cx="1490471" cy="237745"/>
                </a:xfrm>
                <a:prstGeom prst="roundRect">
                  <a:avLst>
                    <a:gd name="adj" fmla="val 50000"/>
                  </a:avLst>
                </a:prstGeom>
                <a:solidFill>
                  <a:schemeClr val="tx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1" name="Freeform: Shape 20">
                <a:extLst>
                  <a:ext uri="{FF2B5EF4-FFF2-40B4-BE49-F238E27FC236}">
                    <a16:creationId xmlns:a16="http://schemas.microsoft.com/office/drawing/2014/main" id="{5D5BFCF4-ED2A-47BF-AC96-783E8066E393}"/>
                  </a:ext>
                </a:extLst>
              </p:cNvPr>
              <p:cNvSpPr/>
              <p:nvPr/>
            </p:nvSpPr>
            <p:spPr>
              <a:xfrm rot="727217">
                <a:off x="4110037" y="4422774"/>
                <a:ext cx="246063" cy="346879"/>
              </a:xfrm>
              <a:custGeom>
                <a:avLst/>
                <a:gdLst>
                  <a:gd name="connsiteX0" fmla="*/ 278606 w 292908"/>
                  <a:gd name="connsiteY0" fmla="*/ 4440 h 414026"/>
                  <a:gd name="connsiteX1" fmla="*/ 266700 w 292908"/>
                  <a:gd name="connsiteY1" fmla="*/ 2059 h 414026"/>
                  <a:gd name="connsiteX2" fmla="*/ 192881 w 292908"/>
                  <a:gd name="connsiteY2" fmla="*/ 6822 h 414026"/>
                  <a:gd name="connsiteX3" fmla="*/ 183356 w 292908"/>
                  <a:gd name="connsiteY3" fmla="*/ 13965 h 414026"/>
                  <a:gd name="connsiteX4" fmla="*/ 178593 w 292908"/>
                  <a:gd name="connsiteY4" fmla="*/ 21109 h 414026"/>
                  <a:gd name="connsiteX5" fmla="*/ 171450 w 292908"/>
                  <a:gd name="connsiteY5" fmla="*/ 37778 h 414026"/>
                  <a:gd name="connsiteX6" fmla="*/ 169068 w 292908"/>
                  <a:gd name="connsiteY6" fmla="*/ 49684 h 414026"/>
                  <a:gd name="connsiteX7" fmla="*/ 161925 w 292908"/>
                  <a:gd name="connsiteY7" fmla="*/ 56828 h 414026"/>
                  <a:gd name="connsiteX8" fmla="*/ 147637 w 292908"/>
                  <a:gd name="connsiteY8" fmla="*/ 66353 h 414026"/>
                  <a:gd name="connsiteX9" fmla="*/ 142875 w 292908"/>
                  <a:gd name="connsiteY9" fmla="*/ 73497 h 414026"/>
                  <a:gd name="connsiteX10" fmla="*/ 130968 w 292908"/>
                  <a:gd name="connsiteY10" fmla="*/ 90165 h 414026"/>
                  <a:gd name="connsiteX11" fmla="*/ 128587 w 292908"/>
                  <a:gd name="connsiteY11" fmla="*/ 97309 h 414026"/>
                  <a:gd name="connsiteX12" fmla="*/ 121443 w 292908"/>
                  <a:gd name="connsiteY12" fmla="*/ 116359 h 414026"/>
                  <a:gd name="connsiteX13" fmla="*/ 119062 w 292908"/>
                  <a:gd name="connsiteY13" fmla="*/ 125884 h 414026"/>
                  <a:gd name="connsiteX14" fmla="*/ 111918 w 292908"/>
                  <a:gd name="connsiteY14" fmla="*/ 133028 h 414026"/>
                  <a:gd name="connsiteX15" fmla="*/ 107156 w 292908"/>
                  <a:gd name="connsiteY15" fmla="*/ 140172 h 414026"/>
                  <a:gd name="connsiteX16" fmla="*/ 100012 w 292908"/>
                  <a:gd name="connsiteY16" fmla="*/ 149697 h 414026"/>
                  <a:gd name="connsiteX17" fmla="*/ 90487 w 292908"/>
                  <a:gd name="connsiteY17" fmla="*/ 161603 h 414026"/>
                  <a:gd name="connsiteX18" fmla="*/ 78581 w 292908"/>
                  <a:gd name="connsiteY18" fmla="*/ 178272 h 414026"/>
                  <a:gd name="connsiteX19" fmla="*/ 64293 w 292908"/>
                  <a:gd name="connsiteY19" fmla="*/ 190178 h 414026"/>
                  <a:gd name="connsiteX20" fmla="*/ 57150 w 292908"/>
                  <a:gd name="connsiteY20" fmla="*/ 192559 h 414026"/>
                  <a:gd name="connsiteX21" fmla="*/ 50006 w 292908"/>
                  <a:gd name="connsiteY21" fmla="*/ 197322 h 414026"/>
                  <a:gd name="connsiteX22" fmla="*/ 40481 w 292908"/>
                  <a:gd name="connsiteY22" fmla="*/ 202084 h 414026"/>
                  <a:gd name="connsiteX23" fmla="*/ 38100 w 292908"/>
                  <a:gd name="connsiteY23" fmla="*/ 209228 h 414026"/>
                  <a:gd name="connsiteX24" fmla="*/ 35718 w 292908"/>
                  <a:gd name="connsiteY24" fmla="*/ 252090 h 414026"/>
                  <a:gd name="connsiteX25" fmla="*/ 30956 w 292908"/>
                  <a:gd name="connsiteY25" fmla="*/ 259234 h 414026"/>
                  <a:gd name="connsiteX26" fmla="*/ 28575 w 292908"/>
                  <a:gd name="connsiteY26" fmla="*/ 266378 h 414026"/>
                  <a:gd name="connsiteX27" fmla="*/ 23812 w 292908"/>
                  <a:gd name="connsiteY27" fmla="*/ 283047 h 414026"/>
                  <a:gd name="connsiteX28" fmla="*/ 19050 w 292908"/>
                  <a:gd name="connsiteY28" fmla="*/ 290190 h 414026"/>
                  <a:gd name="connsiteX29" fmla="*/ 16668 w 292908"/>
                  <a:gd name="connsiteY29" fmla="*/ 299715 h 414026"/>
                  <a:gd name="connsiteX30" fmla="*/ 14287 w 292908"/>
                  <a:gd name="connsiteY30" fmla="*/ 314003 h 414026"/>
                  <a:gd name="connsiteX31" fmla="*/ 11906 w 292908"/>
                  <a:gd name="connsiteY31" fmla="*/ 321147 h 414026"/>
                  <a:gd name="connsiteX32" fmla="*/ 7143 w 292908"/>
                  <a:gd name="connsiteY32" fmla="*/ 347340 h 414026"/>
                  <a:gd name="connsiteX33" fmla="*/ 0 w 292908"/>
                  <a:gd name="connsiteY33" fmla="*/ 371153 h 414026"/>
                  <a:gd name="connsiteX34" fmla="*/ 2381 w 292908"/>
                  <a:gd name="connsiteY34" fmla="*/ 411634 h 414026"/>
                  <a:gd name="connsiteX35" fmla="*/ 9525 w 292908"/>
                  <a:gd name="connsiteY35" fmla="*/ 414015 h 414026"/>
                  <a:gd name="connsiteX36" fmla="*/ 135731 w 292908"/>
                  <a:gd name="connsiteY36" fmla="*/ 409253 h 414026"/>
                  <a:gd name="connsiteX37" fmla="*/ 159543 w 292908"/>
                  <a:gd name="connsiteY37" fmla="*/ 404490 h 414026"/>
                  <a:gd name="connsiteX38" fmla="*/ 166687 w 292908"/>
                  <a:gd name="connsiteY38" fmla="*/ 397347 h 414026"/>
                  <a:gd name="connsiteX39" fmla="*/ 171450 w 292908"/>
                  <a:gd name="connsiteY39" fmla="*/ 390203 h 414026"/>
                  <a:gd name="connsiteX40" fmla="*/ 178593 w 292908"/>
                  <a:gd name="connsiteY40" fmla="*/ 368772 h 414026"/>
                  <a:gd name="connsiteX41" fmla="*/ 180975 w 292908"/>
                  <a:gd name="connsiteY41" fmla="*/ 361628 h 414026"/>
                  <a:gd name="connsiteX42" fmla="*/ 195262 w 292908"/>
                  <a:gd name="connsiteY42" fmla="*/ 349722 h 414026"/>
                  <a:gd name="connsiteX43" fmla="*/ 202406 w 292908"/>
                  <a:gd name="connsiteY43" fmla="*/ 344959 h 414026"/>
                  <a:gd name="connsiteX44" fmla="*/ 219075 w 292908"/>
                  <a:gd name="connsiteY44" fmla="*/ 330672 h 414026"/>
                  <a:gd name="connsiteX45" fmla="*/ 223837 w 292908"/>
                  <a:gd name="connsiteY45" fmla="*/ 323528 h 414026"/>
                  <a:gd name="connsiteX46" fmla="*/ 226218 w 292908"/>
                  <a:gd name="connsiteY46" fmla="*/ 316384 h 414026"/>
                  <a:gd name="connsiteX47" fmla="*/ 233362 w 292908"/>
                  <a:gd name="connsiteY47" fmla="*/ 292572 h 414026"/>
                  <a:gd name="connsiteX48" fmla="*/ 240506 w 292908"/>
                  <a:gd name="connsiteY48" fmla="*/ 275903 h 414026"/>
                  <a:gd name="connsiteX49" fmla="*/ 245268 w 292908"/>
                  <a:gd name="connsiteY49" fmla="*/ 266378 h 414026"/>
                  <a:gd name="connsiteX50" fmla="*/ 247650 w 292908"/>
                  <a:gd name="connsiteY50" fmla="*/ 259234 h 414026"/>
                  <a:gd name="connsiteX51" fmla="*/ 250031 w 292908"/>
                  <a:gd name="connsiteY51" fmla="*/ 249709 h 414026"/>
                  <a:gd name="connsiteX52" fmla="*/ 254793 w 292908"/>
                  <a:gd name="connsiteY52" fmla="*/ 242565 h 414026"/>
                  <a:gd name="connsiteX53" fmla="*/ 257175 w 292908"/>
                  <a:gd name="connsiteY53" fmla="*/ 225897 h 414026"/>
                  <a:gd name="connsiteX54" fmla="*/ 259556 w 292908"/>
                  <a:gd name="connsiteY54" fmla="*/ 218753 h 414026"/>
                  <a:gd name="connsiteX55" fmla="*/ 261937 w 292908"/>
                  <a:gd name="connsiteY55" fmla="*/ 161603 h 414026"/>
                  <a:gd name="connsiteX56" fmla="*/ 266700 w 292908"/>
                  <a:gd name="connsiteY56" fmla="*/ 152078 h 414026"/>
                  <a:gd name="connsiteX57" fmla="*/ 269081 w 292908"/>
                  <a:gd name="connsiteY57" fmla="*/ 144934 h 414026"/>
                  <a:gd name="connsiteX58" fmla="*/ 276225 w 292908"/>
                  <a:gd name="connsiteY58" fmla="*/ 133028 h 414026"/>
                  <a:gd name="connsiteX59" fmla="*/ 283368 w 292908"/>
                  <a:gd name="connsiteY59" fmla="*/ 104453 h 414026"/>
                  <a:gd name="connsiteX60" fmla="*/ 285750 w 292908"/>
                  <a:gd name="connsiteY60" fmla="*/ 97309 h 414026"/>
                  <a:gd name="connsiteX61" fmla="*/ 288131 w 292908"/>
                  <a:gd name="connsiteY61" fmla="*/ 83022 h 414026"/>
                  <a:gd name="connsiteX62" fmla="*/ 292893 w 292908"/>
                  <a:gd name="connsiteY62" fmla="*/ 52065 h 414026"/>
                  <a:gd name="connsiteX63" fmla="*/ 278606 w 292908"/>
                  <a:gd name="connsiteY63" fmla="*/ 4440 h 41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92908" h="414026">
                    <a:moveTo>
                      <a:pt x="278606" y="4440"/>
                    </a:moveTo>
                    <a:cubicBezTo>
                      <a:pt x="274240" y="-3894"/>
                      <a:pt x="270747" y="2059"/>
                      <a:pt x="266700" y="2059"/>
                    </a:cubicBezTo>
                    <a:cubicBezTo>
                      <a:pt x="204926" y="2059"/>
                      <a:pt x="220286" y="-2316"/>
                      <a:pt x="192881" y="6822"/>
                    </a:cubicBezTo>
                    <a:cubicBezTo>
                      <a:pt x="189706" y="9203"/>
                      <a:pt x="186162" y="11159"/>
                      <a:pt x="183356" y="13965"/>
                    </a:cubicBezTo>
                    <a:cubicBezTo>
                      <a:pt x="181332" y="15989"/>
                      <a:pt x="180013" y="18624"/>
                      <a:pt x="178593" y="21109"/>
                    </a:cubicBezTo>
                    <a:cubicBezTo>
                      <a:pt x="175563" y="26411"/>
                      <a:pt x="172935" y="31840"/>
                      <a:pt x="171450" y="37778"/>
                    </a:cubicBezTo>
                    <a:cubicBezTo>
                      <a:pt x="170468" y="41704"/>
                      <a:pt x="170878" y="46064"/>
                      <a:pt x="169068" y="49684"/>
                    </a:cubicBezTo>
                    <a:cubicBezTo>
                      <a:pt x="167562" y="52696"/>
                      <a:pt x="164583" y="54761"/>
                      <a:pt x="161925" y="56828"/>
                    </a:cubicBezTo>
                    <a:cubicBezTo>
                      <a:pt x="157407" y="60342"/>
                      <a:pt x="147637" y="66353"/>
                      <a:pt x="147637" y="66353"/>
                    </a:cubicBezTo>
                    <a:cubicBezTo>
                      <a:pt x="146050" y="68734"/>
                      <a:pt x="144538" y="71168"/>
                      <a:pt x="142875" y="73497"/>
                    </a:cubicBezTo>
                    <a:cubicBezTo>
                      <a:pt x="128076" y="94216"/>
                      <a:pt x="142214" y="73299"/>
                      <a:pt x="130968" y="90165"/>
                    </a:cubicBezTo>
                    <a:cubicBezTo>
                      <a:pt x="130174" y="92546"/>
                      <a:pt x="129468" y="94959"/>
                      <a:pt x="128587" y="97309"/>
                    </a:cubicBezTo>
                    <a:cubicBezTo>
                      <a:pt x="125574" y="105344"/>
                      <a:pt x="123602" y="108802"/>
                      <a:pt x="121443" y="116359"/>
                    </a:cubicBezTo>
                    <a:cubicBezTo>
                      <a:pt x="120544" y="119506"/>
                      <a:pt x="120686" y="123042"/>
                      <a:pt x="119062" y="125884"/>
                    </a:cubicBezTo>
                    <a:cubicBezTo>
                      <a:pt x="117391" y="128808"/>
                      <a:pt x="114074" y="130441"/>
                      <a:pt x="111918" y="133028"/>
                    </a:cubicBezTo>
                    <a:cubicBezTo>
                      <a:pt x="110086" y="135227"/>
                      <a:pt x="108819" y="137843"/>
                      <a:pt x="107156" y="140172"/>
                    </a:cubicBezTo>
                    <a:cubicBezTo>
                      <a:pt x="104849" y="143402"/>
                      <a:pt x="102393" y="146522"/>
                      <a:pt x="100012" y="149697"/>
                    </a:cubicBezTo>
                    <a:cubicBezTo>
                      <a:pt x="95377" y="163603"/>
                      <a:pt x="101258" y="150832"/>
                      <a:pt x="90487" y="161603"/>
                    </a:cubicBezTo>
                    <a:cubicBezTo>
                      <a:pt x="81897" y="170193"/>
                      <a:pt x="85349" y="170151"/>
                      <a:pt x="78581" y="178272"/>
                    </a:cubicBezTo>
                    <a:cubicBezTo>
                      <a:pt x="74821" y="182784"/>
                      <a:pt x="69643" y="187503"/>
                      <a:pt x="64293" y="190178"/>
                    </a:cubicBezTo>
                    <a:cubicBezTo>
                      <a:pt x="62048" y="191300"/>
                      <a:pt x="59531" y="191765"/>
                      <a:pt x="57150" y="192559"/>
                    </a:cubicBezTo>
                    <a:cubicBezTo>
                      <a:pt x="54769" y="194147"/>
                      <a:pt x="52491" y="195902"/>
                      <a:pt x="50006" y="197322"/>
                    </a:cubicBezTo>
                    <a:cubicBezTo>
                      <a:pt x="46924" y="199083"/>
                      <a:pt x="42991" y="199574"/>
                      <a:pt x="40481" y="202084"/>
                    </a:cubicBezTo>
                    <a:cubicBezTo>
                      <a:pt x="38706" y="203859"/>
                      <a:pt x="38894" y="206847"/>
                      <a:pt x="38100" y="209228"/>
                    </a:cubicBezTo>
                    <a:cubicBezTo>
                      <a:pt x="37306" y="223515"/>
                      <a:pt x="37742" y="237924"/>
                      <a:pt x="35718" y="252090"/>
                    </a:cubicBezTo>
                    <a:cubicBezTo>
                      <a:pt x="35313" y="254923"/>
                      <a:pt x="32236" y="256674"/>
                      <a:pt x="30956" y="259234"/>
                    </a:cubicBezTo>
                    <a:cubicBezTo>
                      <a:pt x="29834" y="261479"/>
                      <a:pt x="29296" y="263974"/>
                      <a:pt x="28575" y="266378"/>
                    </a:cubicBezTo>
                    <a:cubicBezTo>
                      <a:pt x="26914" y="271913"/>
                      <a:pt x="25958" y="277682"/>
                      <a:pt x="23812" y="283047"/>
                    </a:cubicBezTo>
                    <a:cubicBezTo>
                      <a:pt x="22749" y="285704"/>
                      <a:pt x="20637" y="287809"/>
                      <a:pt x="19050" y="290190"/>
                    </a:cubicBezTo>
                    <a:cubicBezTo>
                      <a:pt x="18256" y="293365"/>
                      <a:pt x="17310" y="296506"/>
                      <a:pt x="16668" y="299715"/>
                    </a:cubicBezTo>
                    <a:cubicBezTo>
                      <a:pt x="15721" y="304450"/>
                      <a:pt x="15334" y="309290"/>
                      <a:pt x="14287" y="314003"/>
                    </a:cubicBezTo>
                    <a:cubicBezTo>
                      <a:pt x="13743" y="316453"/>
                      <a:pt x="12450" y="318697"/>
                      <a:pt x="11906" y="321147"/>
                    </a:cubicBezTo>
                    <a:cubicBezTo>
                      <a:pt x="7652" y="340290"/>
                      <a:pt x="11484" y="329976"/>
                      <a:pt x="7143" y="347340"/>
                    </a:cubicBezTo>
                    <a:cubicBezTo>
                      <a:pt x="4416" y="358249"/>
                      <a:pt x="3025" y="362077"/>
                      <a:pt x="0" y="371153"/>
                    </a:cubicBezTo>
                    <a:cubicBezTo>
                      <a:pt x="794" y="384647"/>
                      <a:pt x="-551" y="398439"/>
                      <a:pt x="2381" y="411634"/>
                    </a:cubicBezTo>
                    <a:cubicBezTo>
                      <a:pt x="2926" y="414084"/>
                      <a:pt x="7015" y="414060"/>
                      <a:pt x="9525" y="414015"/>
                    </a:cubicBezTo>
                    <a:cubicBezTo>
                      <a:pt x="51617" y="413263"/>
                      <a:pt x="93662" y="410840"/>
                      <a:pt x="135731" y="409253"/>
                    </a:cubicBezTo>
                    <a:cubicBezTo>
                      <a:pt x="137150" y="409050"/>
                      <a:pt x="155006" y="407515"/>
                      <a:pt x="159543" y="404490"/>
                    </a:cubicBezTo>
                    <a:cubicBezTo>
                      <a:pt x="162345" y="402622"/>
                      <a:pt x="164531" y="399934"/>
                      <a:pt x="166687" y="397347"/>
                    </a:cubicBezTo>
                    <a:cubicBezTo>
                      <a:pt x="168519" y="395148"/>
                      <a:pt x="169862" y="392584"/>
                      <a:pt x="171450" y="390203"/>
                    </a:cubicBezTo>
                    <a:lnTo>
                      <a:pt x="178593" y="368772"/>
                    </a:lnTo>
                    <a:cubicBezTo>
                      <a:pt x="179387" y="366391"/>
                      <a:pt x="178887" y="363021"/>
                      <a:pt x="180975" y="361628"/>
                    </a:cubicBezTo>
                    <a:cubicBezTo>
                      <a:pt x="198715" y="349799"/>
                      <a:pt x="176921" y="365005"/>
                      <a:pt x="195262" y="349722"/>
                    </a:cubicBezTo>
                    <a:cubicBezTo>
                      <a:pt x="197461" y="347890"/>
                      <a:pt x="200233" y="346822"/>
                      <a:pt x="202406" y="344959"/>
                    </a:cubicBezTo>
                    <a:cubicBezTo>
                      <a:pt x="222610" y="327641"/>
                      <a:pt x="202678" y="341602"/>
                      <a:pt x="219075" y="330672"/>
                    </a:cubicBezTo>
                    <a:cubicBezTo>
                      <a:pt x="220662" y="328291"/>
                      <a:pt x="222557" y="326088"/>
                      <a:pt x="223837" y="323528"/>
                    </a:cubicBezTo>
                    <a:cubicBezTo>
                      <a:pt x="224959" y="321283"/>
                      <a:pt x="225528" y="318798"/>
                      <a:pt x="226218" y="316384"/>
                    </a:cubicBezTo>
                    <a:cubicBezTo>
                      <a:pt x="228495" y="308416"/>
                      <a:pt x="229594" y="300106"/>
                      <a:pt x="233362" y="292572"/>
                    </a:cubicBezTo>
                    <a:cubicBezTo>
                      <a:pt x="249144" y="261011"/>
                      <a:pt x="230005" y="300409"/>
                      <a:pt x="240506" y="275903"/>
                    </a:cubicBezTo>
                    <a:cubicBezTo>
                      <a:pt x="241904" y="272640"/>
                      <a:pt x="243870" y="269641"/>
                      <a:pt x="245268" y="266378"/>
                    </a:cubicBezTo>
                    <a:cubicBezTo>
                      <a:pt x="246257" y="264071"/>
                      <a:pt x="246960" y="261648"/>
                      <a:pt x="247650" y="259234"/>
                    </a:cubicBezTo>
                    <a:cubicBezTo>
                      <a:pt x="248549" y="256087"/>
                      <a:pt x="248742" y="252717"/>
                      <a:pt x="250031" y="249709"/>
                    </a:cubicBezTo>
                    <a:cubicBezTo>
                      <a:pt x="251158" y="247078"/>
                      <a:pt x="253206" y="244946"/>
                      <a:pt x="254793" y="242565"/>
                    </a:cubicBezTo>
                    <a:cubicBezTo>
                      <a:pt x="255587" y="237009"/>
                      <a:pt x="256074" y="231400"/>
                      <a:pt x="257175" y="225897"/>
                    </a:cubicBezTo>
                    <a:cubicBezTo>
                      <a:pt x="257667" y="223436"/>
                      <a:pt x="259371" y="221256"/>
                      <a:pt x="259556" y="218753"/>
                    </a:cubicBezTo>
                    <a:cubicBezTo>
                      <a:pt x="260964" y="199739"/>
                      <a:pt x="259906" y="180561"/>
                      <a:pt x="261937" y="161603"/>
                    </a:cubicBezTo>
                    <a:cubicBezTo>
                      <a:pt x="262315" y="158073"/>
                      <a:pt x="265302" y="155341"/>
                      <a:pt x="266700" y="152078"/>
                    </a:cubicBezTo>
                    <a:cubicBezTo>
                      <a:pt x="267689" y="149771"/>
                      <a:pt x="267958" y="147179"/>
                      <a:pt x="269081" y="144934"/>
                    </a:cubicBezTo>
                    <a:cubicBezTo>
                      <a:pt x="271151" y="140794"/>
                      <a:pt x="274310" y="137241"/>
                      <a:pt x="276225" y="133028"/>
                    </a:cubicBezTo>
                    <a:cubicBezTo>
                      <a:pt x="282501" y="119221"/>
                      <a:pt x="280174" y="118825"/>
                      <a:pt x="283368" y="104453"/>
                    </a:cubicBezTo>
                    <a:cubicBezTo>
                      <a:pt x="283913" y="102003"/>
                      <a:pt x="284956" y="99690"/>
                      <a:pt x="285750" y="97309"/>
                    </a:cubicBezTo>
                    <a:cubicBezTo>
                      <a:pt x="286544" y="92547"/>
                      <a:pt x="287267" y="87772"/>
                      <a:pt x="288131" y="83022"/>
                    </a:cubicBezTo>
                    <a:cubicBezTo>
                      <a:pt x="290383" y="70634"/>
                      <a:pt x="292198" y="65970"/>
                      <a:pt x="292893" y="52065"/>
                    </a:cubicBezTo>
                    <a:cubicBezTo>
                      <a:pt x="293369" y="42552"/>
                      <a:pt x="282972" y="12774"/>
                      <a:pt x="278606" y="4440"/>
                    </a:cubicBezTo>
                    <a:close/>
                  </a:path>
                </a:pathLst>
              </a:custGeom>
              <a:solidFill>
                <a:srgbClr val="E3C87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 name="TextBox 89">
              <a:extLst>
                <a:ext uri="{FF2B5EF4-FFF2-40B4-BE49-F238E27FC236}">
                  <a16:creationId xmlns:a16="http://schemas.microsoft.com/office/drawing/2014/main" id="{AE27B5D7-0764-4343-916E-F9BE0CDCF747}"/>
                </a:ext>
              </a:extLst>
            </p:cNvPr>
            <p:cNvSpPr txBox="1"/>
            <p:nvPr/>
          </p:nvSpPr>
          <p:spPr>
            <a:xfrm>
              <a:off x="7730687" y="3312507"/>
              <a:ext cx="898387" cy="307777"/>
            </a:xfrm>
            <a:prstGeom prst="rect">
              <a:avLst/>
            </a:prstGeom>
            <a:noFill/>
          </p:spPr>
          <p:txBody>
            <a:bodyPr wrap="none" lIns="0" tIns="0" rIns="0" bIns="0" rtlCol="0">
              <a:spAutoFit/>
            </a:bodyPr>
            <a:lstStyle/>
            <a:p>
              <a:r>
                <a:rPr lang="en-US" sz="2000" dirty="0">
                  <a:solidFill>
                    <a:prstClr val="black"/>
                  </a:solidFill>
                </a:rPr>
                <a:t>Wash X2</a:t>
              </a:r>
            </a:p>
          </p:txBody>
        </p:sp>
      </p:grpSp>
      <p:sp>
        <p:nvSpPr>
          <p:cNvPr id="92" name="TextBox 91">
            <a:extLst>
              <a:ext uri="{FF2B5EF4-FFF2-40B4-BE49-F238E27FC236}">
                <a16:creationId xmlns:a16="http://schemas.microsoft.com/office/drawing/2014/main" id="{42FBFF9D-1F76-43FD-9130-3CD8CCC02E55}"/>
              </a:ext>
            </a:extLst>
          </p:cNvPr>
          <p:cNvSpPr txBox="1"/>
          <p:nvPr/>
        </p:nvSpPr>
        <p:spPr>
          <a:xfrm>
            <a:off x="9663923" y="2751924"/>
            <a:ext cx="1192571" cy="615553"/>
          </a:xfrm>
          <a:prstGeom prst="rect">
            <a:avLst/>
          </a:prstGeom>
          <a:noFill/>
        </p:spPr>
        <p:txBody>
          <a:bodyPr wrap="none" lIns="0" tIns="0" rIns="0" bIns="0" rtlCol="0">
            <a:spAutoFit/>
          </a:bodyPr>
          <a:lstStyle/>
          <a:p>
            <a:r>
              <a:rPr lang="en-US" sz="2000" dirty="0">
                <a:solidFill>
                  <a:prstClr val="black"/>
                </a:solidFill>
              </a:rPr>
              <a:t>Pellet dried</a:t>
            </a:r>
          </a:p>
          <a:p>
            <a:r>
              <a:rPr lang="en-US" sz="2000" dirty="0">
                <a:solidFill>
                  <a:prstClr val="black"/>
                </a:solidFill>
              </a:rPr>
              <a:t> on quartz</a:t>
            </a:r>
          </a:p>
        </p:txBody>
      </p:sp>
      <p:grpSp>
        <p:nvGrpSpPr>
          <p:cNvPr id="87" name="Group 86">
            <a:extLst>
              <a:ext uri="{FF2B5EF4-FFF2-40B4-BE49-F238E27FC236}">
                <a16:creationId xmlns:a16="http://schemas.microsoft.com/office/drawing/2014/main" id="{5BFE05E9-7351-4E30-A6B1-F0BF62081EA0}"/>
              </a:ext>
            </a:extLst>
          </p:cNvPr>
          <p:cNvGrpSpPr/>
          <p:nvPr/>
        </p:nvGrpSpPr>
        <p:grpSpPr>
          <a:xfrm>
            <a:off x="3576014" y="4255286"/>
            <a:ext cx="1439848" cy="1209690"/>
            <a:chOff x="3576014" y="4255286"/>
            <a:chExt cx="1439848" cy="1209690"/>
          </a:xfrm>
        </p:grpSpPr>
        <p:grpSp>
          <p:nvGrpSpPr>
            <p:cNvPr id="30" name="Group 29">
              <a:extLst>
                <a:ext uri="{FF2B5EF4-FFF2-40B4-BE49-F238E27FC236}">
                  <a16:creationId xmlns:a16="http://schemas.microsoft.com/office/drawing/2014/main" id="{DBB075EC-1D15-4729-837B-A199851C17BC}"/>
                </a:ext>
              </a:extLst>
            </p:cNvPr>
            <p:cNvGrpSpPr/>
            <p:nvPr/>
          </p:nvGrpSpPr>
          <p:grpSpPr>
            <a:xfrm>
              <a:off x="3576014" y="4365045"/>
              <a:ext cx="1432044" cy="1099931"/>
              <a:chOff x="2878820" y="515288"/>
              <a:chExt cx="550887" cy="423128"/>
            </a:xfrm>
          </p:grpSpPr>
          <p:cxnSp>
            <p:nvCxnSpPr>
              <p:cNvPr id="31" name="Straight Arrow Connector 30">
                <a:extLst>
                  <a:ext uri="{FF2B5EF4-FFF2-40B4-BE49-F238E27FC236}">
                    <a16:creationId xmlns:a16="http://schemas.microsoft.com/office/drawing/2014/main" id="{41AF01FD-A86A-46A6-BF80-F5875BAE9A52}"/>
                  </a:ext>
                </a:extLst>
              </p:cNvPr>
              <p:cNvCxnSpPr>
                <a:cxnSpLocks/>
              </p:cNvCxnSpPr>
              <p:nvPr/>
            </p:nvCxnSpPr>
            <p:spPr>
              <a:xfrm>
                <a:off x="2878820" y="515288"/>
                <a:ext cx="244930" cy="423128"/>
              </a:xfrm>
              <a:prstGeom prst="straightConnector1">
                <a:avLst/>
              </a:prstGeom>
              <a:ln w="88900">
                <a:solidFill>
                  <a:srgbClr val="CC161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99A0DEF-67BB-4F05-8ACD-860C4E506544}"/>
                  </a:ext>
                </a:extLst>
              </p:cNvPr>
              <p:cNvCxnSpPr>
                <a:cxnSpLocks/>
              </p:cNvCxnSpPr>
              <p:nvPr/>
            </p:nvCxnSpPr>
            <p:spPr>
              <a:xfrm flipV="1">
                <a:off x="3123750" y="683419"/>
                <a:ext cx="263115" cy="254997"/>
              </a:xfrm>
              <a:prstGeom prst="straightConnector1">
                <a:avLst/>
              </a:prstGeom>
              <a:ln w="88900">
                <a:solidFill>
                  <a:srgbClr val="FF5E28"/>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7FBA13B-AC72-4846-8109-4012E2E918FE}"/>
                  </a:ext>
                </a:extLst>
              </p:cNvPr>
              <p:cNvCxnSpPr>
                <a:cxnSpLocks/>
              </p:cNvCxnSpPr>
              <p:nvPr/>
            </p:nvCxnSpPr>
            <p:spPr>
              <a:xfrm flipV="1">
                <a:off x="3123750" y="748105"/>
                <a:ext cx="305957" cy="190311"/>
              </a:xfrm>
              <a:prstGeom prst="straightConnector1">
                <a:avLst/>
              </a:prstGeom>
              <a:ln w="88900">
                <a:solidFill>
                  <a:srgbClr val="FFA634"/>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2EBA08A-635E-4F5F-BEA5-6E936DF0B399}"/>
                  </a:ext>
                </a:extLst>
              </p:cNvPr>
              <p:cNvCxnSpPr>
                <a:cxnSpLocks/>
              </p:cNvCxnSpPr>
              <p:nvPr/>
            </p:nvCxnSpPr>
            <p:spPr>
              <a:xfrm flipV="1">
                <a:off x="3123750" y="649659"/>
                <a:ext cx="183805" cy="288757"/>
              </a:xfrm>
              <a:prstGeom prst="straightConnector1">
                <a:avLst/>
              </a:prstGeom>
              <a:ln w="88900">
                <a:solidFill>
                  <a:srgbClr val="E45944"/>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grpSp>
        <p:sp>
          <p:nvSpPr>
            <p:cNvPr id="93" name="TextBox 92">
              <a:extLst>
                <a:ext uri="{FF2B5EF4-FFF2-40B4-BE49-F238E27FC236}">
                  <a16:creationId xmlns:a16="http://schemas.microsoft.com/office/drawing/2014/main" id="{D3E09A32-A90C-41CF-BF1B-A4C59AC09774}"/>
                </a:ext>
              </a:extLst>
            </p:cNvPr>
            <p:cNvSpPr txBox="1"/>
            <p:nvPr/>
          </p:nvSpPr>
          <p:spPr>
            <a:xfrm>
              <a:off x="3998644" y="4255286"/>
              <a:ext cx="1017218" cy="369332"/>
            </a:xfrm>
            <a:prstGeom prst="rect">
              <a:avLst/>
            </a:prstGeom>
            <a:noFill/>
          </p:spPr>
          <p:txBody>
            <a:bodyPr wrap="square" lIns="0" tIns="0" rIns="0" bIns="0" rtlCol="0">
              <a:spAutoFit/>
            </a:bodyPr>
            <a:lstStyle/>
            <a:p>
              <a:r>
                <a:rPr lang="en-US" sz="2400" b="1" dirty="0">
                  <a:solidFill>
                    <a:prstClr val="black"/>
                  </a:solidFill>
                </a:rPr>
                <a:t>785 nm</a:t>
              </a:r>
            </a:p>
          </p:txBody>
        </p:sp>
      </p:grpSp>
      <p:sp>
        <p:nvSpPr>
          <p:cNvPr id="94" name="TextBox 93">
            <a:extLst>
              <a:ext uri="{FF2B5EF4-FFF2-40B4-BE49-F238E27FC236}">
                <a16:creationId xmlns:a16="http://schemas.microsoft.com/office/drawing/2014/main" id="{104F161B-1A83-4689-B0FB-D5837694158A}"/>
              </a:ext>
            </a:extLst>
          </p:cNvPr>
          <p:cNvSpPr txBox="1"/>
          <p:nvPr/>
        </p:nvSpPr>
        <p:spPr>
          <a:xfrm>
            <a:off x="4237094" y="5500535"/>
            <a:ext cx="1017218" cy="369332"/>
          </a:xfrm>
          <a:prstGeom prst="rect">
            <a:avLst/>
          </a:prstGeom>
          <a:noFill/>
        </p:spPr>
        <p:txBody>
          <a:bodyPr wrap="square" lIns="0" tIns="0" rIns="0" bIns="0" rtlCol="0">
            <a:spAutoFit/>
          </a:bodyPr>
          <a:lstStyle/>
          <a:p>
            <a:r>
              <a:rPr lang="en-US" sz="2400" b="1" dirty="0">
                <a:solidFill>
                  <a:prstClr val="black"/>
                </a:solidFill>
              </a:rPr>
              <a:t>532 nm</a:t>
            </a:r>
          </a:p>
        </p:txBody>
      </p:sp>
      <p:pic>
        <p:nvPicPr>
          <p:cNvPr id="86" name="Picture 85">
            <a:extLst>
              <a:ext uri="{FF2B5EF4-FFF2-40B4-BE49-F238E27FC236}">
                <a16:creationId xmlns:a16="http://schemas.microsoft.com/office/drawing/2014/main" id="{798001CC-B859-4F5B-B576-547E6F42D9B9}"/>
              </a:ext>
            </a:extLst>
          </p:cNvPr>
          <p:cNvPicPr>
            <a:picLocks noChangeAspect="1"/>
          </p:cNvPicPr>
          <p:nvPr/>
        </p:nvPicPr>
        <p:blipFill>
          <a:blip r:embed="rId4"/>
          <a:stretch>
            <a:fillRect/>
          </a:stretch>
        </p:blipFill>
        <p:spPr>
          <a:xfrm>
            <a:off x="6436371" y="5089661"/>
            <a:ext cx="3277060" cy="1667567"/>
          </a:xfrm>
          <a:prstGeom prst="rect">
            <a:avLst/>
          </a:prstGeom>
        </p:spPr>
      </p:pic>
      <p:grpSp>
        <p:nvGrpSpPr>
          <p:cNvPr id="95" name="Group 94">
            <a:extLst>
              <a:ext uri="{FF2B5EF4-FFF2-40B4-BE49-F238E27FC236}">
                <a16:creationId xmlns:a16="http://schemas.microsoft.com/office/drawing/2014/main" id="{2D3B77BC-8EEB-425C-95BD-15544A4FE3EB}"/>
              </a:ext>
            </a:extLst>
          </p:cNvPr>
          <p:cNvGrpSpPr/>
          <p:nvPr/>
        </p:nvGrpSpPr>
        <p:grpSpPr>
          <a:xfrm>
            <a:off x="6692993" y="3974207"/>
            <a:ext cx="1126213" cy="866810"/>
            <a:chOff x="7239362" y="3674115"/>
            <a:chExt cx="1126213" cy="866810"/>
          </a:xfrm>
        </p:grpSpPr>
        <p:sp>
          <p:nvSpPr>
            <p:cNvPr id="91" name="Rectangle: Rounded Corners 90">
              <a:extLst>
                <a:ext uri="{FF2B5EF4-FFF2-40B4-BE49-F238E27FC236}">
                  <a16:creationId xmlns:a16="http://schemas.microsoft.com/office/drawing/2014/main" id="{D6AC78F7-937B-4DFC-886A-0DA920607DE5}"/>
                </a:ext>
              </a:extLst>
            </p:cNvPr>
            <p:cNvSpPr/>
            <p:nvPr/>
          </p:nvSpPr>
          <p:spPr>
            <a:xfrm>
              <a:off x="7239362" y="3681663"/>
              <a:ext cx="1126213" cy="859262"/>
            </a:xfrm>
            <a:prstGeom prst="round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Picture 87">
              <a:extLst>
                <a:ext uri="{FF2B5EF4-FFF2-40B4-BE49-F238E27FC236}">
                  <a16:creationId xmlns:a16="http://schemas.microsoft.com/office/drawing/2014/main" id="{C0AE2ED0-90CB-4CA9-8183-CC111C1498D3}"/>
                </a:ext>
              </a:extLst>
            </p:cNvPr>
            <p:cNvPicPr>
              <a:picLocks noChangeAspect="1"/>
            </p:cNvPicPr>
            <p:nvPr/>
          </p:nvPicPr>
          <p:blipFill>
            <a:blip r:embed="rId5"/>
            <a:stretch>
              <a:fillRect/>
            </a:stretch>
          </p:blipFill>
          <p:spPr>
            <a:xfrm>
              <a:off x="7273052" y="3674115"/>
              <a:ext cx="1028307" cy="839280"/>
            </a:xfrm>
            <a:prstGeom prst="rect">
              <a:avLst/>
            </a:prstGeom>
          </p:spPr>
        </p:pic>
      </p:grpSp>
      <p:grpSp>
        <p:nvGrpSpPr>
          <p:cNvPr id="6144" name="Group 6143">
            <a:extLst>
              <a:ext uri="{FF2B5EF4-FFF2-40B4-BE49-F238E27FC236}">
                <a16:creationId xmlns:a16="http://schemas.microsoft.com/office/drawing/2014/main" id="{8CA3022F-BF86-49C7-9C54-02ABFA20C77B}"/>
              </a:ext>
            </a:extLst>
          </p:cNvPr>
          <p:cNvGrpSpPr/>
          <p:nvPr/>
        </p:nvGrpSpPr>
        <p:grpSpPr>
          <a:xfrm>
            <a:off x="8106249" y="3990162"/>
            <a:ext cx="1175721" cy="859262"/>
            <a:chOff x="8537710" y="3743742"/>
            <a:chExt cx="1175721" cy="859262"/>
          </a:xfrm>
        </p:grpSpPr>
        <p:sp>
          <p:nvSpPr>
            <p:cNvPr id="115" name="Rectangle: Rounded Corners 114">
              <a:extLst>
                <a:ext uri="{FF2B5EF4-FFF2-40B4-BE49-F238E27FC236}">
                  <a16:creationId xmlns:a16="http://schemas.microsoft.com/office/drawing/2014/main" id="{F72DBE7F-24C2-4217-A42A-006F8A79EC0B}"/>
                </a:ext>
              </a:extLst>
            </p:cNvPr>
            <p:cNvSpPr/>
            <p:nvPr/>
          </p:nvSpPr>
          <p:spPr>
            <a:xfrm>
              <a:off x="8537710" y="3743742"/>
              <a:ext cx="1126213" cy="859262"/>
            </a:xfrm>
            <a:prstGeom prst="round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A0CD5C82-3A24-4068-B488-014B594148EB}"/>
                </a:ext>
              </a:extLst>
            </p:cNvPr>
            <p:cNvPicPr>
              <a:picLocks noChangeAspect="1"/>
            </p:cNvPicPr>
            <p:nvPr/>
          </p:nvPicPr>
          <p:blipFill>
            <a:blip r:embed="rId6"/>
            <a:stretch>
              <a:fillRect/>
            </a:stretch>
          </p:blipFill>
          <p:spPr>
            <a:xfrm>
              <a:off x="8540557" y="3807852"/>
              <a:ext cx="1172874" cy="723210"/>
            </a:xfrm>
            <a:prstGeom prst="rect">
              <a:avLst/>
            </a:prstGeom>
          </p:spPr>
        </p:pic>
      </p:grpSp>
      <p:grpSp>
        <p:nvGrpSpPr>
          <p:cNvPr id="6145" name="Group 6144">
            <a:extLst>
              <a:ext uri="{FF2B5EF4-FFF2-40B4-BE49-F238E27FC236}">
                <a16:creationId xmlns:a16="http://schemas.microsoft.com/office/drawing/2014/main" id="{87454D04-E856-42E8-83E6-77D1F1D44168}"/>
              </a:ext>
            </a:extLst>
          </p:cNvPr>
          <p:cNvGrpSpPr/>
          <p:nvPr/>
        </p:nvGrpSpPr>
        <p:grpSpPr>
          <a:xfrm>
            <a:off x="9636004" y="3990162"/>
            <a:ext cx="2251586" cy="870734"/>
            <a:chOff x="9803065" y="3733485"/>
            <a:chExt cx="2251586" cy="870734"/>
          </a:xfrm>
        </p:grpSpPr>
        <p:sp>
          <p:nvSpPr>
            <p:cNvPr id="117" name="Rectangle: Rounded Corners 116">
              <a:extLst>
                <a:ext uri="{FF2B5EF4-FFF2-40B4-BE49-F238E27FC236}">
                  <a16:creationId xmlns:a16="http://schemas.microsoft.com/office/drawing/2014/main" id="{92EAEB65-3059-4718-BCBC-3BD14FFF26AC}"/>
                </a:ext>
              </a:extLst>
            </p:cNvPr>
            <p:cNvSpPr/>
            <p:nvPr/>
          </p:nvSpPr>
          <p:spPr>
            <a:xfrm>
              <a:off x="9803065" y="3744957"/>
              <a:ext cx="2251586" cy="859262"/>
            </a:xfrm>
            <a:prstGeom prst="round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Picture 111">
              <a:extLst>
                <a:ext uri="{FF2B5EF4-FFF2-40B4-BE49-F238E27FC236}">
                  <a16:creationId xmlns:a16="http://schemas.microsoft.com/office/drawing/2014/main" id="{6FFDB04A-A228-4019-A3AD-FCA7E777F134}"/>
                </a:ext>
              </a:extLst>
            </p:cNvPr>
            <p:cNvPicPr>
              <a:picLocks noChangeAspect="1"/>
            </p:cNvPicPr>
            <p:nvPr/>
          </p:nvPicPr>
          <p:blipFill>
            <a:blip r:embed="rId5"/>
            <a:stretch>
              <a:fillRect/>
            </a:stretch>
          </p:blipFill>
          <p:spPr>
            <a:xfrm>
              <a:off x="9888411" y="3733485"/>
              <a:ext cx="1028307" cy="839280"/>
            </a:xfrm>
            <a:prstGeom prst="rect">
              <a:avLst/>
            </a:prstGeom>
          </p:spPr>
        </p:pic>
        <p:pic>
          <p:nvPicPr>
            <p:cNvPr id="113" name="Picture 112">
              <a:extLst>
                <a:ext uri="{FF2B5EF4-FFF2-40B4-BE49-F238E27FC236}">
                  <a16:creationId xmlns:a16="http://schemas.microsoft.com/office/drawing/2014/main" id="{B6D18719-3854-4FE9-B1B2-56CE832A6ED2}"/>
                </a:ext>
              </a:extLst>
            </p:cNvPr>
            <p:cNvPicPr>
              <a:picLocks noChangeAspect="1"/>
            </p:cNvPicPr>
            <p:nvPr/>
          </p:nvPicPr>
          <p:blipFill>
            <a:blip r:embed="rId6"/>
            <a:stretch>
              <a:fillRect/>
            </a:stretch>
          </p:blipFill>
          <p:spPr>
            <a:xfrm>
              <a:off x="10881777" y="3770241"/>
              <a:ext cx="1172874" cy="723210"/>
            </a:xfrm>
            <a:prstGeom prst="rect">
              <a:avLst/>
            </a:prstGeom>
          </p:spPr>
        </p:pic>
      </p:grpSp>
    </p:spTree>
    <p:extLst>
      <p:ext uri="{BB962C8B-B14F-4D97-AF65-F5344CB8AC3E}">
        <p14:creationId xmlns:p14="http://schemas.microsoft.com/office/powerpoint/2010/main" val="25538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FB580-85B4-49AD-9033-4911189DB81E}"/>
              </a:ext>
            </a:extLst>
          </p:cNvPr>
          <p:cNvSpPr>
            <a:spLocks noGrp="1"/>
          </p:cNvSpPr>
          <p:nvPr>
            <p:ph type="title"/>
          </p:nvPr>
        </p:nvSpPr>
        <p:spPr>
          <a:xfrm>
            <a:off x="426160" y="242846"/>
            <a:ext cx="11123028" cy="369332"/>
          </a:xfrm>
        </p:spPr>
        <p:txBody>
          <a:bodyPr/>
          <a:lstStyle/>
          <a:p>
            <a:r>
              <a:rPr lang="en-US" sz="2400" dirty="0">
                <a:solidFill>
                  <a:prstClr val="black"/>
                </a:solidFill>
              </a:rPr>
              <a:t>When observing the spectra – the sputum has a very strong background</a:t>
            </a:r>
            <a:endParaRPr lang="en-US" dirty="0"/>
          </a:p>
        </p:txBody>
      </p:sp>
      <p:pic>
        <p:nvPicPr>
          <p:cNvPr id="5" name="Picture 4">
            <a:extLst>
              <a:ext uri="{FF2B5EF4-FFF2-40B4-BE49-F238E27FC236}">
                <a16:creationId xmlns:a16="http://schemas.microsoft.com/office/drawing/2014/main" id="{FBCBAC4D-1AC8-475B-8818-82671E7CD868}"/>
              </a:ext>
            </a:extLst>
          </p:cNvPr>
          <p:cNvPicPr>
            <a:picLocks noChangeAspect="1"/>
          </p:cNvPicPr>
          <p:nvPr/>
        </p:nvPicPr>
        <p:blipFill rotWithShape="1">
          <a:blip r:embed="rId2"/>
          <a:srcRect b="12586"/>
          <a:stretch/>
        </p:blipFill>
        <p:spPr>
          <a:xfrm>
            <a:off x="2756443" y="1295289"/>
            <a:ext cx="5561514" cy="5562711"/>
          </a:xfrm>
          <a:prstGeom prst="rect">
            <a:avLst/>
          </a:prstGeom>
        </p:spPr>
      </p:pic>
      <p:grpSp>
        <p:nvGrpSpPr>
          <p:cNvPr id="6" name="Group 5">
            <a:extLst>
              <a:ext uri="{FF2B5EF4-FFF2-40B4-BE49-F238E27FC236}">
                <a16:creationId xmlns:a16="http://schemas.microsoft.com/office/drawing/2014/main" id="{7128A52F-1E97-42FC-9A26-58048284B407}"/>
              </a:ext>
            </a:extLst>
          </p:cNvPr>
          <p:cNvGrpSpPr/>
          <p:nvPr/>
        </p:nvGrpSpPr>
        <p:grpSpPr>
          <a:xfrm>
            <a:off x="3557644" y="688489"/>
            <a:ext cx="1432044" cy="796950"/>
            <a:chOff x="2878820" y="515288"/>
            <a:chExt cx="550887" cy="423128"/>
          </a:xfrm>
        </p:grpSpPr>
        <p:cxnSp>
          <p:nvCxnSpPr>
            <p:cNvPr id="7" name="Straight Arrow Connector 6">
              <a:extLst>
                <a:ext uri="{FF2B5EF4-FFF2-40B4-BE49-F238E27FC236}">
                  <a16:creationId xmlns:a16="http://schemas.microsoft.com/office/drawing/2014/main" id="{4D4BF192-36B1-44A9-8E0A-60199C99CD2E}"/>
                </a:ext>
              </a:extLst>
            </p:cNvPr>
            <p:cNvCxnSpPr>
              <a:cxnSpLocks/>
            </p:cNvCxnSpPr>
            <p:nvPr/>
          </p:nvCxnSpPr>
          <p:spPr>
            <a:xfrm>
              <a:off x="2878820" y="515288"/>
              <a:ext cx="244930" cy="423128"/>
            </a:xfrm>
            <a:prstGeom prst="straightConnector1">
              <a:avLst/>
            </a:prstGeom>
            <a:ln w="88900">
              <a:solidFill>
                <a:srgbClr val="CC161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A2C24CC-01A4-4508-BC3E-FDA0C4D1DBF1}"/>
                </a:ext>
              </a:extLst>
            </p:cNvPr>
            <p:cNvCxnSpPr>
              <a:cxnSpLocks/>
            </p:cNvCxnSpPr>
            <p:nvPr/>
          </p:nvCxnSpPr>
          <p:spPr>
            <a:xfrm flipV="1">
              <a:off x="3123750" y="683419"/>
              <a:ext cx="263115" cy="254997"/>
            </a:xfrm>
            <a:prstGeom prst="straightConnector1">
              <a:avLst/>
            </a:prstGeom>
            <a:ln w="88900">
              <a:solidFill>
                <a:srgbClr val="FF5E28"/>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015099-B722-493A-B0F3-9C0A380ADE8B}"/>
                </a:ext>
              </a:extLst>
            </p:cNvPr>
            <p:cNvCxnSpPr>
              <a:cxnSpLocks/>
            </p:cNvCxnSpPr>
            <p:nvPr/>
          </p:nvCxnSpPr>
          <p:spPr>
            <a:xfrm flipV="1">
              <a:off x="3123750" y="748105"/>
              <a:ext cx="305957" cy="190311"/>
            </a:xfrm>
            <a:prstGeom prst="straightConnector1">
              <a:avLst/>
            </a:prstGeom>
            <a:ln w="88900">
              <a:solidFill>
                <a:srgbClr val="FFA634"/>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E437D88-46E7-4775-B2F7-21B13B4F9BFD}"/>
                </a:ext>
              </a:extLst>
            </p:cNvPr>
            <p:cNvCxnSpPr>
              <a:cxnSpLocks/>
            </p:cNvCxnSpPr>
            <p:nvPr/>
          </p:nvCxnSpPr>
          <p:spPr>
            <a:xfrm flipV="1">
              <a:off x="3123750" y="649659"/>
              <a:ext cx="183805" cy="288757"/>
            </a:xfrm>
            <a:prstGeom prst="straightConnector1">
              <a:avLst/>
            </a:prstGeom>
            <a:ln w="88900">
              <a:solidFill>
                <a:srgbClr val="E45944"/>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C4167CE7-736E-425B-B810-798AF62FE188}"/>
              </a:ext>
            </a:extLst>
          </p:cNvPr>
          <p:cNvSpPr txBox="1"/>
          <p:nvPr/>
        </p:nvSpPr>
        <p:spPr>
          <a:xfrm>
            <a:off x="3924639" y="614749"/>
            <a:ext cx="1017218" cy="369332"/>
          </a:xfrm>
          <a:prstGeom prst="rect">
            <a:avLst/>
          </a:prstGeom>
          <a:noFill/>
        </p:spPr>
        <p:txBody>
          <a:bodyPr wrap="square" lIns="0" tIns="0" rIns="0" bIns="0" rtlCol="0">
            <a:spAutoFit/>
          </a:bodyPr>
          <a:lstStyle/>
          <a:p>
            <a:r>
              <a:rPr lang="en-US" sz="2400" b="1" dirty="0">
                <a:solidFill>
                  <a:prstClr val="black"/>
                </a:solidFill>
              </a:rPr>
              <a:t>785 nm</a:t>
            </a:r>
          </a:p>
        </p:txBody>
      </p:sp>
      <p:grpSp>
        <p:nvGrpSpPr>
          <p:cNvPr id="26" name="Group 25">
            <a:extLst>
              <a:ext uri="{FF2B5EF4-FFF2-40B4-BE49-F238E27FC236}">
                <a16:creationId xmlns:a16="http://schemas.microsoft.com/office/drawing/2014/main" id="{0D8CB6C9-5C87-444E-B7C7-41399013E826}"/>
              </a:ext>
            </a:extLst>
          </p:cNvPr>
          <p:cNvGrpSpPr/>
          <p:nvPr/>
        </p:nvGrpSpPr>
        <p:grpSpPr>
          <a:xfrm>
            <a:off x="6304744" y="665590"/>
            <a:ext cx="1432044" cy="860087"/>
            <a:chOff x="2189834" y="2148354"/>
            <a:chExt cx="1432044" cy="1150937"/>
          </a:xfrm>
        </p:grpSpPr>
        <p:grpSp>
          <p:nvGrpSpPr>
            <p:cNvPr id="11" name="Group 10">
              <a:extLst>
                <a:ext uri="{FF2B5EF4-FFF2-40B4-BE49-F238E27FC236}">
                  <a16:creationId xmlns:a16="http://schemas.microsoft.com/office/drawing/2014/main" id="{08D089F1-6C9B-4412-B3E4-A939E319117A}"/>
                </a:ext>
              </a:extLst>
            </p:cNvPr>
            <p:cNvGrpSpPr/>
            <p:nvPr/>
          </p:nvGrpSpPr>
          <p:grpSpPr>
            <a:xfrm>
              <a:off x="2189834" y="2199360"/>
              <a:ext cx="1432044" cy="1099931"/>
              <a:chOff x="2878820" y="515288"/>
              <a:chExt cx="550887" cy="423128"/>
            </a:xfrm>
          </p:grpSpPr>
          <p:cxnSp>
            <p:nvCxnSpPr>
              <p:cNvPr id="12" name="Straight Arrow Connector 11">
                <a:extLst>
                  <a:ext uri="{FF2B5EF4-FFF2-40B4-BE49-F238E27FC236}">
                    <a16:creationId xmlns:a16="http://schemas.microsoft.com/office/drawing/2014/main" id="{58B2F35A-4850-478B-B26C-89FED2BF2C7C}"/>
                  </a:ext>
                </a:extLst>
              </p:cNvPr>
              <p:cNvCxnSpPr>
                <a:cxnSpLocks/>
              </p:cNvCxnSpPr>
              <p:nvPr/>
            </p:nvCxnSpPr>
            <p:spPr>
              <a:xfrm>
                <a:off x="2878820" y="515288"/>
                <a:ext cx="244930" cy="423128"/>
              </a:xfrm>
              <a:prstGeom prst="straightConnector1">
                <a:avLst/>
              </a:prstGeom>
              <a:ln w="88900">
                <a:solidFill>
                  <a:srgbClr val="65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E87F5B-CA3C-43B4-B201-2A85673D19C3}"/>
                  </a:ext>
                </a:extLst>
              </p:cNvPr>
              <p:cNvCxnSpPr>
                <a:cxnSpLocks/>
              </p:cNvCxnSpPr>
              <p:nvPr/>
            </p:nvCxnSpPr>
            <p:spPr>
              <a:xfrm flipV="1">
                <a:off x="3123750" y="683419"/>
                <a:ext cx="263115" cy="254997"/>
              </a:xfrm>
              <a:prstGeom prst="straightConnector1">
                <a:avLst/>
              </a:prstGeom>
              <a:ln w="88900">
                <a:solidFill>
                  <a:srgbClr val="48BF53"/>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0AC54AC-A30A-4F6E-8FC3-7491A91A8E7E}"/>
                  </a:ext>
                </a:extLst>
              </p:cNvPr>
              <p:cNvCxnSpPr>
                <a:cxnSpLocks/>
              </p:cNvCxnSpPr>
              <p:nvPr/>
            </p:nvCxnSpPr>
            <p:spPr>
              <a:xfrm flipV="1">
                <a:off x="3123750" y="748105"/>
                <a:ext cx="305957" cy="190311"/>
              </a:xfrm>
              <a:prstGeom prst="straightConnector1">
                <a:avLst/>
              </a:prstGeom>
              <a:ln w="88900">
                <a:solidFill>
                  <a:srgbClr val="91F086"/>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B126E5B-C3A4-443F-B8E4-C5F508B0A878}"/>
                  </a:ext>
                </a:extLst>
              </p:cNvPr>
              <p:cNvCxnSpPr>
                <a:cxnSpLocks/>
              </p:cNvCxnSpPr>
              <p:nvPr/>
            </p:nvCxnSpPr>
            <p:spPr>
              <a:xfrm flipV="1">
                <a:off x="3123750" y="649659"/>
                <a:ext cx="183805" cy="288757"/>
              </a:xfrm>
              <a:prstGeom prst="straightConnector1">
                <a:avLst/>
              </a:prstGeom>
              <a:ln w="88900">
                <a:solidFill>
                  <a:srgbClr val="11823B"/>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58B2FFB5-D03D-4B8A-9449-A3E9DC07FCAB}"/>
                </a:ext>
              </a:extLst>
            </p:cNvPr>
            <p:cNvSpPr txBox="1"/>
            <p:nvPr/>
          </p:nvSpPr>
          <p:spPr>
            <a:xfrm>
              <a:off x="2522458" y="2148354"/>
              <a:ext cx="1017218" cy="369332"/>
            </a:xfrm>
            <a:prstGeom prst="rect">
              <a:avLst/>
            </a:prstGeom>
            <a:noFill/>
          </p:spPr>
          <p:txBody>
            <a:bodyPr wrap="square" lIns="0" tIns="0" rIns="0" bIns="0" rtlCol="0">
              <a:spAutoFit/>
            </a:bodyPr>
            <a:lstStyle/>
            <a:p>
              <a:r>
                <a:rPr lang="en-US" sz="2400" b="1" dirty="0">
                  <a:solidFill>
                    <a:prstClr val="black"/>
                  </a:solidFill>
                </a:rPr>
                <a:t>532 nm</a:t>
              </a:r>
            </a:p>
          </p:txBody>
        </p:sp>
      </p:grpSp>
      <p:grpSp>
        <p:nvGrpSpPr>
          <p:cNvPr id="27" name="Group 26">
            <a:extLst>
              <a:ext uri="{FF2B5EF4-FFF2-40B4-BE49-F238E27FC236}">
                <a16:creationId xmlns:a16="http://schemas.microsoft.com/office/drawing/2014/main" id="{BB5052D2-A9B3-4E98-8A07-B439BBB5C060}"/>
              </a:ext>
            </a:extLst>
          </p:cNvPr>
          <p:cNvGrpSpPr/>
          <p:nvPr/>
        </p:nvGrpSpPr>
        <p:grpSpPr>
          <a:xfrm>
            <a:off x="1133097" y="5347161"/>
            <a:ext cx="488144" cy="1329142"/>
            <a:chOff x="6426798" y="1372966"/>
            <a:chExt cx="721351" cy="2209922"/>
          </a:xfrm>
        </p:grpSpPr>
        <p:grpSp>
          <p:nvGrpSpPr>
            <p:cNvPr id="28" name="Group 27">
              <a:extLst>
                <a:ext uri="{FF2B5EF4-FFF2-40B4-BE49-F238E27FC236}">
                  <a16:creationId xmlns:a16="http://schemas.microsoft.com/office/drawing/2014/main" id="{502EE3FD-670C-4CAC-872F-4F22D5797957}"/>
                </a:ext>
              </a:extLst>
            </p:cNvPr>
            <p:cNvGrpSpPr/>
            <p:nvPr/>
          </p:nvGrpSpPr>
          <p:grpSpPr>
            <a:xfrm>
              <a:off x="6426798" y="1372966"/>
              <a:ext cx="721351" cy="1792225"/>
              <a:chOff x="7331247" y="1819655"/>
              <a:chExt cx="1490471" cy="3785617"/>
            </a:xfrm>
          </p:grpSpPr>
          <p:sp>
            <p:nvSpPr>
              <p:cNvPr id="30" name="Freeform: Shape 29">
                <a:extLst>
                  <a:ext uri="{FF2B5EF4-FFF2-40B4-BE49-F238E27FC236}">
                    <a16:creationId xmlns:a16="http://schemas.microsoft.com/office/drawing/2014/main" id="{0EA4438C-5F4B-4668-880D-9617AEA71EDD}"/>
                  </a:ext>
                </a:extLst>
              </p:cNvPr>
              <p:cNvSpPr/>
              <p:nvPr/>
            </p:nvSpPr>
            <p:spPr>
              <a:xfrm>
                <a:off x="7552944" y="2542032"/>
                <a:ext cx="1047082" cy="3063240"/>
              </a:xfrm>
              <a:custGeom>
                <a:avLst/>
                <a:gdLst>
                  <a:gd name="connsiteX0" fmla="*/ 698 w 1472374"/>
                  <a:gd name="connsiteY0" fmla="*/ 0 h 3063240"/>
                  <a:gd name="connsiteX1" fmla="*/ 1471677 w 1472374"/>
                  <a:gd name="connsiteY1" fmla="*/ 0 h 3063240"/>
                  <a:gd name="connsiteX2" fmla="*/ 1472374 w 1472374"/>
                  <a:gd name="connsiteY2" fmla="*/ 13809 h 3063240"/>
                  <a:gd name="connsiteX3" fmla="*/ 1472373 w 1472374"/>
                  <a:gd name="connsiteY3" fmla="*/ 2327053 h 3063240"/>
                  <a:gd name="connsiteX4" fmla="*/ 736186 w 1472374"/>
                  <a:gd name="connsiteY4" fmla="*/ 3063240 h 3063240"/>
                  <a:gd name="connsiteX5" fmla="*/ 736187 w 1472374"/>
                  <a:gd name="connsiteY5" fmla="*/ 3063239 h 3063240"/>
                  <a:gd name="connsiteX6" fmla="*/ 0 w 1472374"/>
                  <a:gd name="connsiteY6" fmla="*/ 2327052 h 3063240"/>
                  <a:gd name="connsiteX7" fmla="*/ 0 w 1472374"/>
                  <a:gd name="connsiteY7" fmla="*/ 13809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2374" h="3063240">
                    <a:moveTo>
                      <a:pt x="698" y="0"/>
                    </a:moveTo>
                    <a:lnTo>
                      <a:pt x="1471677" y="0"/>
                    </a:lnTo>
                    <a:lnTo>
                      <a:pt x="1472374" y="13809"/>
                    </a:lnTo>
                    <a:cubicBezTo>
                      <a:pt x="1472374" y="784890"/>
                      <a:pt x="1472373" y="1555972"/>
                      <a:pt x="1472373" y="2327053"/>
                    </a:cubicBezTo>
                    <a:cubicBezTo>
                      <a:pt x="1472373" y="2733638"/>
                      <a:pt x="1142771" y="3063240"/>
                      <a:pt x="736186" y="3063240"/>
                    </a:cubicBezTo>
                    <a:lnTo>
                      <a:pt x="736187" y="3063239"/>
                    </a:lnTo>
                    <a:cubicBezTo>
                      <a:pt x="329602" y="3063239"/>
                      <a:pt x="0" y="2733637"/>
                      <a:pt x="0" y="2327052"/>
                    </a:cubicBezTo>
                    <a:lnTo>
                      <a:pt x="0" y="13809"/>
                    </a:lnTo>
                    <a:close/>
                  </a:path>
                </a:pathLst>
              </a:custGeom>
              <a:solidFill>
                <a:schemeClr val="bg1">
                  <a:lumMod val="9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4FE4A2B-6B61-46DC-B1D6-FDC386CD66CB}"/>
                  </a:ext>
                </a:extLst>
              </p:cNvPr>
              <p:cNvSpPr/>
              <p:nvPr/>
            </p:nvSpPr>
            <p:spPr>
              <a:xfrm>
                <a:off x="7552942" y="2057400"/>
                <a:ext cx="1047083" cy="1371600"/>
              </a:xfrm>
              <a:prstGeom prst="rect">
                <a:avLst/>
              </a:prstGeom>
              <a:solidFill>
                <a:srgbClr val="C9F1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Rectangle: Rounded Corners 31">
                <a:extLst>
                  <a:ext uri="{FF2B5EF4-FFF2-40B4-BE49-F238E27FC236}">
                    <a16:creationId xmlns:a16="http://schemas.microsoft.com/office/drawing/2014/main" id="{57A28913-9543-42A8-9629-B94F59260248}"/>
                  </a:ext>
                </a:extLst>
              </p:cNvPr>
              <p:cNvSpPr/>
              <p:nvPr/>
            </p:nvSpPr>
            <p:spPr>
              <a:xfrm>
                <a:off x="7331247" y="1819655"/>
                <a:ext cx="1490471" cy="237745"/>
              </a:xfrm>
              <a:prstGeom prst="roundRect">
                <a:avLst>
                  <a:gd name="adj" fmla="val 50000"/>
                </a:avLst>
              </a:prstGeom>
              <a:solidFill>
                <a:schemeClr val="tx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9" name="TextBox 28">
              <a:extLst>
                <a:ext uri="{FF2B5EF4-FFF2-40B4-BE49-F238E27FC236}">
                  <a16:creationId xmlns:a16="http://schemas.microsoft.com/office/drawing/2014/main" id="{46C9C689-F998-4179-89EC-8E12966B0E3E}"/>
                </a:ext>
              </a:extLst>
            </p:cNvPr>
            <p:cNvSpPr txBox="1"/>
            <p:nvPr/>
          </p:nvSpPr>
          <p:spPr>
            <a:xfrm>
              <a:off x="6543816" y="3275111"/>
              <a:ext cx="487313" cy="307777"/>
            </a:xfrm>
            <a:prstGeom prst="rect">
              <a:avLst/>
            </a:prstGeom>
            <a:noFill/>
          </p:spPr>
          <p:txBody>
            <a:bodyPr wrap="none" lIns="0" tIns="0" rIns="0" bIns="0" rtlCol="0">
              <a:spAutoFit/>
            </a:bodyPr>
            <a:lstStyle/>
            <a:p>
              <a:r>
                <a:rPr lang="en-US" sz="2000" dirty="0">
                  <a:solidFill>
                    <a:prstClr val="black"/>
                  </a:solidFill>
                </a:rPr>
                <a:t>ASM</a:t>
              </a:r>
            </a:p>
          </p:txBody>
        </p:sp>
      </p:grpSp>
      <p:grpSp>
        <p:nvGrpSpPr>
          <p:cNvPr id="35" name="Group 34">
            <a:extLst>
              <a:ext uri="{FF2B5EF4-FFF2-40B4-BE49-F238E27FC236}">
                <a16:creationId xmlns:a16="http://schemas.microsoft.com/office/drawing/2014/main" id="{668960DA-F04D-4140-99E4-EDA3A6891152}"/>
              </a:ext>
            </a:extLst>
          </p:cNvPr>
          <p:cNvGrpSpPr/>
          <p:nvPr/>
        </p:nvGrpSpPr>
        <p:grpSpPr>
          <a:xfrm>
            <a:off x="341585" y="3491938"/>
            <a:ext cx="2071169" cy="1034472"/>
            <a:chOff x="-101919" y="4410229"/>
            <a:chExt cx="1639384" cy="1034472"/>
          </a:xfrm>
        </p:grpSpPr>
        <p:pic>
          <p:nvPicPr>
            <p:cNvPr id="36" name="Picture 35">
              <a:extLst>
                <a:ext uri="{FF2B5EF4-FFF2-40B4-BE49-F238E27FC236}">
                  <a16:creationId xmlns:a16="http://schemas.microsoft.com/office/drawing/2014/main" id="{337ADC60-727E-47F7-82EA-59936EFFD1A1}"/>
                </a:ext>
              </a:extLst>
            </p:cNvPr>
            <p:cNvPicPr>
              <a:picLocks noChangeAspect="1"/>
            </p:cNvPicPr>
            <p:nvPr/>
          </p:nvPicPr>
          <p:blipFill>
            <a:blip r:embed="rId3"/>
            <a:stretch>
              <a:fillRect/>
            </a:stretch>
          </p:blipFill>
          <p:spPr>
            <a:xfrm>
              <a:off x="102057" y="4410229"/>
              <a:ext cx="1167486" cy="524302"/>
            </a:xfrm>
            <a:prstGeom prst="rect">
              <a:avLst/>
            </a:prstGeom>
          </p:spPr>
        </p:pic>
        <p:sp>
          <p:nvSpPr>
            <p:cNvPr id="37" name="TextBox 36">
              <a:extLst>
                <a:ext uri="{FF2B5EF4-FFF2-40B4-BE49-F238E27FC236}">
                  <a16:creationId xmlns:a16="http://schemas.microsoft.com/office/drawing/2014/main" id="{1460B646-6E69-48DF-B5DE-780160414654}"/>
                </a:ext>
              </a:extLst>
            </p:cNvPr>
            <p:cNvSpPr txBox="1"/>
            <p:nvPr/>
          </p:nvSpPr>
          <p:spPr>
            <a:xfrm>
              <a:off x="-101919" y="5136924"/>
              <a:ext cx="1639384" cy="307777"/>
            </a:xfrm>
            <a:prstGeom prst="rect">
              <a:avLst/>
            </a:prstGeom>
            <a:noFill/>
          </p:spPr>
          <p:txBody>
            <a:bodyPr wrap="square" lIns="0" tIns="0" rIns="0" bIns="0" rtlCol="0">
              <a:spAutoFit/>
            </a:bodyPr>
            <a:lstStyle/>
            <a:p>
              <a:pPr algn="ctr"/>
              <a:r>
                <a:rPr lang="en-US" sz="2000" b="1" i="1" dirty="0">
                  <a:solidFill>
                    <a:prstClr val="black"/>
                  </a:solidFill>
                </a:rPr>
                <a:t>P. aeruginosa </a:t>
              </a:r>
              <a:r>
                <a:rPr lang="en-US" sz="2000" b="1" dirty="0">
                  <a:solidFill>
                    <a:prstClr val="black"/>
                  </a:solidFill>
                </a:rPr>
                <a:t>(PA)</a:t>
              </a:r>
            </a:p>
          </p:txBody>
        </p:sp>
      </p:grpSp>
      <p:grpSp>
        <p:nvGrpSpPr>
          <p:cNvPr id="38" name="Group 37">
            <a:extLst>
              <a:ext uri="{FF2B5EF4-FFF2-40B4-BE49-F238E27FC236}">
                <a16:creationId xmlns:a16="http://schemas.microsoft.com/office/drawing/2014/main" id="{BA0A53C0-D61A-4E2B-A708-D0BD3672C316}"/>
              </a:ext>
            </a:extLst>
          </p:cNvPr>
          <p:cNvGrpSpPr/>
          <p:nvPr/>
        </p:nvGrpSpPr>
        <p:grpSpPr>
          <a:xfrm>
            <a:off x="599287" y="1824683"/>
            <a:ext cx="1555764" cy="1133338"/>
            <a:chOff x="729873" y="2364935"/>
            <a:chExt cx="1555764" cy="1133338"/>
          </a:xfrm>
        </p:grpSpPr>
        <p:sp>
          <p:nvSpPr>
            <p:cNvPr id="39" name="TextBox 38">
              <a:extLst>
                <a:ext uri="{FF2B5EF4-FFF2-40B4-BE49-F238E27FC236}">
                  <a16:creationId xmlns:a16="http://schemas.microsoft.com/office/drawing/2014/main" id="{9A109E0D-AB4C-47BC-A90C-552C48EFEE87}"/>
                </a:ext>
              </a:extLst>
            </p:cNvPr>
            <p:cNvSpPr txBox="1"/>
            <p:nvPr/>
          </p:nvSpPr>
          <p:spPr>
            <a:xfrm>
              <a:off x="729873" y="3190496"/>
              <a:ext cx="1555764" cy="307777"/>
            </a:xfrm>
            <a:prstGeom prst="rect">
              <a:avLst/>
            </a:prstGeom>
            <a:noFill/>
          </p:spPr>
          <p:txBody>
            <a:bodyPr wrap="square" lIns="0" tIns="0" rIns="0" bIns="0" rtlCol="0">
              <a:spAutoFit/>
            </a:bodyPr>
            <a:lstStyle/>
            <a:p>
              <a:r>
                <a:rPr lang="en-US" sz="2000" b="1" i="1" dirty="0">
                  <a:solidFill>
                    <a:prstClr val="black"/>
                  </a:solidFill>
                </a:rPr>
                <a:t>S. aureus </a:t>
              </a:r>
              <a:r>
                <a:rPr lang="en-US" sz="2000" b="1" dirty="0">
                  <a:solidFill>
                    <a:prstClr val="black"/>
                  </a:solidFill>
                </a:rPr>
                <a:t>(SA)</a:t>
              </a:r>
            </a:p>
          </p:txBody>
        </p:sp>
        <p:grpSp>
          <p:nvGrpSpPr>
            <p:cNvPr id="40" name="Group 39">
              <a:extLst>
                <a:ext uri="{FF2B5EF4-FFF2-40B4-BE49-F238E27FC236}">
                  <a16:creationId xmlns:a16="http://schemas.microsoft.com/office/drawing/2014/main" id="{1F52CBAA-9C4C-4A35-86DB-A773A8744EBE}"/>
                </a:ext>
              </a:extLst>
            </p:cNvPr>
            <p:cNvGrpSpPr/>
            <p:nvPr/>
          </p:nvGrpSpPr>
          <p:grpSpPr>
            <a:xfrm>
              <a:off x="999542" y="2364935"/>
              <a:ext cx="1016427" cy="685541"/>
              <a:chOff x="1007927" y="2327706"/>
              <a:chExt cx="1016427" cy="685541"/>
            </a:xfrm>
          </p:grpSpPr>
          <p:sp>
            <p:nvSpPr>
              <p:cNvPr id="41" name="Rectangle: Rounded Corners 40">
                <a:extLst>
                  <a:ext uri="{FF2B5EF4-FFF2-40B4-BE49-F238E27FC236}">
                    <a16:creationId xmlns:a16="http://schemas.microsoft.com/office/drawing/2014/main" id="{C6678FF8-FAF8-4180-8AED-38021DD8DA0A}"/>
                  </a:ext>
                </a:extLst>
              </p:cNvPr>
              <p:cNvSpPr/>
              <p:nvPr/>
            </p:nvSpPr>
            <p:spPr>
              <a:xfrm rot="20234398">
                <a:off x="1007927" y="2552995"/>
                <a:ext cx="540366" cy="460252"/>
              </a:xfrm>
              <a:prstGeom prst="roundRect">
                <a:avLst>
                  <a:gd name="adj" fmla="val 50000"/>
                </a:avLst>
              </a:prstGeom>
              <a:solidFill>
                <a:srgbClr val="FFA63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017CAF20-E908-4DD1-A044-00919A7FFE8E}"/>
                  </a:ext>
                </a:extLst>
              </p:cNvPr>
              <p:cNvSpPr/>
              <p:nvPr/>
            </p:nvSpPr>
            <p:spPr>
              <a:xfrm rot="20234398">
                <a:off x="1483988" y="2327706"/>
                <a:ext cx="540366" cy="460252"/>
              </a:xfrm>
              <a:prstGeom prst="roundRect">
                <a:avLst>
                  <a:gd name="adj" fmla="val 50000"/>
                </a:avLst>
              </a:prstGeom>
              <a:solidFill>
                <a:srgbClr val="FFA63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93108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FB580-85B4-49AD-9033-4911189DB81E}"/>
              </a:ext>
            </a:extLst>
          </p:cNvPr>
          <p:cNvSpPr>
            <a:spLocks noGrp="1"/>
          </p:cNvSpPr>
          <p:nvPr>
            <p:ph type="title"/>
          </p:nvPr>
        </p:nvSpPr>
        <p:spPr>
          <a:xfrm>
            <a:off x="426160" y="242846"/>
            <a:ext cx="11123028" cy="369332"/>
          </a:xfrm>
        </p:spPr>
        <p:txBody>
          <a:bodyPr/>
          <a:lstStyle/>
          <a:p>
            <a:r>
              <a:rPr lang="en-US" sz="2400" dirty="0">
                <a:solidFill>
                  <a:prstClr val="black"/>
                </a:solidFill>
              </a:rPr>
              <a:t>But somehow the classification is even better with the sputum</a:t>
            </a:r>
            <a:endParaRPr lang="en-US" dirty="0"/>
          </a:p>
        </p:txBody>
      </p:sp>
      <p:pic>
        <p:nvPicPr>
          <p:cNvPr id="5" name="Picture 4">
            <a:extLst>
              <a:ext uri="{FF2B5EF4-FFF2-40B4-BE49-F238E27FC236}">
                <a16:creationId xmlns:a16="http://schemas.microsoft.com/office/drawing/2014/main" id="{FBCBAC4D-1AC8-475B-8818-82671E7CD868}"/>
              </a:ext>
            </a:extLst>
          </p:cNvPr>
          <p:cNvPicPr>
            <a:picLocks noChangeAspect="1"/>
          </p:cNvPicPr>
          <p:nvPr/>
        </p:nvPicPr>
        <p:blipFill rotWithShape="1">
          <a:blip r:embed="rId2"/>
          <a:srcRect b="12586"/>
          <a:stretch/>
        </p:blipFill>
        <p:spPr>
          <a:xfrm>
            <a:off x="2756443" y="1295289"/>
            <a:ext cx="5561514" cy="5562711"/>
          </a:xfrm>
          <a:prstGeom prst="rect">
            <a:avLst/>
          </a:prstGeom>
        </p:spPr>
      </p:pic>
      <p:grpSp>
        <p:nvGrpSpPr>
          <p:cNvPr id="6" name="Group 5">
            <a:extLst>
              <a:ext uri="{FF2B5EF4-FFF2-40B4-BE49-F238E27FC236}">
                <a16:creationId xmlns:a16="http://schemas.microsoft.com/office/drawing/2014/main" id="{7128A52F-1E97-42FC-9A26-58048284B407}"/>
              </a:ext>
            </a:extLst>
          </p:cNvPr>
          <p:cNvGrpSpPr/>
          <p:nvPr/>
        </p:nvGrpSpPr>
        <p:grpSpPr>
          <a:xfrm>
            <a:off x="3557644" y="688489"/>
            <a:ext cx="1432044" cy="796950"/>
            <a:chOff x="2878820" y="515288"/>
            <a:chExt cx="550887" cy="423128"/>
          </a:xfrm>
        </p:grpSpPr>
        <p:cxnSp>
          <p:nvCxnSpPr>
            <p:cNvPr id="7" name="Straight Arrow Connector 6">
              <a:extLst>
                <a:ext uri="{FF2B5EF4-FFF2-40B4-BE49-F238E27FC236}">
                  <a16:creationId xmlns:a16="http://schemas.microsoft.com/office/drawing/2014/main" id="{4D4BF192-36B1-44A9-8E0A-60199C99CD2E}"/>
                </a:ext>
              </a:extLst>
            </p:cNvPr>
            <p:cNvCxnSpPr>
              <a:cxnSpLocks/>
            </p:cNvCxnSpPr>
            <p:nvPr/>
          </p:nvCxnSpPr>
          <p:spPr>
            <a:xfrm>
              <a:off x="2878820" y="515288"/>
              <a:ext cx="244930" cy="423128"/>
            </a:xfrm>
            <a:prstGeom prst="straightConnector1">
              <a:avLst/>
            </a:prstGeom>
            <a:ln w="88900">
              <a:solidFill>
                <a:srgbClr val="CC161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A2C24CC-01A4-4508-BC3E-FDA0C4D1DBF1}"/>
                </a:ext>
              </a:extLst>
            </p:cNvPr>
            <p:cNvCxnSpPr>
              <a:cxnSpLocks/>
            </p:cNvCxnSpPr>
            <p:nvPr/>
          </p:nvCxnSpPr>
          <p:spPr>
            <a:xfrm flipV="1">
              <a:off x="3123750" y="683419"/>
              <a:ext cx="263115" cy="254997"/>
            </a:xfrm>
            <a:prstGeom prst="straightConnector1">
              <a:avLst/>
            </a:prstGeom>
            <a:ln w="88900">
              <a:solidFill>
                <a:srgbClr val="FF5E28"/>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015099-B722-493A-B0F3-9C0A380ADE8B}"/>
                </a:ext>
              </a:extLst>
            </p:cNvPr>
            <p:cNvCxnSpPr>
              <a:cxnSpLocks/>
            </p:cNvCxnSpPr>
            <p:nvPr/>
          </p:nvCxnSpPr>
          <p:spPr>
            <a:xfrm flipV="1">
              <a:off x="3123750" y="748105"/>
              <a:ext cx="305957" cy="190311"/>
            </a:xfrm>
            <a:prstGeom prst="straightConnector1">
              <a:avLst/>
            </a:prstGeom>
            <a:ln w="88900">
              <a:solidFill>
                <a:srgbClr val="FFA634"/>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E437D88-46E7-4775-B2F7-21B13B4F9BFD}"/>
                </a:ext>
              </a:extLst>
            </p:cNvPr>
            <p:cNvCxnSpPr>
              <a:cxnSpLocks/>
            </p:cNvCxnSpPr>
            <p:nvPr/>
          </p:nvCxnSpPr>
          <p:spPr>
            <a:xfrm flipV="1">
              <a:off x="3123750" y="649659"/>
              <a:ext cx="183805" cy="288757"/>
            </a:xfrm>
            <a:prstGeom prst="straightConnector1">
              <a:avLst/>
            </a:prstGeom>
            <a:ln w="88900">
              <a:solidFill>
                <a:srgbClr val="E45944"/>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C4167CE7-736E-425B-B810-798AF62FE188}"/>
              </a:ext>
            </a:extLst>
          </p:cNvPr>
          <p:cNvSpPr txBox="1"/>
          <p:nvPr/>
        </p:nvSpPr>
        <p:spPr>
          <a:xfrm>
            <a:off x="3924639" y="614749"/>
            <a:ext cx="1017218" cy="369332"/>
          </a:xfrm>
          <a:prstGeom prst="rect">
            <a:avLst/>
          </a:prstGeom>
          <a:noFill/>
        </p:spPr>
        <p:txBody>
          <a:bodyPr wrap="square" lIns="0" tIns="0" rIns="0" bIns="0" rtlCol="0">
            <a:spAutoFit/>
          </a:bodyPr>
          <a:lstStyle/>
          <a:p>
            <a:r>
              <a:rPr lang="en-US" sz="2400" b="1" dirty="0">
                <a:solidFill>
                  <a:prstClr val="black"/>
                </a:solidFill>
              </a:rPr>
              <a:t>785 nm</a:t>
            </a:r>
          </a:p>
        </p:txBody>
      </p:sp>
      <p:grpSp>
        <p:nvGrpSpPr>
          <p:cNvPr id="26" name="Group 25">
            <a:extLst>
              <a:ext uri="{FF2B5EF4-FFF2-40B4-BE49-F238E27FC236}">
                <a16:creationId xmlns:a16="http://schemas.microsoft.com/office/drawing/2014/main" id="{0D8CB6C9-5C87-444E-B7C7-41399013E826}"/>
              </a:ext>
            </a:extLst>
          </p:cNvPr>
          <p:cNvGrpSpPr/>
          <p:nvPr/>
        </p:nvGrpSpPr>
        <p:grpSpPr>
          <a:xfrm>
            <a:off x="6304744" y="665590"/>
            <a:ext cx="1432044" cy="860087"/>
            <a:chOff x="2189834" y="2148354"/>
            <a:chExt cx="1432044" cy="1150937"/>
          </a:xfrm>
        </p:grpSpPr>
        <p:grpSp>
          <p:nvGrpSpPr>
            <p:cNvPr id="11" name="Group 10">
              <a:extLst>
                <a:ext uri="{FF2B5EF4-FFF2-40B4-BE49-F238E27FC236}">
                  <a16:creationId xmlns:a16="http://schemas.microsoft.com/office/drawing/2014/main" id="{08D089F1-6C9B-4412-B3E4-A939E319117A}"/>
                </a:ext>
              </a:extLst>
            </p:cNvPr>
            <p:cNvGrpSpPr/>
            <p:nvPr/>
          </p:nvGrpSpPr>
          <p:grpSpPr>
            <a:xfrm>
              <a:off x="2189834" y="2199360"/>
              <a:ext cx="1432044" cy="1099931"/>
              <a:chOff x="2878820" y="515288"/>
              <a:chExt cx="550887" cy="423128"/>
            </a:xfrm>
          </p:grpSpPr>
          <p:cxnSp>
            <p:nvCxnSpPr>
              <p:cNvPr id="12" name="Straight Arrow Connector 11">
                <a:extLst>
                  <a:ext uri="{FF2B5EF4-FFF2-40B4-BE49-F238E27FC236}">
                    <a16:creationId xmlns:a16="http://schemas.microsoft.com/office/drawing/2014/main" id="{58B2F35A-4850-478B-B26C-89FED2BF2C7C}"/>
                  </a:ext>
                </a:extLst>
              </p:cNvPr>
              <p:cNvCxnSpPr>
                <a:cxnSpLocks/>
              </p:cNvCxnSpPr>
              <p:nvPr/>
            </p:nvCxnSpPr>
            <p:spPr>
              <a:xfrm>
                <a:off x="2878820" y="515288"/>
                <a:ext cx="244930" cy="423128"/>
              </a:xfrm>
              <a:prstGeom prst="straightConnector1">
                <a:avLst/>
              </a:prstGeom>
              <a:ln w="88900">
                <a:solidFill>
                  <a:srgbClr val="65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E87F5B-CA3C-43B4-B201-2A85673D19C3}"/>
                  </a:ext>
                </a:extLst>
              </p:cNvPr>
              <p:cNvCxnSpPr>
                <a:cxnSpLocks/>
              </p:cNvCxnSpPr>
              <p:nvPr/>
            </p:nvCxnSpPr>
            <p:spPr>
              <a:xfrm flipV="1">
                <a:off x="3123750" y="683419"/>
                <a:ext cx="263115" cy="254997"/>
              </a:xfrm>
              <a:prstGeom prst="straightConnector1">
                <a:avLst/>
              </a:prstGeom>
              <a:ln w="88900">
                <a:solidFill>
                  <a:srgbClr val="48BF53"/>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0AC54AC-A30A-4F6E-8FC3-7491A91A8E7E}"/>
                  </a:ext>
                </a:extLst>
              </p:cNvPr>
              <p:cNvCxnSpPr>
                <a:cxnSpLocks/>
              </p:cNvCxnSpPr>
              <p:nvPr/>
            </p:nvCxnSpPr>
            <p:spPr>
              <a:xfrm flipV="1">
                <a:off x="3123750" y="748105"/>
                <a:ext cx="305957" cy="190311"/>
              </a:xfrm>
              <a:prstGeom prst="straightConnector1">
                <a:avLst/>
              </a:prstGeom>
              <a:ln w="88900">
                <a:solidFill>
                  <a:srgbClr val="91F086"/>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B126E5B-C3A4-443F-B8E4-C5F508B0A878}"/>
                  </a:ext>
                </a:extLst>
              </p:cNvPr>
              <p:cNvCxnSpPr>
                <a:cxnSpLocks/>
              </p:cNvCxnSpPr>
              <p:nvPr/>
            </p:nvCxnSpPr>
            <p:spPr>
              <a:xfrm flipV="1">
                <a:off x="3123750" y="649659"/>
                <a:ext cx="183805" cy="288757"/>
              </a:xfrm>
              <a:prstGeom prst="straightConnector1">
                <a:avLst/>
              </a:prstGeom>
              <a:ln w="88900">
                <a:solidFill>
                  <a:srgbClr val="11823B"/>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58B2FFB5-D03D-4B8A-9449-A3E9DC07FCAB}"/>
                </a:ext>
              </a:extLst>
            </p:cNvPr>
            <p:cNvSpPr txBox="1"/>
            <p:nvPr/>
          </p:nvSpPr>
          <p:spPr>
            <a:xfrm>
              <a:off x="2522458" y="2148354"/>
              <a:ext cx="1017218" cy="369332"/>
            </a:xfrm>
            <a:prstGeom prst="rect">
              <a:avLst/>
            </a:prstGeom>
            <a:noFill/>
          </p:spPr>
          <p:txBody>
            <a:bodyPr wrap="square" lIns="0" tIns="0" rIns="0" bIns="0" rtlCol="0">
              <a:spAutoFit/>
            </a:bodyPr>
            <a:lstStyle/>
            <a:p>
              <a:r>
                <a:rPr lang="en-US" sz="2400" b="1" dirty="0">
                  <a:solidFill>
                    <a:prstClr val="black"/>
                  </a:solidFill>
                </a:rPr>
                <a:t>532 nm</a:t>
              </a:r>
            </a:p>
          </p:txBody>
        </p:sp>
      </p:grpSp>
      <p:graphicFrame>
        <p:nvGraphicFramePr>
          <p:cNvPr id="33" name="Table 32">
            <a:extLst>
              <a:ext uri="{FF2B5EF4-FFF2-40B4-BE49-F238E27FC236}">
                <a16:creationId xmlns:a16="http://schemas.microsoft.com/office/drawing/2014/main" id="{2BDF4325-214F-4C18-9D6A-59EBFCA93DC3}"/>
              </a:ext>
            </a:extLst>
          </p:cNvPr>
          <p:cNvGraphicFramePr>
            <a:graphicFrameLocks noGrp="1"/>
          </p:cNvGraphicFramePr>
          <p:nvPr>
            <p:extLst>
              <p:ext uri="{D42A27DB-BD31-4B8C-83A1-F6EECF244321}">
                <p14:modId xmlns:p14="http://schemas.microsoft.com/office/powerpoint/2010/main" val="1342917094"/>
              </p:ext>
            </p:extLst>
          </p:nvPr>
        </p:nvGraphicFramePr>
        <p:xfrm>
          <a:off x="8530213" y="2246362"/>
          <a:ext cx="3530600" cy="3811539"/>
        </p:xfrm>
        <a:graphic>
          <a:graphicData uri="http://schemas.openxmlformats.org/drawingml/2006/table">
            <a:tbl>
              <a:tblPr firstRow="1" bandRow="1">
                <a:tableStyleId>{5C22544A-7EE6-4342-B048-85BDC9FD1C3A}</a:tableStyleId>
              </a:tblPr>
              <a:tblGrid>
                <a:gridCol w="1663486">
                  <a:extLst>
                    <a:ext uri="{9D8B030D-6E8A-4147-A177-3AD203B41FA5}">
                      <a16:colId xmlns:a16="http://schemas.microsoft.com/office/drawing/2014/main" val="1458937828"/>
                    </a:ext>
                  </a:extLst>
                </a:gridCol>
                <a:gridCol w="1867114">
                  <a:extLst>
                    <a:ext uri="{9D8B030D-6E8A-4147-A177-3AD203B41FA5}">
                      <a16:colId xmlns:a16="http://schemas.microsoft.com/office/drawing/2014/main" val="2283729183"/>
                    </a:ext>
                  </a:extLst>
                </a:gridCol>
              </a:tblGrid>
              <a:tr h="1429326">
                <a:tc>
                  <a:txBody>
                    <a:bodyPr/>
                    <a:lstStyle/>
                    <a:p>
                      <a:pPr algn="ctr"/>
                      <a:r>
                        <a:rPr lang="en-US" dirty="0"/>
                        <a:t>λ</a:t>
                      </a:r>
                    </a:p>
                  </a:txBody>
                  <a:tcPr>
                    <a:lnB w="12700" cap="flat" cmpd="sng" algn="ctr">
                      <a:solidFill>
                        <a:schemeClr val="tx1"/>
                      </a:solidFill>
                      <a:prstDash val="solid"/>
                      <a:round/>
                      <a:headEnd type="none" w="med" len="med"/>
                      <a:tailEnd type="none" w="med" len="med"/>
                    </a:lnB>
                  </a:tcPr>
                </a:tc>
                <a:tc>
                  <a:txBody>
                    <a:bodyPr/>
                    <a:lstStyle/>
                    <a:p>
                      <a:pPr algn="ctr"/>
                      <a:r>
                        <a:rPr lang="en-US" dirty="0"/>
                        <a:t>Classification </a:t>
                      </a:r>
                    </a:p>
                    <a:p>
                      <a:pPr algn="ctr"/>
                      <a:r>
                        <a:rPr lang="en-US" dirty="0"/>
                        <a:t>Accuracy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7569581"/>
                  </a:ext>
                </a:extLst>
              </a:tr>
              <a:tr h="794071">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94.4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9919647"/>
                  </a:ext>
                </a:extLst>
              </a:tr>
              <a:tr h="794071">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98.33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0770068"/>
                  </a:ext>
                </a:extLst>
              </a:tr>
              <a:tr h="794071">
                <a:tc>
                  <a:txBody>
                    <a:bodyPr/>
                    <a:lstStyle/>
                    <a:p>
                      <a:pPr algn="ct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99.75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8858317"/>
                  </a:ext>
                </a:extLst>
              </a:tr>
            </a:tbl>
          </a:graphicData>
        </a:graphic>
      </p:graphicFrame>
      <p:sp>
        <p:nvSpPr>
          <p:cNvPr id="3" name="TextBox 2">
            <a:extLst>
              <a:ext uri="{FF2B5EF4-FFF2-40B4-BE49-F238E27FC236}">
                <a16:creationId xmlns:a16="http://schemas.microsoft.com/office/drawing/2014/main" id="{B6937607-DD3E-4A63-84F4-5B9A8CD72C34}"/>
              </a:ext>
            </a:extLst>
          </p:cNvPr>
          <p:cNvSpPr txBox="1"/>
          <p:nvPr/>
        </p:nvSpPr>
        <p:spPr>
          <a:xfrm>
            <a:off x="8530213" y="1770378"/>
            <a:ext cx="3530599" cy="369332"/>
          </a:xfrm>
          <a:prstGeom prst="rect">
            <a:avLst/>
          </a:prstGeom>
          <a:noFill/>
        </p:spPr>
        <p:txBody>
          <a:bodyPr wrap="square" lIns="0" tIns="0" rIns="0" bIns="0" rtlCol="0">
            <a:spAutoFit/>
          </a:bodyPr>
          <a:lstStyle/>
          <a:p>
            <a:pPr algn="ctr"/>
            <a:r>
              <a:rPr lang="en-US" sz="2400" b="1" u="sng" dirty="0">
                <a:solidFill>
                  <a:prstClr val="black"/>
                </a:solidFill>
              </a:rPr>
              <a:t>SVM Classification (strains)</a:t>
            </a:r>
          </a:p>
        </p:txBody>
      </p:sp>
      <p:grpSp>
        <p:nvGrpSpPr>
          <p:cNvPr id="34" name="Group 33">
            <a:extLst>
              <a:ext uri="{FF2B5EF4-FFF2-40B4-BE49-F238E27FC236}">
                <a16:creationId xmlns:a16="http://schemas.microsoft.com/office/drawing/2014/main" id="{1572471B-1554-4FBD-A504-B8995F8EFE4F}"/>
              </a:ext>
            </a:extLst>
          </p:cNvPr>
          <p:cNvGrpSpPr/>
          <p:nvPr/>
        </p:nvGrpSpPr>
        <p:grpSpPr>
          <a:xfrm>
            <a:off x="1133097" y="5347161"/>
            <a:ext cx="488144" cy="1329142"/>
            <a:chOff x="6426798" y="1372966"/>
            <a:chExt cx="721351" cy="2209922"/>
          </a:xfrm>
        </p:grpSpPr>
        <p:grpSp>
          <p:nvGrpSpPr>
            <p:cNvPr id="35" name="Group 34">
              <a:extLst>
                <a:ext uri="{FF2B5EF4-FFF2-40B4-BE49-F238E27FC236}">
                  <a16:creationId xmlns:a16="http://schemas.microsoft.com/office/drawing/2014/main" id="{902DE538-1426-4383-A9BF-1133912625CC}"/>
                </a:ext>
              </a:extLst>
            </p:cNvPr>
            <p:cNvGrpSpPr/>
            <p:nvPr/>
          </p:nvGrpSpPr>
          <p:grpSpPr>
            <a:xfrm>
              <a:off x="6426798" y="1372966"/>
              <a:ext cx="721351" cy="1792225"/>
              <a:chOff x="7331247" y="1819655"/>
              <a:chExt cx="1490471" cy="3785617"/>
            </a:xfrm>
          </p:grpSpPr>
          <p:sp>
            <p:nvSpPr>
              <p:cNvPr id="37" name="Freeform: Shape 36">
                <a:extLst>
                  <a:ext uri="{FF2B5EF4-FFF2-40B4-BE49-F238E27FC236}">
                    <a16:creationId xmlns:a16="http://schemas.microsoft.com/office/drawing/2014/main" id="{88327340-8E24-4B9C-B99D-6C95DAC18AAF}"/>
                  </a:ext>
                </a:extLst>
              </p:cNvPr>
              <p:cNvSpPr/>
              <p:nvPr/>
            </p:nvSpPr>
            <p:spPr>
              <a:xfrm>
                <a:off x="7552944" y="2542032"/>
                <a:ext cx="1047082" cy="3063240"/>
              </a:xfrm>
              <a:custGeom>
                <a:avLst/>
                <a:gdLst>
                  <a:gd name="connsiteX0" fmla="*/ 698 w 1472374"/>
                  <a:gd name="connsiteY0" fmla="*/ 0 h 3063240"/>
                  <a:gd name="connsiteX1" fmla="*/ 1471677 w 1472374"/>
                  <a:gd name="connsiteY1" fmla="*/ 0 h 3063240"/>
                  <a:gd name="connsiteX2" fmla="*/ 1472374 w 1472374"/>
                  <a:gd name="connsiteY2" fmla="*/ 13809 h 3063240"/>
                  <a:gd name="connsiteX3" fmla="*/ 1472373 w 1472374"/>
                  <a:gd name="connsiteY3" fmla="*/ 2327053 h 3063240"/>
                  <a:gd name="connsiteX4" fmla="*/ 736186 w 1472374"/>
                  <a:gd name="connsiteY4" fmla="*/ 3063240 h 3063240"/>
                  <a:gd name="connsiteX5" fmla="*/ 736187 w 1472374"/>
                  <a:gd name="connsiteY5" fmla="*/ 3063239 h 3063240"/>
                  <a:gd name="connsiteX6" fmla="*/ 0 w 1472374"/>
                  <a:gd name="connsiteY6" fmla="*/ 2327052 h 3063240"/>
                  <a:gd name="connsiteX7" fmla="*/ 0 w 1472374"/>
                  <a:gd name="connsiteY7" fmla="*/ 13809 h 306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2374" h="3063240">
                    <a:moveTo>
                      <a:pt x="698" y="0"/>
                    </a:moveTo>
                    <a:lnTo>
                      <a:pt x="1471677" y="0"/>
                    </a:lnTo>
                    <a:lnTo>
                      <a:pt x="1472374" y="13809"/>
                    </a:lnTo>
                    <a:cubicBezTo>
                      <a:pt x="1472374" y="784890"/>
                      <a:pt x="1472373" y="1555972"/>
                      <a:pt x="1472373" y="2327053"/>
                    </a:cubicBezTo>
                    <a:cubicBezTo>
                      <a:pt x="1472373" y="2733638"/>
                      <a:pt x="1142771" y="3063240"/>
                      <a:pt x="736186" y="3063240"/>
                    </a:cubicBezTo>
                    <a:lnTo>
                      <a:pt x="736187" y="3063239"/>
                    </a:lnTo>
                    <a:cubicBezTo>
                      <a:pt x="329602" y="3063239"/>
                      <a:pt x="0" y="2733637"/>
                      <a:pt x="0" y="2327052"/>
                    </a:cubicBezTo>
                    <a:lnTo>
                      <a:pt x="0" y="13809"/>
                    </a:lnTo>
                    <a:close/>
                  </a:path>
                </a:pathLst>
              </a:custGeom>
              <a:solidFill>
                <a:schemeClr val="bg1">
                  <a:lumMod val="9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D46B24C-FB01-453D-B945-A93161C7D624}"/>
                  </a:ext>
                </a:extLst>
              </p:cNvPr>
              <p:cNvSpPr/>
              <p:nvPr/>
            </p:nvSpPr>
            <p:spPr>
              <a:xfrm>
                <a:off x="7552942" y="2057400"/>
                <a:ext cx="1047083" cy="1371600"/>
              </a:xfrm>
              <a:prstGeom prst="rect">
                <a:avLst/>
              </a:prstGeom>
              <a:solidFill>
                <a:srgbClr val="C9F1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Rounded Corners 38">
                <a:extLst>
                  <a:ext uri="{FF2B5EF4-FFF2-40B4-BE49-F238E27FC236}">
                    <a16:creationId xmlns:a16="http://schemas.microsoft.com/office/drawing/2014/main" id="{84D10CE2-BF54-4A7A-8DEF-BCEB67A76A23}"/>
                  </a:ext>
                </a:extLst>
              </p:cNvPr>
              <p:cNvSpPr/>
              <p:nvPr/>
            </p:nvSpPr>
            <p:spPr>
              <a:xfrm>
                <a:off x="7331247" y="1819655"/>
                <a:ext cx="1490471" cy="237745"/>
              </a:xfrm>
              <a:prstGeom prst="roundRect">
                <a:avLst>
                  <a:gd name="adj" fmla="val 50000"/>
                </a:avLst>
              </a:prstGeom>
              <a:solidFill>
                <a:schemeClr val="tx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6" name="TextBox 35">
              <a:extLst>
                <a:ext uri="{FF2B5EF4-FFF2-40B4-BE49-F238E27FC236}">
                  <a16:creationId xmlns:a16="http://schemas.microsoft.com/office/drawing/2014/main" id="{36AF0BB3-B973-4693-9674-5B1C6EC08427}"/>
                </a:ext>
              </a:extLst>
            </p:cNvPr>
            <p:cNvSpPr txBox="1"/>
            <p:nvPr/>
          </p:nvSpPr>
          <p:spPr>
            <a:xfrm>
              <a:off x="6543816" y="3275111"/>
              <a:ext cx="487313" cy="307777"/>
            </a:xfrm>
            <a:prstGeom prst="rect">
              <a:avLst/>
            </a:prstGeom>
            <a:noFill/>
          </p:spPr>
          <p:txBody>
            <a:bodyPr wrap="none" lIns="0" tIns="0" rIns="0" bIns="0" rtlCol="0">
              <a:spAutoFit/>
            </a:bodyPr>
            <a:lstStyle/>
            <a:p>
              <a:r>
                <a:rPr lang="en-US" sz="2000" dirty="0">
                  <a:solidFill>
                    <a:prstClr val="black"/>
                  </a:solidFill>
                </a:rPr>
                <a:t>ASM</a:t>
              </a:r>
            </a:p>
          </p:txBody>
        </p:sp>
      </p:grpSp>
      <p:grpSp>
        <p:nvGrpSpPr>
          <p:cNvPr id="40" name="Group 39">
            <a:extLst>
              <a:ext uri="{FF2B5EF4-FFF2-40B4-BE49-F238E27FC236}">
                <a16:creationId xmlns:a16="http://schemas.microsoft.com/office/drawing/2014/main" id="{216EA1F6-0FCB-481B-9FBC-9A877A65F332}"/>
              </a:ext>
            </a:extLst>
          </p:cNvPr>
          <p:cNvGrpSpPr/>
          <p:nvPr/>
        </p:nvGrpSpPr>
        <p:grpSpPr>
          <a:xfrm>
            <a:off x="341585" y="3491938"/>
            <a:ext cx="2071169" cy="1034472"/>
            <a:chOff x="-101919" y="4410229"/>
            <a:chExt cx="1639384" cy="1034472"/>
          </a:xfrm>
        </p:grpSpPr>
        <p:pic>
          <p:nvPicPr>
            <p:cNvPr id="41" name="Picture 40">
              <a:extLst>
                <a:ext uri="{FF2B5EF4-FFF2-40B4-BE49-F238E27FC236}">
                  <a16:creationId xmlns:a16="http://schemas.microsoft.com/office/drawing/2014/main" id="{10D21B7B-7AF2-431A-B172-2FB228F7326C}"/>
                </a:ext>
              </a:extLst>
            </p:cNvPr>
            <p:cNvPicPr>
              <a:picLocks noChangeAspect="1"/>
            </p:cNvPicPr>
            <p:nvPr/>
          </p:nvPicPr>
          <p:blipFill>
            <a:blip r:embed="rId3"/>
            <a:stretch>
              <a:fillRect/>
            </a:stretch>
          </p:blipFill>
          <p:spPr>
            <a:xfrm>
              <a:off x="102057" y="4410229"/>
              <a:ext cx="1167486" cy="524302"/>
            </a:xfrm>
            <a:prstGeom prst="rect">
              <a:avLst/>
            </a:prstGeom>
          </p:spPr>
        </p:pic>
        <p:sp>
          <p:nvSpPr>
            <p:cNvPr id="42" name="TextBox 41">
              <a:extLst>
                <a:ext uri="{FF2B5EF4-FFF2-40B4-BE49-F238E27FC236}">
                  <a16:creationId xmlns:a16="http://schemas.microsoft.com/office/drawing/2014/main" id="{4404D95E-C0C8-4773-91CD-E2081C583BD9}"/>
                </a:ext>
              </a:extLst>
            </p:cNvPr>
            <p:cNvSpPr txBox="1"/>
            <p:nvPr/>
          </p:nvSpPr>
          <p:spPr>
            <a:xfrm>
              <a:off x="-101919" y="5136924"/>
              <a:ext cx="1639384" cy="307777"/>
            </a:xfrm>
            <a:prstGeom prst="rect">
              <a:avLst/>
            </a:prstGeom>
            <a:noFill/>
          </p:spPr>
          <p:txBody>
            <a:bodyPr wrap="square" lIns="0" tIns="0" rIns="0" bIns="0" rtlCol="0">
              <a:spAutoFit/>
            </a:bodyPr>
            <a:lstStyle/>
            <a:p>
              <a:pPr algn="ctr"/>
              <a:r>
                <a:rPr lang="en-US" sz="2000" b="1" i="1" dirty="0">
                  <a:solidFill>
                    <a:prstClr val="black"/>
                  </a:solidFill>
                </a:rPr>
                <a:t>P. aeruginosa </a:t>
              </a:r>
              <a:r>
                <a:rPr lang="en-US" sz="2000" b="1" dirty="0">
                  <a:solidFill>
                    <a:prstClr val="black"/>
                  </a:solidFill>
                </a:rPr>
                <a:t>(PA)</a:t>
              </a:r>
            </a:p>
          </p:txBody>
        </p:sp>
      </p:grpSp>
      <p:grpSp>
        <p:nvGrpSpPr>
          <p:cNvPr id="43" name="Group 42">
            <a:extLst>
              <a:ext uri="{FF2B5EF4-FFF2-40B4-BE49-F238E27FC236}">
                <a16:creationId xmlns:a16="http://schemas.microsoft.com/office/drawing/2014/main" id="{27399964-D0CC-4E21-AD55-3CD64A13612B}"/>
              </a:ext>
            </a:extLst>
          </p:cNvPr>
          <p:cNvGrpSpPr/>
          <p:nvPr/>
        </p:nvGrpSpPr>
        <p:grpSpPr>
          <a:xfrm>
            <a:off x="599287" y="1824683"/>
            <a:ext cx="1555764" cy="1133338"/>
            <a:chOff x="729873" y="2364935"/>
            <a:chExt cx="1555764" cy="1133338"/>
          </a:xfrm>
        </p:grpSpPr>
        <p:sp>
          <p:nvSpPr>
            <p:cNvPr id="44" name="TextBox 43">
              <a:extLst>
                <a:ext uri="{FF2B5EF4-FFF2-40B4-BE49-F238E27FC236}">
                  <a16:creationId xmlns:a16="http://schemas.microsoft.com/office/drawing/2014/main" id="{9AE35B24-E2B9-401B-903F-38B40F1A8462}"/>
                </a:ext>
              </a:extLst>
            </p:cNvPr>
            <p:cNvSpPr txBox="1"/>
            <p:nvPr/>
          </p:nvSpPr>
          <p:spPr>
            <a:xfrm>
              <a:off x="729873" y="3190496"/>
              <a:ext cx="1555764" cy="307777"/>
            </a:xfrm>
            <a:prstGeom prst="rect">
              <a:avLst/>
            </a:prstGeom>
            <a:noFill/>
          </p:spPr>
          <p:txBody>
            <a:bodyPr wrap="square" lIns="0" tIns="0" rIns="0" bIns="0" rtlCol="0">
              <a:spAutoFit/>
            </a:bodyPr>
            <a:lstStyle/>
            <a:p>
              <a:r>
                <a:rPr lang="en-US" sz="2000" b="1" i="1" dirty="0">
                  <a:solidFill>
                    <a:prstClr val="black"/>
                  </a:solidFill>
                </a:rPr>
                <a:t>S. aureus </a:t>
              </a:r>
              <a:r>
                <a:rPr lang="en-US" sz="2000" b="1" dirty="0">
                  <a:solidFill>
                    <a:prstClr val="black"/>
                  </a:solidFill>
                </a:rPr>
                <a:t>(SA)</a:t>
              </a:r>
            </a:p>
          </p:txBody>
        </p:sp>
        <p:grpSp>
          <p:nvGrpSpPr>
            <p:cNvPr id="45" name="Group 44">
              <a:extLst>
                <a:ext uri="{FF2B5EF4-FFF2-40B4-BE49-F238E27FC236}">
                  <a16:creationId xmlns:a16="http://schemas.microsoft.com/office/drawing/2014/main" id="{8B8A7C2B-6AE5-48C5-BD12-DABD85DCA07B}"/>
                </a:ext>
              </a:extLst>
            </p:cNvPr>
            <p:cNvGrpSpPr/>
            <p:nvPr/>
          </p:nvGrpSpPr>
          <p:grpSpPr>
            <a:xfrm>
              <a:off x="999542" y="2364935"/>
              <a:ext cx="1016427" cy="685541"/>
              <a:chOff x="1007927" y="2327706"/>
              <a:chExt cx="1016427" cy="685541"/>
            </a:xfrm>
          </p:grpSpPr>
          <p:sp>
            <p:nvSpPr>
              <p:cNvPr id="46" name="Rectangle: Rounded Corners 45">
                <a:extLst>
                  <a:ext uri="{FF2B5EF4-FFF2-40B4-BE49-F238E27FC236}">
                    <a16:creationId xmlns:a16="http://schemas.microsoft.com/office/drawing/2014/main" id="{C5F3CE07-1000-439E-B23F-8AF4CB3AA50D}"/>
                  </a:ext>
                </a:extLst>
              </p:cNvPr>
              <p:cNvSpPr/>
              <p:nvPr/>
            </p:nvSpPr>
            <p:spPr>
              <a:xfrm rot="20234398">
                <a:off x="1007927" y="2552995"/>
                <a:ext cx="540366" cy="460252"/>
              </a:xfrm>
              <a:prstGeom prst="roundRect">
                <a:avLst>
                  <a:gd name="adj" fmla="val 50000"/>
                </a:avLst>
              </a:prstGeom>
              <a:solidFill>
                <a:srgbClr val="FFA63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73DFE1C4-7247-43ED-BFEE-4F1DB48E1E98}"/>
                  </a:ext>
                </a:extLst>
              </p:cNvPr>
              <p:cNvSpPr/>
              <p:nvPr/>
            </p:nvSpPr>
            <p:spPr>
              <a:xfrm rot="20234398">
                <a:off x="1483988" y="2327706"/>
                <a:ext cx="540366" cy="460252"/>
              </a:xfrm>
              <a:prstGeom prst="roundRect">
                <a:avLst>
                  <a:gd name="adj" fmla="val 50000"/>
                </a:avLst>
              </a:prstGeom>
              <a:solidFill>
                <a:srgbClr val="FFA63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48" name="Picture 47">
            <a:extLst>
              <a:ext uri="{FF2B5EF4-FFF2-40B4-BE49-F238E27FC236}">
                <a16:creationId xmlns:a16="http://schemas.microsoft.com/office/drawing/2014/main" id="{F5DF5D27-E4E4-447F-87D3-358AC9086569}"/>
              </a:ext>
            </a:extLst>
          </p:cNvPr>
          <p:cNvPicPr>
            <a:picLocks noChangeAspect="1"/>
          </p:cNvPicPr>
          <p:nvPr/>
        </p:nvPicPr>
        <p:blipFill>
          <a:blip r:embed="rId4"/>
          <a:stretch>
            <a:fillRect/>
          </a:stretch>
        </p:blipFill>
        <p:spPr>
          <a:xfrm>
            <a:off x="8861213" y="4415265"/>
            <a:ext cx="962317" cy="821318"/>
          </a:xfrm>
          <a:prstGeom prst="rect">
            <a:avLst/>
          </a:prstGeom>
        </p:spPr>
      </p:pic>
      <p:pic>
        <p:nvPicPr>
          <p:cNvPr id="49" name="Picture 48">
            <a:extLst>
              <a:ext uri="{FF2B5EF4-FFF2-40B4-BE49-F238E27FC236}">
                <a16:creationId xmlns:a16="http://schemas.microsoft.com/office/drawing/2014/main" id="{3DC500D7-4493-4F03-8D18-F6476609AAB4}"/>
              </a:ext>
            </a:extLst>
          </p:cNvPr>
          <p:cNvPicPr>
            <a:picLocks noChangeAspect="1"/>
          </p:cNvPicPr>
          <p:nvPr/>
        </p:nvPicPr>
        <p:blipFill>
          <a:blip r:embed="rId5"/>
          <a:stretch>
            <a:fillRect/>
          </a:stretch>
        </p:blipFill>
        <p:spPr>
          <a:xfrm>
            <a:off x="8946937" y="3678389"/>
            <a:ext cx="917038" cy="741722"/>
          </a:xfrm>
          <a:prstGeom prst="rect">
            <a:avLst/>
          </a:prstGeom>
        </p:spPr>
      </p:pic>
      <p:grpSp>
        <p:nvGrpSpPr>
          <p:cNvPr id="50" name="Group 49">
            <a:extLst>
              <a:ext uri="{FF2B5EF4-FFF2-40B4-BE49-F238E27FC236}">
                <a16:creationId xmlns:a16="http://schemas.microsoft.com/office/drawing/2014/main" id="{2A501187-AC7F-45D8-9763-C663DC5AC491}"/>
              </a:ext>
            </a:extLst>
          </p:cNvPr>
          <p:cNvGrpSpPr/>
          <p:nvPr/>
        </p:nvGrpSpPr>
        <p:grpSpPr>
          <a:xfrm>
            <a:off x="8494926" y="5236583"/>
            <a:ext cx="1793095" cy="821318"/>
            <a:chOff x="7032389" y="4454231"/>
            <a:chExt cx="1793095" cy="821318"/>
          </a:xfrm>
        </p:grpSpPr>
        <p:pic>
          <p:nvPicPr>
            <p:cNvPr id="51" name="Picture 50">
              <a:extLst>
                <a:ext uri="{FF2B5EF4-FFF2-40B4-BE49-F238E27FC236}">
                  <a16:creationId xmlns:a16="http://schemas.microsoft.com/office/drawing/2014/main" id="{941D4659-F5FC-4100-9C7C-65F8229C6CA0}"/>
                </a:ext>
              </a:extLst>
            </p:cNvPr>
            <p:cNvPicPr>
              <a:picLocks noChangeAspect="1"/>
            </p:cNvPicPr>
            <p:nvPr/>
          </p:nvPicPr>
          <p:blipFill>
            <a:blip r:embed="rId4"/>
            <a:stretch>
              <a:fillRect/>
            </a:stretch>
          </p:blipFill>
          <p:spPr>
            <a:xfrm>
              <a:off x="7863167" y="4454231"/>
              <a:ext cx="962317" cy="821318"/>
            </a:xfrm>
            <a:prstGeom prst="rect">
              <a:avLst/>
            </a:prstGeom>
          </p:spPr>
        </p:pic>
        <p:pic>
          <p:nvPicPr>
            <p:cNvPr id="52" name="Picture 51">
              <a:extLst>
                <a:ext uri="{FF2B5EF4-FFF2-40B4-BE49-F238E27FC236}">
                  <a16:creationId xmlns:a16="http://schemas.microsoft.com/office/drawing/2014/main" id="{454530BF-B2D5-41F8-9964-8F2A31D784B3}"/>
                </a:ext>
              </a:extLst>
            </p:cNvPr>
            <p:cNvPicPr>
              <a:picLocks noChangeAspect="1"/>
            </p:cNvPicPr>
            <p:nvPr/>
          </p:nvPicPr>
          <p:blipFill>
            <a:blip r:embed="rId5"/>
            <a:stretch>
              <a:fillRect/>
            </a:stretch>
          </p:blipFill>
          <p:spPr>
            <a:xfrm>
              <a:off x="7032389" y="4533827"/>
              <a:ext cx="917038" cy="741722"/>
            </a:xfrm>
            <a:prstGeom prst="rect">
              <a:avLst/>
            </a:prstGeom>
          </p:spPr>
        </p:pic>
      </p:grpSp>
    </p:spTree>
    <p:extLst>
      <p:ext uri="{BB962C8B-B14F-4D97-AF65-F5344CB8AC3E}">
        <p14:creationId xmlns:p14="http://schemas.microsoft.com/office/powerpoint/2010/main" val="161032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1307F-81AB-4AA8-B10C-5BF33B67530F}"/>
              </a:ext>
            </a:extLst>
          </p:cNvPr>
          <p:cNvSpPr>
            <a:spLocks noGrp="1"/>
          </p:cNvSpPr>
          <p:nvPr>
            <p:ph type="title"/>
          </p:nvPr>
        </p:nvSpPr>
        <p:spPr/>
        <p:txBody>
          <a:bodyPr/>
          <a:lstStyle/>
          <a:p>
            <a:r>
              <a:rPr lang="en-US" dirty="0"/>
              <a:t>The spectra with the sputum lose a lot of the “pre-resonant” peaks</a:t>
            </a:r>
          </a:p>
        </p:txBody>
      </p:sp>
      <p:grpSp>
        <p:nvGrpSpPr>
          <p:cNvPr id="16" name="Group 15">
            <a:extLst>
              <a:ext uri="{FF2B5EF4-FFF2-40B4-BE49-F238E27FC236}">
                <a16:creationId xmlns:a16="http://schemas.microsoft.com/office/drawing/2014/main" id="{0B5AEEB5-CDCB-4B0E-A705-06E659BBC346}"/>
              </a:ext>
            </a:extLst>
          </p:cNvPr>
          <p:cNvGrpSpPr/>
          <p:nvPr/>
        </p:nvGrpSpPr>
        <p:grpSpPr>
          <a:xfrm>
            <a:off x="1199688" y="1961176"/>
            <a:ext cx="10884081" cy="4072905"/>
            <a:chOff x="261102" y="1545750"/>
            <a:chExt cx="11314667" cy="4072905"/>
          </a:xfrm>
        </p:grpSpPr>
        <p:pic>
          <p:nvPicPr>
            <p:cNvPr id="3" name="Picture 2" descr="https://pubs.acs.org/na101/home/literatum/publisher/achs/journals/content/ancham/0/ancham.ahead-of-print/acs.analchem.1c02501/20220103/images/large/ac1c02501_0004.jpeg">
              <a:extLst>
                <a:ext uri="{FF2B5EF4-FFF2-40B4-BE49-F238E27FC236}">
                  <a16:creationId xmlns:a16="http://schemas.microsoft.com/office/drawing/2014/main" id="{F55B6917-A5CB-4E8E-9905-0B19FBC6C0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102" y="1564256"/>
              <a:ext cx="5307233" cy="4054399"/>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73BBF685-B826-4D31-9580-F46656C23DFC}"/>
                </a:ext>
              </a:extLst>
            </p:cNvPr>
            <p:cNvGrpSpPr/>
            <p:nvPr/>
          </p:nvGrpSpPr>
          <p:grpSpPr>
            <a:xfrm>
              <a:off x="5568335" y="1545750"/>
              <a:ext cx="6007434" cy="4072903"/>
              <a:chOff x="5987674" y="1625815"/>
              <a:chExt cx="6007434" cy="3899748"/>
            </a:xfrm>
          </p:grpSpPr>
          <p:pic>
            <p:nvPicPr>
              <p:cNvPr id="4" name="Picture 3">
                <a:extLst>
                  <a:ext uri="{FF2B5EF4-FFF2-40B4-BE49-F238E27FC236}">
                    <a16:creationId xmlns:a16="http://schemas.microsoft.com/office/drawing/2014/main" id="{B4FCBA51-96B4-4B98-9CB0-EE345B9EEC00}"/>
                  </a:ext>
                </a:extLst>
              </p:cNvPr>
              <p:cNvPicPr>
                <a:picLocks noChangeAspect="1"/>
              </p:cNvPicPr>
              <p:nvPr/>
            </p:nvPicPr>
            <p:blipFill rotWithShape="1">
              <a:blip r:embed="rId3"/>
              <a:srcRect t="4010" b="42689"/>
              <a:stretch/>
            </p:blipFill>
            <p:spPr>
              <a:xfrm>
                <a:off x="5987674" y="1625815"/>
                <a:ext cx="6007434" cy="3899748"/>
              </a:xfrm>
              <a:prstGeom prst="rect">
                <a:avLst/>
              </a:prstGeom>
            </p:spPr>
          </p:pic>
          <p:sp>
            <p:nvSpPr>
              <p:cNvPr id="6" name="Rectangle 5">
                <a:extLst>
                  <a:ext uri="{FF2B5EF4-FFF2-40B4-BE49-F238E27FC236}">
                    <a16:creationId xmlns:a16="http://schemas.microsoft.com/office/drawing/2014/main" id="{989DDFEC-03FB-4238-9283-9BCAE92FA392}"/>
                  </a:ext>
                </a:extLst>
              </p:cNvPr>
              <p:cNvSpPr/>
              <p:nvPr/>
            </p:nvSpPr>
            <p:spPr>
              <a:xfrm>
                <a:off x="7654393" y="1657349"/>
                <a:ext cx="165632" cy="1700731"/>
              </a:xfrm>
              <a:prstGeom prst="rect">
                <a:avLst/>
              </a:prstGeom>
              <a:solidFill>
                <a:schemeClr val="bg1">
                  <a:lumMod val="50000"/>
                  <a:alpha val="2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75C75DC-2833-4648-9AA8-247E1E91A3C0}"/>
                  </a:ext>
                </a:extLst>
              </p:cNvPr>
              <p:cNvSpPr/>
              <p:nvPr/>
            </p:nvSpPr>
            <p:spPr>
              <a:xfrm>
                <a:off x="8623878" y="2049137"/>
                <a:ext cx="165632" cy="1308943"/>
              </a:xfrm>
              <a:prstGeom prst="rect">
                <a:avLst/>
              </a:prstGeom>
              <a:solidFill>
                <a:schemeClr val="bg1">
                  <a:lumMod val="50000"/>
                  <a:alpha val="2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0DDAA3-38BF-4AF0-A79B-1801846F0629}"/>
                  </a:ext>
                </a:extLst>
              </p:cNvPr>
              <p:cNvSpPr/>
              <p:nvPr/>
            </p:nvSpPr>
            <p:spPr>
              <a:xfrm>
                <a:off x="7654393" y="3591456"/>
                <a:ext cx="165632" cy="1700731"/>
              </a:xfrm>
              <a:prstGeom prst="rect">
                <a:avLst/>
              </a:prstGeom>
              <a:solidFill>
                <a:schemeClr val="bg1">
                  <a:lumMod val="50000"/>
                  <a:alpha val="2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4F8058D-2714-4F33-8DC5-98CF31588B71}"/>
                  </a:ext>
                </a:extLst>
              </p:cNvPr>
              <p:cNvSpPr/>
              <p:nvPr/>
            </p:nvSpPr>
            <p:spPr>
              <a:xfrm>
                <a:off x="8623878" y="3983244"/>
                <a:ext cx="165632" cy="1308943"/>
              </a:xfrm>
              <a:prstGeom prst="rect">
                <a:avLst/>
              </a:prstGeom>
              <a:solidFill>
                <a:schemeClr val="bg1">
                  <a:lumMod val="50000"/>
                  <a:alpha val="2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CC0E357-AB1C-4BE6-9317-A42ECE3A80D8}"/>
                  </a:ext>
                </a:extLst>
              </p:cNvPr>
              <p:cNvSpPr/>
              <p:nvPr/>
            </p:nvSpPr>
            <p:spPr>
              <a:xfrm>
                <a:off x="9637050" y="3591456"/>
                <a:ext cx="165632" cy="1700731"/>
              </a:xfrm>
              <a:prstGeom prst="rect">
                <a:avLst/>
              </a:prstGeom>
              <a:solidFill>
                <a:schemeClr val="bg1">
                  <a:lumMod val="50000"/>
                  <a:alpha val="2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F66506-503A-4753-8A1A-72674F7C91B4}"/>
                  </a:ext>
                </a:extLst>
              </p:cNvPr>
              <p:cNvSpPr/>
              <p:nvPr/>
            </p:nvSpPr>
            <p:spPr>
              <a:xfrm>
                <a:off x="10606535" y="3591456"/>
                <a:ext cx="165632" cy="1700731"/>
              </a:xfrm>
              <a:prstGeom prst="rect">
                <a:avLst/>
              </a:prstGeom>
              <a:solidFill>
                <a:schemeClr val="bg1">
                  <a:lumMod val="50000"/>
                  <a:alpha val="2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E89815-2321-41E3-970C-2C8ADF57D235}"/>
                  </a:ext>
                </a:extLst>
              </p:cNvPr>
              <p:cNvSpPr/>
              <p:nvPr/>
            </p:nvSpPr>
            <p:spPr>
              <a:xfrm>
                <a:off x="9554234" y="1657348"/>
                <a:ext cx="165632" cy="1700731"/>
              </a:xfrm>
              <a:prstGeom prst="rect">
                <a:avLst/>
              </a:prstGeom>
              <a:solidFill>
                <a:schemeClr val="bg1">
                  <a:lumMod val="50000"/>
                  <a:alpha val="2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071596-D431-41CC-99F4-7B8C5EB71A92}"/>
                  </a:ext>
                </a:extLst>
              </p:cNvPr>
              <p:cNvSpPr/>
              <p:nvPr/>
            </p:nvSpPr>
            <p:spPr>
              <a:xfrm>
                <a:off x="10523719" y="1657348"/>
                <a:ext cx="165632" cy="1700731"/>
              </a:xfrm>
              <a:prstGeom prst="rect">
                <a:avLst/>
              </a:prstGeom>
              <a:solidFill>
                <a:schemeClr val="bg1">
                  <a:lumMod val="50000"/>
                  <a:alpha val="2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59" name="Picture 58">
            <a:extLst>
              <a:ext uri="{FF2B5EF4-FFF2-40B4-BE49-F238E27FC236}">
                <a16:creationId xmlns:a16="http://schemas.microsoft.com/office/drawing/2014/main" id="{209B8A1B-14C0-402E-8CAD-975819D951CF}"/>
              </a:ext>
            </a:extLst>
          </p:cNvPr>
          <p:cNvPicPr>
            <a:picLocks noChangeAspect="1"/>
          </p:cNvPicPr>
          <p:nvPr/>
        </p:nvPicPr>
        <p:blipFill>
          <a:blip r:embed="rId4"/>
          <a:stretch>
            <a:fillRect/>
          </a:stretch>
        </p:blipFill>
        <p:spPr>
          <a:xfrm>
            <a:off x="2052984" y="768483"/>
            <a:ext cx="1241783" cy="1059168"/>
          </a:xfrm>
          <a:prstGeom prst="rect">
            <a:avLst/>
          </a:prstGeom>
        </p:spPr>
      </p:pic>
      <p:pic>
        <p:nvPicPr>
          <p:cNvPr id="60" name="Picture 59">
            <a:extLst>
              <a:ext uri="{FF2B5EF4-FFF2-40B4-BE49-F238E27FC236}">
                <a16:creationId xmlns:a16="http://schemas.microsoft.com/office/drawing/2014/main" id="{55FD0B47-FA1F-4275-BA63-2F1FF59D5232}"/>
              </a:ext>
            </a:extLst>
          </p:cNvPr>
          <p:cNvPicPr>
            <a:picLocks noChangeAspect="1"/>
          </p:cNvPicPr>
          <p:nvPr/>
        </p:nvPicPr>
        <p:blipFill>
          <a:blip r:embed="rId4"/>
          <a:stretch>
            <a:fillRect/>
          </a:stretch>
        </p:blipFill>
        <p:spPr>
          <a:xfrm>
            <a:off x="7164950" y="902010"/>
            <a:ext cx="1241783" cy="1059168"/>
          </a:xfrm>
          <a:prstGeom prst="rect">
            <a:avLst/>
          </a:prstGeom>
        </p:spPr>
      </p:pic>
      <p:pic>
        <p:nvPicPr>
          <p:cNvPr id="67" name="Picture 66">
            <a:extLst>
              <a:ext uri="{FF2B5EF4-FFF2-40B4-BE49-F238E27FC236}">
                <a16:creationId xmlns:a16="http://schemas.microsoft.com/office/drawing/2014/main" id="{D3EF9301-8F89-46B9-877F-574B6B76B9F8}"/>
              </a:ext>
            </a:extLst>
          </p:cNvPr>
          <p:cNvPicPr>
            <a:picLocks noChangeAspect="1"/>
          </p:cNvPicPr>
          <p:nvPr/>
        </p:nvPicPr>
        <p:blipFill>
          <a:blip r:embed="rId5"/>
          <a:stretch>
            <a:fillRect/>
          </a:stretch>
        </p:blipFill>
        <p:spPr>
          <a:xfrm>
            <a:off x="4437584" y="823919"/>
            <a:ext cx="1391401" cy="1046090"/>
          </a:xfrm>
          <a:prstGeom prst="rect">
            <a:avLst/>
          </a:prstGeom>
        </p:spPr>
      </p:pic>
      <p:pic>
        <p:nvPicPr>
          <p:cNvPr id="68" name="Picture 67">
            <a:extLst>
              <a:ext uri="{FF2B5EF4-FFF2-40B4-BE49-F238E27FC236}">
                <a16:creationId xmlns:a16="http://schemas.microsoft.com/office/drawing/2014/main" id="{8C8B0D12-B78B-4331-807E-40C677637B7F}"/>
              </a:ext>
            </a:extLst>
          </p:cNvPr>
          <p:cNvPicPr>
            <a:picLocks noChangeAspect="1"/>
          </p:cNvPicPr>
          <p:nvPr/>
        </p:nvPicPr>
        <p:blipFill>
          <a:blip r:embed="rId5"/>
          <a:stretch>
            <a:fillRect/>
          </a:stretch>
        </p:blipFill>
        <p:spPr>
          <a:xfrm>
            <a:off x="10041848" y="785195"/>
            <a:ext cx="1391401" cy="1046090"/>
          </a:xfrm>
          <a:prstGeom prst="rect">
            <a:avLst/>
          </a:prstGeom>
        </p:spPr>
      </p:pic>
      <p:cxnSp>
        <p:nvCxnSpPr>
          <p:cNvPr id="70" name="Straight Connector 69">
            <a:extLst>
              <a:ext uri="{FF2B5EF4-FFF2-40B4-BE49-F238E27FC236}">
                <a16:creationId xmlns:a16="http://schemas.microsoft.com/office/drawing/2014/main" id="{483D8C8B-31A2-478F-8184-F4CB4507C4BF}"/>
              </a:ext>
            </a:extLst>
          </p:cNvPr>
          <p:cNvCxnSpPr/>
          <p:nvPr/>
        </p:nvCxnSpPr>
        <p:spPr>
          <a:xfrm>
            <a:off x="6354245" y="1174598"/>
            <a:ext cx="0" cy="564605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CB82790A-BE32-40E9-B6E5-21430E0E4D1C}"/>
              </a:ext>
            </a:extLst>
          </p:cNvPr>
          <p:cNvSpPr txBox="1"/>
          <p:nvPr/>
        </p:nvSpPr>
        <p:spPr>
          <a:xfrm>
            <a:off x="1456295" y="6175874"/>
            <a:ext cx="2637710" cy="369332"/>
          </a:xfrm>
          <a:prstGeom prst="rect">
            <a:avLst/>
          </a:prstGeom>
          <a:noFill/>
        </p:spPr>
        <p:txBody>
          <a:bodyPr wrap="none" lIns="0" tIns="0" rIns="0" bIns="0" rtlCol="0">
            <a:spAutoFit/>
          </a:bodyPr>
          <a:lstStyle/>
          <a:p>
            <a:r>
              <a:rPr lang="en-US" sz="2400" b="1" dirty="0">
                <a:solidFill>
                  <a:prstClr val="black"/>
                </a:solidFill>
              </a:rPr>
              <a:t>Pure Bacteria (Fig. 3)</a:t>
            </a:r>
          </a:p>
        </p:txBody>
      </p:sp>
      <p:sp>
        <p:nvSpPr>
          <p:cNvPr id="72" name="TextBox 71">
            <a:extLst>
              <a:ext uri="{FF2B5EF4-FFF2-40B4-BE49-F238E27FC236}">
                <a16:creationId xmlns:a16="http://schemas.microsoft.com/office/drawing/2014/main" id="{4E9D5608-DE70-43D5-9980-DEABB6B2D4C0}"/>
              </a:ext>
            </a:extLst>
          </p:cNvPr>
          <p:cNvSpPr txBox="1"/>
          <p:nvPr/>
        </p:nvSpPr>
        <p:spPr>
          <a:xfrm>
            <a:off x="7164950" y="6175874"/>
            <a:ext cx="3635034" cy="369332"/>
          </a:xfrm>
          <a:prstGeom prst="rect">
            <a:avLst/>
          </a:prstGeom>
          <a:noFill/>
        </p:spPr>
        <p:txBody>
          <a:bodyPr wrap="none" lIns="0" tIns="0" rIns="0" bIns="0" rtlCol="0">
            <a:spAutoFit/>
          </a:bodyPr>
          <a:lstStyle/>
          <a:p>
            <a:r>
              <a:rPr lang="en-US" sz="2400" b="1" dirty="0">
                <a:solidFill>
                  <a:prstClr val="black"/>
                </a:solidFill>
              </a:rPr>
              <a:t>Bacteria in sputum (Fig. S11)</a:t>
            </a:r>
          </a:p>
        </p:txBody>
      </p:sp>
      <p:pic>
        <p:nvPicPr>
          <p:cNvPr id="73" name="Picture 72">
            <a:extLst>
              <a:ext uri="{FF2B5EF4-FFF2-40B4-BE49-F238E27FC236}">
                <a16:creationId xmlns:a16="http://schemas.microsoft.com/office/drawing/2014/main" id="{F04679DE-E446-4085-9EBB-97C730D442D0}"/>
              </a:ext>
            </a:extLst>
          </p:cNvPr>
          <p:cNvPicPr>
            <a:picLocks noChangeAspect="1"/>
          </p:cNvPicPr>
          <p:nvPr/>
        </p:nvPicPr>
        <p:blipFill>
          <a:blip r:embed="rId6"/>
          <a:stretch>
            <a:fillRect/>
          </a:stretch>
        </p:blipFill>
        <p:spPr>
          <a:xfrm>
            <a:off x="-43544" y="2259106"/>
            <a:ext cx="1425270" cy="1077643"/>
          </a:xfrm>
          <a:prstGeom prst="rect">
            <a:avLst/>
          </a:prstGeom>
        </p:spPr>
      </p:pic>
      <p:pic>
        <p:nvPicPr>
          <p:cNvPr id="74" name="Picture 73">
            <a:extLst>
              <a:ext uri="{FF2B5EF4-FFF2-40B4-BE49-F238E27FC236}">
                <a16:creationId xmlns:a16="http://schemas.microsoft.com/office/drawing/2014/main" id="{ED87E804-1A9B-4E06-BDEB-330F3D62F903}"/>
              </a:ext>
            </a:extLst>
          </p:cNvPr>
          <p:cNvPicPr>
            <a:picLocks noChangeAspect="1"/>
          </p:cNvPicPr>
          <p:nvPr/>
        </p:nvPicPr>
        <p:blipFill>
          <a:blip r:embed="rId7"/>
          <a:stretch>
            <a:fillRect/>
          </a:stretch>
        </p:blipFill>
        <p:spPr>
          <a:xfrm>
            <a:off x="-43544" y="4537474"/>
            <a:ext cx="1266543" cy="800217"/>
          </a:xfrm>
          <a:prstGeom prst="rect">
            <a:avLst/>
          </a:prstGeom>
        </p:spPr>
      </p:pic>
    </p:spTree>
    <p:extLst>
      <p:ext uri="{BB962C8B-B14F-4D97-AF65-F5344CB8AC3E}">
        <p14:creationId xmlns:p14="http://schemas.microsoft.com/office/powerpoint/2010/main" val="284827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1307F-81AB-4AA8-B10C-5BF33B67530F}"/>
              </a:ext>
            </a:extLst>
          </p:cNvPr>
          <p:cNvSpPr>
            <a:spLocks noGrp="1"/>
          </p:cNvSpPr>
          <p:nvPr>
            <p:ph type="title"/>
          </p:nvPr>
        </p:nvSpPr>
        <p:spPr/>
        <p:txBody>
          <a:bodyPr/>
          <a:lstStyle/>
          <a:p>
            <a:r>
              <a:rPr lang="en-US" dirty="0"/>
              <a:t>Focusing first on </a:t>
            </a:r>
            <a:r>
              <a:rPr lang="en-US" i="1" dirty="0"/>
              <a:t>P. aeruginosa</a:t>
            </a:r>
            <a:endParaRPr lang="en-US" dirty="0"/>
          </a:p>
        </p:txBody>
      </p:sp>
      <p:pic>
        <p:nvPicPr>
          <p:cNvPr id="3" name="Picture 2" descr="https://pubs.acs.org/na101/home/literatum/publisher/achs/journals/content/ancham/0/ancham.ahead-of-print/acs.analchem.1c02501/20220103/images/large/ac1c02501_0004.jpeg">
            <a:extLst>
              <a:ext uri="{FF2B5EF4-FFF2-40B4-BE49-F238E27FC236}">
                <a16:creationId xmlns:a16="http://schemas.microsoft.com/office/drawing/2014/main" id="{F55B6917-A5CB-4E8E-9905-0B19FBC6C0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334" t="48608"/>
          <a:stretch/>
        </p:blipFill>
        <p:spPr bwMode="auto">
          <a:xfrm>
            <a:off x="317503" y="1861868"/>
            <a:ext cx="5461217" cy="43140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4FCBA51-96B4-4B98-9CB0-EE345B9EEC00}"/>
              </a:ext>
            </a:extLst>
          </p:cNvPr>
          <p:cNvPicPr>
            <a:picLocks noChangeAspect="1"/>
          </p:cNvPicPr>
          <p:nvPr/>
        </p:nvPicPr>
        <p:blipFill rotWithShape="1">
          <a:blip r:embed="rId3"/>
          <a:srcRect l="49397" t="29817" b="42689"/>
          <a:stretch/>
        </p:blipFill>
        <p:spPr>
          <a:xfrm>
            <a:off x="6553228" y="2060752"/>
            <a:ext cx="5530540" cy="3973327"/>
          </a:xfrm>
          <a:prstGeom prst="rect">
            <a:avLst/>
          </a:prstGeom>
        </p:spPr>
      </p:pic>
      <p:sp>
        <p:nvSpPr>
          <p:cNvPr id="10" name="Rectangle 9">
            <a:extLst>
              <a:ext uri="{FF2B5EF4-FFF2-40B4-BE49-F238E27FC236}">
                <a16:creationId xmlns:a16="http://schemas.microsoft.com/office/drawing/2014/main" id="{9CC0E357-AB1C-4BE6-9317-A42ECE3A80D8}"/>
              </a:ext>
            </a:extLst>
          </p:cNvPr>
          <p:cNvSpPr/>
          <p:nvPr/>
        </p:nvSpPr>
        <p:spPr>
          <a:xfrm>
            <a:off x="7737629" y="2454988"/>
            <a:ext cx="301331" cy="3184854"/>
          </a:xfrm>
          <a:prstGeom prst="rect">
            <a:avLst/>
          </a:prstGeom>
          <a:solidFill>
            <a:schemeClr val="bg1">
              <a:lumMod val="50000"/>
              <a:alpha val="2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F66506-503A-4753-8A1A-72674F7C91B4}"/>
              </a:ext>
            </a:extLst>
          </p:cNvPr>
          <p:cNvSpPr/>
          <p:nvPr/>
        </p:nvSpPr>
        <p:spPr>
          <a:xfrm>
            <a:off x="9488437" y="2454988"/>
            <a:ext cx="301331" cy="3184854"/>
          </a:xfrm>
          <a:prstGeom prst="rect">
            <a:avLst/>
          </a:prstGeom>
          <a:solidFill>
            <a:schemeClr val="bg1">
              <a:lumMod val="50000"/>
              <a:alpha val="2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a:extLst>
              <a:ext uri="{FF2B5EF4-FFF2-40B4-BE49-F238E27FC236}">
                <a16:creationId xmlns:a16="http://schemas.microsoft.com/office/drawing/2014/main" id="{D3EF9301-8F89-46B9-877F-574B6B76B9F8}"/>
              </a:ext>
            </a:extLst>
          </p:cNvPr>
          <p:cNvPicPr>
            <a:picLocks noChangeAspect="1"/>
          </p:cNvPicPr>
          <p:nvPr/>
        </p:nvPicPr>
        <p:blipFill>
          <a:blip r:embed="rId4"/>
          <a:stretch>
            <a:fillRect/>
          </a:stretch>
        </p:blipFill>
        <p:spPr>
          <a:xfrm>
            <a:off x="3973829" y="851688"/>
            <a:ext cx="1391401" cy="1046090"/>
          </a:xfrm>
          <a:prstGeom prst="rect">
            <a:avLst/>
          </a:prstGeom>
        </p:spPr>
      </p:pic>
      <p:cxnSp>
        <p:nvCxnSpPr>
          <p:cNvPr id="70" name="Straight Connector 69">
            <a:extLst>
              <a:ext uri="{FF2B5EF4-FFF2-40B4-BE49-F238E27FC236}">
                <a16:creationId xmlns:a16="http://schemas.microsoft.com/office/drawing/2014/main" id="{483D8C8B-31A2-478F-8184-F4CB4507C4BF}"/>
              </a:ext>
            </a:extLst>
          </p:cNvPr>
          <p:cNvCxnSpPr/>
          <p:nvPr/>
        </p:nvCxnSpPr>
        <p:spPr>
          <a:xfrm>
            <a:off x="6354245" y="1174598"/>
            <a:ext cx="0" cy="564605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CB82790A-BE32-40E9-B6E5-21430E0E4D1C}"/>
              </a:ext>
            </a:extLst>
          </p:cNvPr>
          <p:cNvSpPr txBox="1"/>
          <p:nvPr/>
        </p:nvSpPr>
        <p:spPr>
          <a:xfrm>
            <a:off x="1456295" y="6175874"/>
            <a:ext cx="2637710" cy="369332"/>
          </a:xfrm>
          <a:prstGeom prst="rect">
            <a:avLst/>
          </a:prstGeom>
          <a:noFill/>
        </p:spPr>
        <p:txBody>
          <a:bodyPr wrap="none" lIns="0" tIns="0" rIns="0" bIns="0" rtlCol="0">
            <a:spAutoFit/>
          </a:bodyPr>
          <a:lstStyle/>
          <a:p>
            <a:r>
              <a:rPr lang="en-US" sz="2400" b="1" dirty="0">
                <a:solidFill>
                  <a:prstClr val="black"/>
                </a:solidFill>
              </a:rPr>
              <a:t>Pure Bacteria (Fig. 3)</a:t>
            </a:r>
          </a:p>
        </p:txBody>
      </p:sp>
      <p:sp>
        <p:nvSpPr>
          <p:cNvPr id="72" name="TextBox 71">
            <a:extLst>
              <a:ext uri="{FF2B5EF4-FFF2-40B4-BE49-F238E27FC236}">
                <a16:creationId xmlns:a16="http://schemas.microsoft.com/office/drawing/2014/main" id="{4E9D5608-DE70-43D5-9980-DEABB6B2D4C0}"/>
              </a:ext>
            </a:extLst>
          </p:cNvPr>
          <p:cNvSpPr txBox="1"/>
          <p:nvPr/>
        </p:nvSpPr>
        <p:spPr>
          <a:xfrm>
            <a:off x="7164950" y="6175874"/>
            <a:ext cx="3635034" cy="369332"/>
          </a:xfrm>
          <a:prstGeom prst="rect">
            <a:avLst/>
          </a:prstGeom>
          <a:noFill/>
        </p:spPr>
        <p:txBody>
          <a:bodyPr wrap="none" lIns="0" tIns="0" rIns="0" bIns="0" rtlCol="0">
            <a:spAutoFit/>
          </a:bodyPr>
          <a:lstStyle/>
          <a:p>
            <a:r>
              <a:rPr lang="en-US" sz="2400" b="1" dirty="0">
                <a:solidFill>
                  <a:prstClr val="black"/>
                </a:solidFill>
              </a:rPr>
              <a:t>Bacteria in sputum (Fig. S11)</a:t>
            </a:r>
          </a:p>
        </p:txBody>
      </p:sp>
      <p:grpSp>
        <p:nvGrpSpPr>
          <p:cNvPr id="24" name="Group 23">
            <a:extLst>
              <a:ext uri="{FF2B5EF4-FFF2-40B4-BE49-F238E27FC236}">
                <a16:creationId xmlns:a16="http://schemas.microsoft.com/office/drawing/2014/main" id="{682E62B6-EDF5-4A2A-94E0-9E70D837D191}"/>
              </a:ext>
            </a:extLst>
          </p:cNvPr>
          <p:cNvGrpSpPr/>
          <p:nvPr/>
        </p:nvGrpSpPr>
        <p:grpSpPr>
          <a:xfrm>
            <a:off x="1408152" y="857497"/>
            <a:ext cx="2071169" cy="1034472"/>
            <a:chOff x="-101919" y="4410229"/>
            <a:chExt cx="1639384" cy="1034472"/>
          </a:xfrm>
        </p:grpSpPr>
        <p:pic>
          <p:nvPicPr>
            <p:cNvPr id="25" name="Picture 24">
              <a:extLst>
                <a:ext uri="{FF2B5EF4-FFF2-40B4-BE49-F238E27FC236}">
                  <a16:creationId xmlns:a16="http://schemas.microsoft.com/office/drawing/2014/main" id="{0C015DA2-8964-4614-AC9E-805AC83C6DB0}"/>
                </a:ext>
              </a:extLst>
            </p:cNvPr>
            <p:cNvPicPr>
              <a:picLocks noChangeAspect="1"/>
            </p:cNvPicPr>
            <p:nvPr/>
          </p:nvPicPr>
          <p:blipFill>
            <a:blip r:embed="rId5"/>
            <a:stretch>
              <a:fillRect/>
            </a:stretch>
          </p:blipFill>
          <p:spPr>
            <a:xfrm>
              <a:off x="102057" y="4410229"/>
              <a:ext cx="1167486" cy="524302"/>
            </a:xfrm>
            <a:prstGeom prst="rect">
              <a:avLst/>
            </a:prstGeom>
          </p:spPr>
        </p:pic>
        <p:sp>
          <p:nvSpPr>
            <p:cNvPr id="26" name="TextBox 25">
              <a:extLst>
                <a:ext uri="{FF2B5EF4-FFF2-40B4-BE49-F238E27FC236}">
                  <a16:creationId xmlns:a16="http://schemas.microsoft.com/office/drawing/2014/main" id="{C80624BF-B954-41D7-8872-D16329A73F32}"/>
                </a:ext>
              </a:extLst>
            </p:cNvPr>
            <p:cNvSpPr txBox="1"/>
            <p:nvPr/>
          </p:nvSpPr>
          <p:spPr>
            <a:xfrm>
              <a:off x="-101919" y="5136924"/>
              <a:ext cx="1639384" cy="307777"/>
            </a:xfrm>
            <a:prstGeom prst="rect">
              <a:avLst/>
            </a:prstGeom>
            <a:noFill/>
          </p:spPr>
          <p:txBody>
            <a:bodyPr wrap="square" lIns="0" tIns="0" rIns="0" bIns="0" rtlCol="0">
              <a:spAutoFit/>
            </a:bodyPr>
            <a:lstStyle/>
            <a:p>
              <a:pPr algn="ctr"/>
              <a:r>
                <a:rPr lang="en-US" sz="2000" b="1" i="1" dirty="0">
                  <a:solidFill>
                    <a:prstClr val="black"/>
                  </a:solidFill>
                </a:rPr>
                <a:t>P. aeruginosa </a:t>
              </a:r>
              <a:r>
                <a:rPr lang="en-US" sz="2000" b="1" dirty="0">
                  <a:solidFill>
                    <a:prstClr val="black"/>
                  </a:solidFill>
                </a:rPr>
                <a:t>(PA)</a:t>
              </a:r>
            </a:p>
          </p:txBody>
        </p:sp>
      </p:grpSp>
      <p:pic>
        <p:nvPicPr>
          <p:cNvPr id="15" name="Picture 14">
            <a:extLst>
              <a:ext uri="{FF2B5EF4-FFF2-40B4-BE49-F238E27FC236}">
                <a16:creationId xmlns:a16="http://schemas.microsoft.com/office/drawing/2014/main" id="{53E3A279-B5BD-4E9A-BE0E-519A16F8AECA}"/>
              </a:ext>
            </a:extLst>
          </p:cNvPr>
          <p:cNvPicPr>
            <a:picLocks noChangeAspect="1"/>
          </p:cNvPicPr>
          <p:nvPr/>
        </p:nvPicPr>
        <p:blipFill>
          <a:blip r:embed="rId6"/>
          <a:stretch>
            <a:fillRect/>
          </a:stretch>
        </p:blipFill>
        <p:spPr>
          <a:xfrm>
            <a:off x="8803926" y="943765"/>
            <a:ext cx="514572" cy="1046090"/>
          </a:xfrm>
          <a:prstGeom prst="rect">
            <a:avLst/>
          </a:prstGeom>
        </p:spPr>
      </p:pic>
      <p:grpSp>
        <p:nvGrpSpPr>
          <p:cNvPr id="53" name="Group 52">
            <a:extLst>
              <a:ext uri="{FF2B5EF4-FFF2-40B4-BE49-F238E27FC236}">
                <a16:creationId xmlns:a16="http://schemas.microsoft.com/office/drawing/2014/main" id="{5B93D6AE-975D-436C-8A1B-164B3447C8BA}"/>
              </a:ext>
            </a:extLst>
          </p:cNvPr>
          <p:cNvGrpSpPr/>
          <p:nvPr/>
        </p:nvGrpSpPr>
        <p:grpSpPr>
          <a:xfrm>
            <a:off x="6510721" y="978142"/>
            <a:ext cx="2071169" cy="1034472"/>
            <a:chOff x="-101919" y="4410229"/>
            <a:chExt cx="1639384" cy="1034472"/>
          </a:xfrm>
        </p:grpSpPr>
        <p:pic>
          <p:nvPicPr>
            <p:cNvPr id="54" name="Picture 53">
              <a:extLst>
                <a:ext uri="{FF2B5EF4-FFF2-40B4-BE49-F238E27FC236}">
                  <a16:creationId xmlns:a16="http://schemas.microsoft.com/office/drawing/2014/main" id="{7FB35791-8028-4C6C-B653-BCD5532D6599}"/>
                </a:ext>
              </a:extLst>
            </p:cNvPr>
            <p:cNvPicPr>
              <a:picLocks noChangeAspect="1"/>
            </p:cNvPicPr>
            <p:nvPr/>
          </p:nvPicPr>
          <p:blipFill>
            <a:blip r:embed="rId5"/>
            <a:stretch>
              <a:fillRect/>
            </a:stretch>
          </p:blipFill>
          <p:spPr>
            <a:xfrm>
              <a:off x="102057" y="4410229"/>
              <a:ext cx="1167486" cy="524302"/>
            </a:xfrm>
            <a:prstGeom prst="rect">
              <a:avLst/>
            </a:prstGeom>
          </p:spPr>
        </p:pic>
        <p:sp>
          <p:nvSpPr>
            <p:cNvPr id="55" name="TextBox 54">
              <a:extLst>
                <a:ext uri="{FF2B5EF4-FFF2-40B4-BE49-F238E27FC236}">
                  <a16:creationId xmlns:a16="http://schemas.microsoft.com/office/drawing/2014/main" id="{92C83164-3E87-46A8-B835-72C4068E8E34}"/>
                </a:ext>
              </a:extLst>
            </p:cNvPr>
            <p:cNvSpPr txBox="1"/>
            <p:nvPr/>
          </p:nvSpPr>
          <p:spPr>
            <a:xfrm>
              <a:off x="-101919" y="5136924"/>
              <a:ext cx="1639384" cy="307777"/>
            </a:xfrm>
            <a:prstGeom prst="rect">
              <a:avLst/>
            </a:prstGeom>
            <a:noFill/>
          </p:spPr>
          <p:txBody>
            <a:bodyPr wrap="square" lIns="0" tIns="0" rIns="0" bIns="0" rtlCol="0">
              <a:spAutoFit/>
            </a:bodyPr>
            <a:lstStyle/>
            <a:p>
              <a:pPr algn="ctr"/>
              <a:r>
                <a:rPr lang="en-US" sz="2000" b="1" i="1" dirty="0">
                  <a:solidFill>
                    <a:prstClr val="black"/>
                  </a:solidFill>
                </a:rPr>
                <a:t>P. aeruginosa </a:t>
              </a:r>
              <a:r>
                <a:rPr lang="en-US" sz="2000" b="1" dirty="0">
                  <a:solidFill>
                    <a:prstClr val="black"/>
                  </a:solidFill>
                </a:rPr>
                <a:t>(PA)</a:t>
              </a:r>
            </a:p>
          </p:txBody>
        </p:sp>
      </p:grpSp>
      <p:sp>
        <p:nvSpPr>
          <p:cNvPr id="17" name="TextBox 16">
            <a:extLst>
              <a:ext uri="{FF2B5EF4-FFF2-40B4-BE49-F238E27FC236}">
                <a16:creationId xmlns:a16="http://schemas.microsoft.com/office/drawing/2014/main" id="{0FD03C46-051B-46A2-BE0F-BB9A23D26FC1}"/>
              </a:ext>
            </a:extLst>
          </p:cNvPr>
          <p:cNvSpPr txBox="1"/>
          <p:nvPr/>
        </p:nvSpPr>
        <p:spPr>
          <a:xfrm>
            <a:off x="8465438" y="1064768"/>
            <a:ext cx="229230" cy="553998"/>
          </a:xfrm>
          <a:prstGeom prst="rect">
            <a:avLst/>
          </a:prstGeom>
          <a:noFill/>
        </p:spPr>
        <p:txBody>
          <a:bodyPr wrap="none" lIns="0" tIns="0" rIns="0" bIns="0" rtlCol="0">
            <a:spAutoFit/>
          </a:bodyPr>
          <a:lstStyle/>
          <a:p>
            <a:r>
              <a:rPr lang="en-US" sz="3600" b="1" dirty="0">
                <a:solidFill>
                  <a:prstClr val="black"/>
                </a:solidFill>
              </a:rPr>
              <a:t>+</a:t>
            </a:r>
          </a:p>
        </p:txBody>
      </p:sp>
      <p:pic>
        <p:nvPicPr>
          <p:cNvPr id="20" name="Picture 19">
            <a:extLst>
              <a:ext uri="{FF2B5EF4-FFF2-40B4-BE49-F238E27FC236}">
                <a16:creationId xmlns:a16="http://schemas.microsoft.com/office/drawing/2014/main" id="{019E2D1A-15D8-43AF-9AEE-D16001105E87}"/>
              </a:ext>
            </a:extLst>
          </p:cNvPr>
          <p:cNvPicPr>
            <a:picLocks noChangeAspect="1"/>
          </p:cNvPicPr>
          <p:nvPr/>
        </p:nvPicPr>
        <p:blipFill>
          <a:blip r:embed="rId4"/>
          <a:stretch>
            <a:fillRect/>
          </a:stretch>
        </p:blipFill>
        <p:spPr>
          <a:xfrm>
            <a:off x="10290697" y="706410"/>
            <a:ext cx="1391401" cy="1046090"/>
          </a:xfrm>
          <a:prstGeom prst="rect">
            <a:avLst/>
          </a:prstGeom>
        </p:spPr>
      </p:pic>
    </p:spTree>
    <p:extLst>
      <p:ext uri="{BB962C8B-B14F-4D97-AF65-F5344CB8AC3E}">
        <p14:creationId xmlns:p14="http://schemas.microsoft.com/office/powerpoint/2010/main" val="388516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1307F-81AB-4AA8-B10C-5BF33B67530F}"/>
              </a:ext>
            </a:extLst>
          </p:cNvPr>
          <p:cNvSpPr>
            <a:spLocks noGrp="1"/>
          </p:cNvSpPr>
          <p:nvPr>
            <p:ph type="title"/>
          </p:nvPr>
        </p:nvSpPr>
        <p:spPr/>
        <p:txBody>
          <a:bodyPr/>
          <a:lstStyle/>
          <a:p>
            <a:r>
              <a:rPr lang="en-US" dirty="0"/>
              <a:t>Same reduction in resonance with </a:t>
            </a:r>
            <a:r>
              <a:rPr lang="en-US" i="1" dirty="0"/>
              <a:t>S. aureus</a:t>
            </a:r>
            <a:endParaRPr lang="en-US" dirty="0"/>
          </a:p>
        </p:txBody>
      </p:sp>
      <p:pic>
        <p:nvPicPr>
          <p:cNvPr id="3" name="Picture 2" descr="https://pubs.acs.org/na101/home/literatum/publisher/achs/journals/content/ancham/0/ancham.ahead-of-print/acs.analchem.1c02501/20220103/images/large/ac1c02501_0004.jpeg">
            <a:extLst>
              <a:ext uri="{FF2B5EF4-FFF2-40B4-BE49-F238E27FC236}">
                <a16:creationId xmlns:a16="http://schemas.microsoft.com/office/drawing/2014/main" id="{F55B6917-A5CB-4E8E-9905-0B19FBC6C0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2" t="-1392" r="48676" b="50000"/>
          <a:stretch/>
        </p:blipFill>
        <p:spPr bwMode="auto">
          <a:xfrm>
            <a:off x="317503" y="1861868"/>
            <a:ext cx="5461217" cy="43140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4FCBA51-96B4-4B98-9CB0-EE345B9EEC00}"/>
              </a:ext>
            </a:extLst>
          </p:cNvPr>
          <p:cNvPicPr>
            <a:picLocks noChangeAspect="1"/>
          </p:cNvPicPr>
          <p:nvPr/>
        </p:nvPicPr>
        <p:blipFill rotWithShape="1">
          <a:blip r:embed="rId3"/>
          <a:srcRect l="1225" t="4383" r="48172" b="69681"/>
          <a:stretch/>
        </p:blipFill>
        <p:spPr>
          <a:xfrm>
            <a:off x="6553228" y="2286000"/>
            <a:ext cx="5530540" cy="3748079"/>
          </a:xfrm>
          <a:prstGeom prst="rect">
            <a:avLst/>
          </a:prstGeom>
        </p:spPr>
      </p:pic>
      <p:sp>
        <p:nvSpPr>
          <p:cNvPr id="10" name="Rectangle 9">
            <a:extLst>
              <a:ext uri="{FF2B5EF4-FFF2-40B4-BE49-F238E27FC236}">
                <a16:creationId xmlns:a16="http://schemas.microsoft.com/office/drawing/2014/main" id="{9CC0E357-AB1C-4BE6-9317-A42ECE3A80D8}"/>
              </a:ext>
            </a:extLst>
          </p:cNvPr>
          <p:cNvSpPr/>
          <p:nvPr/>
        </p:nvSpPr>
        <p:spPr>
          <a:xfrm>
            <a:off x="11227345" y="2997200"/>
            <a:ext cx="321843" cy="2642642"/>
          </a:xfrm>
          <a:prstGeom prst="rect">
            <a:avLst/>
          </a:prstGeom>
          <a:solidFill>
            <a:schemeClr val="bg1">
              <a:lumMod val="50000"/>
              <a:alpha val="2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F66506-503A-4753-8A1A-72674F7C91B4}"/>
              </a:ext>
            </a:extLst>
          </p:cNvPr>
          <p:cNvSpPr/>
          <p:nvPr/>
        </p:nvSpPr>
        <p:spPr>
          <a:xfrm>
            <a:off x="9488437" y="2454988"/>
            <a:ext cx="301331" cy="3184854"/>
          </a:xfrm>
          <a:prstGeom prst="rect">
            <a:avLst/>
          </a:prstGeom>
          <a:solidFill>
            <a:schemeClr val="bg1">
              <a:lumMod val="50000"/>
              <a:alpha val="2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483D8C8B-31A2-478F-8184-F4CB4507C4BF}"/>
              </a:ext>
            </a:extLst>
          </p:cNvPr>
          <p:cNvCxnSpPr/>
          <p:nvPr/>
        </p:nvCxnSpPr>
        <p:spPr>
          <a:xfrm>
            <a:off x="6354245" y="1174598"/>
            <a:ext cx="0" cy="564605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CB82790A-BE32-40E9-B6E5-21430E0E4D1C}"/>
              </a:ext>
            </a:extLst>
          </p:cNvPr>
          <p:cNvSpPr txBox="1"/>
          <p:nvPr/>
        </p:nvSpPr>
        <p:spPr>
          <a:xfrm>
            <a:off x="1456295" y="6175874"/>
            <a:ext cx="2637710" cy="369332"/>
          </a:xfrm>
          <a:prstGeom prst="rect">
            <a:avLst/>
          </a:prstGeom>
          <a:noFill/>
        </p:spPr>
        <p:txBody>
          <a:bodyPr wrap="none" lIns="0" tIns="0" rIns="0" bIns="0" rtlCol="0">
            <a:spAutoFit/>
          </a:bodyPr>
          <a:lstStyle/>
          <a:p>
            <a:r>
              <a:rPr lang="en-US" sz="2400" b="1" dirty="0">
                <a:solidFill>
                  <a:prstClr val="black"/>
                </a:solidFill>
              </a:rPr>
              <a:t>Pure Bacteria (Fig. 3)</a:t>
            </a:r>
          </a:p>
        </p:txBody>
      </p:sp>
      <p:sp>
        <p:nvSpPr>
          <p:cNvPr id="72" name="TextBox 71">
            <a:extLst>
              <a:ext uri="{FF2B5EF4-FFF2-40B4-BE49-F238E27FC236}">
                <a16:creationId xmlns:a16="http://schemas.microsoft.com/office/drawing/2014/main" id="{4E9D5608-DE70-43D5-9980-DEABB6B2D4C0}"/>
              </a:ext>
            </a:extLst>
          </p:cNvPr>
          <p:cNvSpPr txBox="1"/>
          <p:nvPr/>
        </p:nvSpPr>
        <p:spPr>
          <a:xfrm>
            <a:off x="7164950" y="6175874"/>
            <a:ext cx="3635034" cy="369332"/>
          </a:xfrm>
          <a:prstGeom prst="rect">
            <a:avLst/>
          </a:prstGeom>
          <a:noFill/>
        </p:spPr>
        <p:txBody>
          <a:bodyPr wrap="none" lIns="0" tIns="0" rIns="0" bIns="0" rtlCol="0">
            <a:spAutoFit/>
          </a:bodyPr>
          <a:lstStyle/>
          <a:p>
            <a:r>
              <a:rPr lang="en-US" sz="2400" b="1" dirty="0">
                <a:solidFill>
                  <a:prstClr val="black"/>
                </a:solidFill>
              </a:rPr>
              <a:t>Bacteria in sputum (Fig. S11)</a:t>
            </a:r>
          </a:p>
        </p:txBody>
      </p:sp>
      <p:pic>
        <p:nvPicPr>
          <p:cNvPr id="13" name="Picture 12">
            <a:extLst>
              <a:ext uri="{FF2B5EF4-FFF2-40B4-BE49-F238E27FC236}">
                <a16:creationId xmlns:a16="http://schemas.microsoft.com/office/drawing/2014/main" id="{48FC3022-FAEC-4B14-A006-75173C6C5612}"/>
              </a:ext>
            </a:extLst>
          </p:cNvPr>
          <p:cNvPicPr>
            <a:picLocks noChangeAspect="1"/>
          </p:cNvPicPr>
          <p:nvPr/>
        </p:nvPicPr>
        <p:blipFill>
          <a:blip r:embed="rId4"/>
          <a:stretch>
            <a:fillRect/>
          </a:stretch>
        </p:blipFill>
        <p:spPr>
          <a:xfrm>
            <a:off x="2603689" y="783991"/>
            <a:ext cx="1490316" cy="1271152"/>
          </a:xfrm>
          <a:prstGeom prst="rect">
            <a:avLst/>
          </a:prstGeom>
        </p:spPr>
      </p:pic>
      <p:grpSp>
        <p:nvGrpSpPr>
          <p:cNvPr id="14" name="Group 13">
            <a:extLst>
              <a:ext uri="{FF2B5EF4-FFF2-40B4-BE49-F238E27FC236}">
                <a16:creationId xmlns:a16="http://schemas.microsoft.com/office/drawing/2014/main" id="{16A8B56B-998C-4A81-B905-B3481AC2D33C}"/>
              </a:ext>
            </a:extLst>
          </p:cNvPr>
          <p:cNvGrpSpPr/>
          <p:nvPr/>
        </p:nvGrpSpPr>
        <p:grpSpPr>
          <a:xfrm>
            <a:off x="848943" y="925867"/>
            <a:ext cx="1555764" cy="1133338"/>
            <a:chOff x="729873" y="2364935"/>
            <a:chExt cx="1555764" cy="1133338"/>
          </a:xfrm>
        </p:grpSpPr>
        <p:sp>
          <p:nvSpPr>
            <p:cNvPr id="15" name="TextBox 14">
              <a:extLst>
                <a:ext uri="{FF2B5EF4-FFF2-40B4-BE49-F238E27FC236}">
                  <a16:creationId xmlns:a16="http://schemas.microsoft.com/office/drawing/2014/main" id="{07B481AA-74D5-49A2-944C-88279035106A}"/>
                </a:ext>
              </a:extLst>
            </p:cNvPr>
            <p:cNvSpPr txBox="1"/>
            <p:nvPr/>
          </p:nvSpPr>
          <p:spPr>
            <a:xfrm>
              <a:off x="729873" y="3190496"/>
              <a:ext cx="1555764" cy="307777"/>
            </a:xfrm>
            <a:prstGeom prst="rect">
              <a:avLst/>
            </a:prstGeom>
            <a:noFill/>
          </p:spPr>
          <p:txBody>
            <a:bodyPr wrap="square" lIns="0" tIns="0" rIns="0" bIns="0" rtlCol="0">
              <a:spAutoFit/>
            </a:bodyPr>
            <a:lstStyle/>
            <a:p>
              <a:r>
                <a:rPr lang="en-US" sz="2000" b="1" i="1" dirty="0">
                  <a:solidFill>
                    <a:prstClr val="black"/>
                  </a:solidFill>
                </a:rPr>
                <a:t>S. aureus </a:t>
              </a:r>
              <a:r>
                <a:rPr lang="en-US" sz="2000" b="1" dirty="0">
                  <a:solidFill>
                    <a:prstClr val="black"/>
                  </a:solidFill>
                </a:rPr>
                <a:t>(SA)</a:t>
              </a:r>
            </a:p>
          </p:txBody>
        </p:sp>
        <p:grpSp>
          <p:nvGrpSpPr>
            <p:cNvPr id="16" name="Group 15">
              <a:extLst>
                <a:ext uri="{FF2B5EF4-FFF2-40B4-BE49-F238E27FC236}">
                  <a16:creationId xmlns:a16="http://schemas.microsoft.com/office/drawing/2014/main" id="{55B959E1-1631-4DBA-A346-CB4D30832472}"/>
                </a:ext>
              </a:extLst>
            </p:cNvPr>
            <p:cNvGrpSpPr/>
            <p:nvPr/>
          </p:nvGrpSpPr>
          <p:grpSpPr>
            <a:xfrm>
              <a:off x="999542" y="2364935"/>
              <a:ext cx="1016427" cy="685541"/>
              <a:chOff x="1007927" y="2327706"/>
              <a:chExt cx="1016427" cy="685541"/>
            </a:xfrm>
          </p:grpSpPr>
          <p:sp>
            <p:nvSpPr>
              <p:cNvPr id="17" name="Rectangle: Rounded Corners 16">
                <a:extLst>
                  <a:ext uri="{FF2B5EF4-FFF2-40B4-BE49-F238E27FC236}">
                    <a16:creationId xmlns:a16="http://schemas.microsoft.com/office/drawing/2014/main" id="{3CFF6B0C-3AB9-4312-8842-4B1B6BEC7C9B}"/>
                  </a:ext>
                </a:extLst>
              </p:cNvPr>
              <p:cNvSpPr/>
              <p:nvPr/>
            </p:nvSpPr>
            <p:spPr>
              <a:xfrm rot="20234398">
                <a:off x="1007927" y="2552995"/>
                <a:ext cx="540366" cy="460252"/>
              </a:xfrm>
              <a:prstGeom prst="roundRect">
                <a:avLst>
                  <a:gd name="adj" fmla="val 50000"/>
                </a:avLst>
              </a:prstGeom>
              <a:solidFill>
                <a:srgbClr val="FFA63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7192573B-3A0D-43ED-B7A1-4B5D4C692C8E}"/>
                  </a:ext>
                </a:extLst>
              </p:cNvPr>
              <p:cNvSpPr/>
              <p:nvPr/>
            </p:nvSpPr>
            <p:spPr>
              <a:xfrm rot="20234398">
                <a:off x="1483988" y="2327706"/>
                <a:ext cx="540366" cy="460252"/>
              </a:xfrm>
              <a:prstGeom prst="roundRect">
                <a:avLst>
                  <a:gd name="adj" fmla="val 50000"/>
                </a:avLst>
              </a:prstGeom>
              <a:solidFill>
                <a:srgbClr val="FFA63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9" name="Picture 18">
            <a:extLst>
              <a:ext uri="{FF2B5EF4-FFF2-40B4-BE49-F238E27FC236}">
                <a16:creationId xmlns:a16="http://schemas.microsoft.com/office/drawing/2014/main" id="{90078914-4E07-456F-9920-BF8DECE4B56F}"/>
              </a:ext>
            </a:extLst>
          </p:cNvPr>
          <p:cNvPicPr>
            <a:picLocks noChangeAspect="1"/>
          </p:cNvPicPr>
          <p:nvPr/>
        </p:nvPicPr>
        <p:blipFill>
          <a:blip r:embed="rId5"/>
          <a:stretch>
            <a:fillRect/>
          </a:stretch>
        </p:blipFill>
        <p:spPr>
          <a:xfrm>
            <a:off x="8803926" y="943765"/>
            <a:ext cx="514572" cy="1046090"/>
          </a:xfrm>
          <a:prstGeom prst="rect">
            <a:avLst/>
          </a:prstGeom>
        </p:spPr>
      </p:pic>
      <p:sp>
        <p:nvSpPr>
          <p:cNvPr id="20" name="TextBox 19">
            <a:extLst>
              <a:ext uri="{FF2B5EF4-FFF2-40B4-BE49-F238E27FC236}">
                <a16:creationId xmlns:a16="http://schemas.microsoft.com/office/drawing/2014/main" id="{A5E43AE3-A282-4F7F-BDEB-97CF1C31832D}"/>
              </a:ext>
            </a:extLst>
          </p:cNvPr>
          <p:cNvSpPr txBox="1"/>
          <p:nvPr/>
        </p:nvSpPr>
        <p:spPr>
          <a:xfrm>
            <a:off x="8465438" y="1064768"/>
            <a:ext cx="229230" cy="553998"/>
          </a:xfrm>
          <a:prstGeom prst="rect">
            <a:avLst/>
          </a:prstGeom>
          <a:noFill/>
        </p:spPr>
        <p:txBody>
          <a:bodyPr wrap="none" lIns="0" tIns="0" rIns="0" bIns="0" rtlCol="0">
            <a:spAutoFit/>
          </a:bodyPr>
          <a:lstStyle/>
          <a:p>
            <a:r>
              <a:rPr lang="en-US" sz="3600" b="1" dirty="0">
                <a:solidFill>
                  <a:prstClr val="black"/>
                </a:solidFill>
              </a:rPr>
              <a:t>+</a:t>
            </a:r>
          </a:p>
        </p:txBody>
      </p:sp>
      <p:pic>
        <p:nvPicPr>
          <p:cNvPr id="21" name="Picture 20">
            <a:extLst>
              <a:ext uri="{FF2B5EF4-FFF2-40B4-BE49-F238E27FC236}">
                <a16:creationId xmlns:a16="http://schemas.microsoft.com/office/drawing/2014/main" id="{BBA70000-3B7C-4478-9337-F8B31B5F7546}"/>
              </a:ext>
            </a:extLst>
          </p:cNvPr>
          <p:cNvPicPr>
            <a:picLocks noChangeAspect="1"/>
          </p:cNvPicPr>
          <p:nvPr/>
        </p:nvPicPr>
        <p:blipFill>
          <a:blip r:embed="rId4"/>
          <a:stretch>
            <a:fillRect/>
          </a:stretch>
        </p:blipFill>
        <p:spPr>
          <a:xfrm>
            <a:off x="10296903" y="634164"/>
            <a:ext cx="1490316" cy="1271152"/>
          </a:xfrm>
          <a:prstGeom prst="rect">
            <a:avLst/>
          </a:prstGeom>
        </p:spPr>
      </p:pic>
      <p:grpSp>
        <p:nvGrpSpPr>
          <p:cNvPr id="22" name="Group 21">
            <a:extLst>
              <a:ext uri="{FF2B5EF4-FFF2-40B4-BE49-F238E27FC236}">
                <a16:creationId xmlns:a16="http://schemas.microsoft.com/office/drawing/2014/main" id="{5F568914-E395-495E-9882-5FF5EF05AAC2}"/>
              </a:ext>
            </a:extLst>
          </p:cNvPr>
          <p:cNvGrpSpPr/>
          <p:nvPr/>
        </p:nvGrpSpPr>
        <p:grpSpPr>
          <a:xfrm>
            <a:off x="6710692" y="822807"/>
            <a:ext cx="1555764" cy="1133338"/>
            <a:chOff x="729873" y="2364935"/>
            <a:chExt cx="1555764" cy="1133338"/>
          </a:xfrm>
        </p:grpSpPr>
        <p:sp>
          <p:nvSpPr>
            <p:cNvPr id="23" name="TextBox 22">
              <a:extLst>
                <a:ext uri="{FF2B5EF4-FFF2-40B4-BE49-F238E27FC236}">
                  <a16:creationId xmlns:a16="http://schemas.microsoft.com/office/drawing/2014/main" id="{B503BA05-490E-40D8-AD57-35B036E4E7B1}"/>
                </a:ext>
              </a:extLst>
            </p:cNvPr>
            <p:cNvSpPr txBox="1"/>
            <p:nvPr/>
          </p:nvSpPr>
          <p:spPr>
            <a:xfrm>
              <a:off x="729873" y="3190496"/>
              <a:ext cx="1555764" cy="307777"/>
            </a:xfrm>
            <a:prstGeom prst="rect">
              <a:avLst/>
            </a:prstGeom>
            <a:noFill/>
          </p:spPr>
          <p:txBody>
            <a:bodyPr wrap="square" lIns="0" tIns="0" rIns="0" bIns="0" rtlCol="0">
              <a:spAutoFit/>
            </a:bodyPr>
            <a:lstStyle/>
            <a:p>
              <a:r>
                <a:rPr lang="en-US" sz="2000" b="1" i="1" dirty="0">
                  <a:solidFill>
                    <a:prstClr val="black"/>
                  </a:solidFill>
                </a:rPr>
                <a:t>S. aureus </a:t>
              </a:r>
              <a:r>
                <a:rPr lang="en-US" sz="2000" b="1" dirty="0">
                  <a:solidFill>
                    <a:prstClr val="black"/>
                  </a:solidFill>
                </a:rPr>
                <a:t>(SA)</a:t>
              </a:r>
            </a:p>
          </p:txBody>
        </p:sp>
        <p:grpSp>
          <p:nvGrpSpPr>
            <p:cNvPr id="24" name="Group 23">
              <a:extLst>
                <a:ext uri="{FF2B5EF4-FFF2-40B4-BE49-F238E27FC236}">
                  <a16:creationId xmlns:a16="http://schemas.microsoft.com/office/drawing/2014/main" id="{DE43EB6D-A20E-473F-B982-53F6504746D2}"/>
                </a:ext>
              </a:extLst>
            </p:cNvPr>
            <p:cNvGrpSpPr/>
            <p:nvPr/>
          </p:nvGrpSpPr>
          <p:grpSpPr>
            <a:xfrm>
              <a:off x="999542" y="2364935"/>
              <a:ext cx="1016427" cy="685541"/>
              <a:chOff x="1007927" y="2327706"/>
              <a:chExt cx="1016427" cy="685541"/>
            </a:xfrm>
          </p:grpSpPr>
          <p:sp>
            <p:nvSpPr>
              <p:cNvPr id="25" name="Rectangle: Rounded Corners 24">
                <a:extLst>
                  <a:ext uri="{FF2B5EF4-FFF2-40B4-BE49-F238E27FC236}">
                    <a16:creationId xmlns:a16="http://schemas.microsoft.com/office/drawing/2014/main" id="{C7AB9274-17C4-4829-B73C-8A6E07F5235F}"/>
                  </a:ext>
                </a:extLst>
              </p:cNvPr>
              <p:cNvSpPr/>
              <p:nvPr/>
            </p:nvSpPr>
            <p:spPr>
              <a:xfrm rot="20234398">
                <a:off x="1007927" y="2552995"/>
                <a:ext cx="540366" cy="460252"/>
              </a:xfrm>
              <a:prstGeom prst="roundRect">
                <a:avLst>
                  <a:gd name="adj" fmla="val 50000"/>
                </a:avLst>
              </a:prstGeom>
              <a:solidFill>
                <a:srgbClr val="FFA63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4C0BE443-B7A0-4287-9B9F-0F566C95A676}"/>
                  </a:ext>
                </a:extLst>
              </p:cNvPr>
              <p:cNvSpPr/>
              <p:nvPr/>
            </p:nvSpPr>
            <p:spPr>
              <a:xfrm rot="20234398">
                <a:off x="1483988" y="2327706"/>
                <a:ext cx="540366" cy="460252"/>
              </a:xfrm>
              <a:prstGeom prst="roundRect">
                <a:avLst>
                  <a:gd name="adj" fmla="val 50000"/>
                </a:avLst>
              </a:prstGeom>
              <a:solidFill>
                <a:srgbClr val="FFA63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83444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5CECA-1262-4E26-91AD-EAE1D8C7A5FB}"/>
              </a:ext>
            </a:extLst>
          </p:cNvPr>
          <p:cNvSpPr>
            <a:spLocks noGrp="1"/>
          </p:cNvSpPr>
          <p:nvPr>
            <p:ph type="title"/>
          </p:nvPr>
        </p:nvSpPr>
        <p:spPr/>
        <p:txBody>
          <a:bodyPr/>
          <a:lstStyle/>
          <a:p>
            <a:r>
              <a:rPr lang="en-US" dirty="0"/>
              <a:t>Summary:</a:t>
            </a:r>
          </a:p>
        </p:txBody>
      </p:sp>
      <p:grpSp>
        <p:nvGrpSpPr>
          <p:cNvPr id="3" name="Group 2">
            <a:extLst>
              <a:ext uri="{FF2B5EF4-FFF2-40B4-BE49-F238E27FC236}">
                <a16:creationId xmlns:a16="http://schemas.microsoft.com/office/drawing/2014/main" id="{A6A37D6D-607E-4C2E-B433-BA532F45D3D5}"/>
              </a:ext>
            </a:extLst>
          </p:cNvPr>
          <p:cNvGrpSpPr/>
          <p:nvPr/>
        </p:nvGrpSpPr>
        <p:grpSpPr>
          <a:xfrm>
            <a:off x="673997" y="2134100"/>
            <a:ext cx="1432044" cy="1099931"/>
            <a:chOff x="2878820" y="515288"/>
            <a:chExt cx="550887" cy="423128"/>
          </a:xfrm>
        </p:grpSpPr>
        <p:cxnSp>
          <p:nvCxnSpPr>
            <p:cNvPr id="4" name="Straight Arrow Connector 3">
              <a:extLst>
                <a:ext uri="{FF2B5EF4-FFF2-40B4-BE49-F238E27FC236}">
                  <a16:creationId xmlns:a16="http://schemas.microsoft.com/office/drawing/2014/main" id="{339552D4-8C5F-4ACA-90C7-6A3762D134AB}"/>
                </a:ext>
              </a:extLst>
            </p:cNvPr>
            <p:cNvCxnSpPr>
              <a:cxnSpLocks/>
            </p:cNvCxnSpPr>
            <p:nvPr/>
          </p:nvCxnSpPr>
          <p:spPr>
            <a:xfrm>
              <a:off x="2878820" y="515288"/>
              <a:ext cx="244930" cy="423128"/>
            </a:xfrm>
            <a:prstGeom prst="straightConnector1">
              <a:avLst/>
            </a:prstGeom>
            <a:ln w="88900">
              <a:solidFill>
                <a:srgbClr val="CC161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EBAB970-14DF-4A0A-971F-49A5C0B2FB53}"/>
                </a:ext>
              </a:extLst>
            </p:cNvPr>
            <p:cNvCxnSpPr>
              <a:cxnSpLocks/>
            </p:cNvCxnSpPr>
            <p:nvPr/>
          </p:nvCxnSpPr>
          <p:spPr>
            <a:xfrm flipV="1">
              <a:off x="3123750" y="683419"/>
              <a:ext cx="263115" cy="254997"/>
            </a:xfrm>
            <a:prstGeom prst="straightConnector1">
              <a:avLst/>
            </a:prstGeom>
            <a:ln w="88900">
              <a:solidFill>
                <a:srgbClr val="FF5E28"/>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92BA8C3-D40E-4BC9-ACB6-3A46AC8F4B1A}"/>
                </a:ext>
              </a:extLst>
            </p:cNvPr>
            <p:cNvCxnSpPr>
              <a:cxnSpLocks/>
            </p:cNvCxnSpPr>
            <p:nvPr/>
          </p:nvCxnSpPr>
          <p:spPr>
            <a:xfrm flipV="1">
              <a:off x="3123750" y="748105"/>
              <a:ext cx="305957" cy="190311"/>
            </a:xfrm>
            <a:prstGeom prst="straightConnector1">
              <a:avLst/>
            </a:prstGeom>
            <a:ln w="88900">
              <a:solidFill>
                <a:srgbClr val="FFA634"/>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564082B-CA6C-44DE-8674-B052A76B2621}"/>
                </a:ext>
              </a:extLst>
            </p:cNvPr>
            <p:cNvCxnSpPr>
              <a:cxnSpLocks/>
            </p:cNvCxnSpPr>
            <p:nvPr/>
          </p:nvCxnSpPr>
          <p:spPr>
            <a:xfrm flipV="1">
              <a:off x="3123750" y="649659"/>
              <a:ext cx="183805" cy="288757"/>
            </a:xfrm>
            <a:prstGeom prst="straightConnector1">
              <a:avLst/>
            </a:prstGeom>
            <a:ln w="88900">
              <a:solidFill>
                <a:srgbClr val="E45944"/>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B7FA18AC-5F0B-487A-9235-7959F8134CB8}"/>
              </a:ext>
            </a:extLst>
          </p:cNvPr>
          <p:cNvGrpSpPr/>
          <p:nvPr/>
        </p:nvGrpSpPr>
        <p:grpSpPr>
          <a:xfrm>
            <a:off x="2189834" y="2199360"/>
            <a:ext cx="1432044" cy="1099931"/>
            <a:chOff x="2878820" y="515288"/>
            <a:chExt cx="550887" cy="423128"/>
          </a:xfrm>
        </p:grpSpPr>
        <p:cxnSp>
          <p:nvCxnSpPr>
            <p:cNvPr id="9" name="Straight Arrow Connector 8">
              <a:extLst>
                <a:ext uri="{FF2B5EF4-FFF2-40B4-BE49-F238E27FC236}">
                  <a16:creationId xmlns:a16="http://schemas.microsoft.com/office/drawing/2014/main" id="{1DCC9869-3897-457C-AFE6-DFD9DB20F6F8}"/>
                </a:ext>
              </a:extLst>
            </p:cNvPr>
            <p:cNvCxnSpPr>
              <a:cxnSpLocks/>
            </p:cNvCxnSpPr>
            <p:nvPr/>
          </p:nvCxnSpPr>
          <p:spPr>
            <a:xfrm>
              <a:off x="2878820" y="515288"/>
              <a:ext cx="244930" cy="423128"/>
            </a:xfrm>
            <a:prstGeom prst="straightConnector1">
              <a:avLst/>
            </a:prstGeom>
            <a:ln w="88900">
              <a:solidFill>
                <a:srgbClr val="65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6E47DCA-8452-4155-BFEA-7AF9AA59F120}"/>
                </a:ext>
              </a:extLst>
            </p:cNvPr>
            <p:cNvCxnSpPr>
              <a:cxnSpLocks/>
            </p:cNvCxnSpPr>
            <p:nvPr/>
          </p:nvCxnSpPr>
          <p:spPr>
            <a:xfrm flipV="1">
              <a:off x="3123750" y="683419"/>
              <a:ext cx="263115" cy="254997"/>
            </a:xfrm>
            <a:prstGeom prst="straightConnector1">
              <a:avLst/>
            </a:prstGeom>
            <a:ln w="88900">
              <a:solidFill>
                <a:srgbClr val="48BF53"/>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C8AC08D-659F-43D3-96B1-41199D8B2EDD}"/>
                </a:ext>
              </a:extLst>
            </p:cNvPr>
            <p:cNvCxnSpPr>
              <a:cxnSpLocks/>
            </p:cNvCxnSpPr>
            <p:nvPr/>
          </p:nvCxnSpPr>
          <p:spPr>
            <a:xfrm flipV="1">
              <a:off x="3123750" y="748105"/>
              <a:ext cx="305957" cy="190311"/>
            </a:xfrm>
            <a:prstGeom prst="straightConnector1">
              <a:avLst/>
            </a:prstGeom>
            <a:ln w="88900">
              <a:solidFill>
                <a:srgbClr val="91F086"/>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8B03C63-0102-4495-9C86-03ABFCC0F572}"/>
                </a:ext>
              </a:extLst>
            </p:cNvPr>
            <p:cNvCxnSpPr>
              <a:cxnSpLocks/>
            </p:cNvCxnSpPr>
            <p:nvPr/>
          </p:nvCxnSpPr>
          <p:spPr>
            <a:xfrm flipV="1">
              <a:off x="3123750" y="649659"/>
              <a:ext cx="183805" cy="288757"/>
            </a:xfrm>
            <a:prstGeom prst="straightConnector1">
              <a:avLst/>
            </a:prstGeom>
            <a:ln w="88900">
              <a:solidFill>
                <a:srgbClr val="11823B"/>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C9BAD986-648B-4495-9906-C46D2F23EC45}"/>
              </a:ext>
            </a:extLst>
          </p:cNvPr>
          <p:cNvSpPr txBox="1"/>
          <p:nvPr/>
        </p:nvSpPr>
        <p:spPr>
          <a:xfrm>
            <a:off x="1801829" y="4108674"/>
            <a:ext cx="8371690" cy="2154436"/>
          </a:xfrm>
          <a:prstGeom prst="rect">
            <a:avLst/>
          </a:prstGeom>
          <a:noFill/>
        </p:spPr>
        <p:txBody>
          <a:bodyPr wrap="square" lIns="0" tIns="0" rIns="0" bIns="0" rtlCol="0">
            <a:spAutoFit/>
          </a:bodyPr>
          <a:lstStyle/>
          <a:p>
            <a:pPr marL="342900" indent="-342900">
              <a:buFontTx/>
              <a:buAutoNum type="arabicPeriod"/>
            </a:pPr>
            <a:r>
              <a:rPr lang="en-US" sz="2800" dirty="0">
                <a:solidFill>
                  <a:prstClr val="black"/>
                </a:solidFill>
              </a:rPr>
              <a:t>Is one wavelength better than the other? Why?</a:t>
            </a:r>
          </a:p>
          <a:p>
            <a:pPr marL="342900" indent="-342900">
              <a:buAutoNum type="arabicPeriod"/>
            </a:pPr>
            <a:r>
              <a:rPr lang="en-US" sz="2800" dirty="0">
                <a:solidFill>
                  <a:prstClr val="black"/>
                </a:solidFill>
              </a:rPr>
              <a:t>Can you differentiate between the different strains?</a:t>
            </a:r>
          </a:p>
          <a:p>
            <a:pPr marL="342900" indent="-342900">
              <a:buAutoNum type="arabicPeriod"/>
            </a:pPr>
            <a:r>
              <a:rPr lang="en-US" sz="2800" dirty="0">
                <a:solidFill>
                  <a:prstClr val="black"/>
                </a:solidFill>
              </a:rPr>
              <a:t>Can we combine both wavelengths? Will it improve anything?</a:t>
            </a:r>
          </a:p>
          <a:p>
            <a:pPr marL="342900" indent="-342900">
              <a:buAutoNum type="arabicPeriod"/>
            </a:pPr>
            <a:r>
              <a:rPr lang="en-US" sz="2800" dirty="0">
                <a:solidFill>
                  <a:prstClr val="black"/>
                </a:solidFill>
              </a:rPr>
              <a:t>Does this work also for sputum samples?</a:t>
            </a:r>
          </a:p>
        </p:txBody>
      </p:sp>
      <p:grpSp>
        <p:nvGrpSpPr>
          <p:cNvPr id="20" name="Group 19">
            <a:extLst>
              <a:ext uri="{FF2B5EF4-FFF2-40B4-BE49-F238E27FC236}">
                <a16:creationId xmlns:a16="http://schemas.microsoft.com/office/drawing/2014/main" id="{0EBE725F-C1F1-4954-9B2C-8E238CD97B76}"/>
              </a:ext>
            </a:extLst>
          </p:cNvPr>
          <p:cNvGrpSpPr/>
          <p:nvPr/>
        </p:nvGrpSpPr>
        <p:grpSpPr>
          <a:xfrm>
            <a:off x="8476708" y="2166829"/>
            <a:ext cx="2071169" cy="1034472"/>
            <a:chOff x="-101919" y="4410229"/>
            <a:chExt cx="1639384" cy="1034472"/>
          </a:xfrm>
        </p:grpSpPr>
        <p:pic>
          <p:nvPicPr>
            <p:cNvPr id="21" name="Picture 20">
              <a:extLst>
                <a:ext uri="{FF2B5EF4-FFF2-40B4-BE49-F238E27FC236}">
                  <a16:creationId xmlns:a16="http://schemas.microsoft.com/office/drawing/2014/main" id="{FF11D675-EFE6-4415-84B6-2F29AB76F279}"/>
                </a:ext>
              </a:extLst>
            </p:cNvPr>
            <p:cNvPicPr>
              <a:picLocks noChangeAspect="1"/>
            </p:cNvPicPr>
            <p:nvPr/>
          </p:nvPicPr>
          <p:blipFill>
            <a:blip r:embed="rId2"/>
            <a:stretch>
              <a:fillRect/>
            </a:stretch>
          </p:blipFill>
          <p:spPr>
            <a:xfrm>
              <a:off x="102057" y="4410229"/>
              <a:ext cx="1167486" cy="524302"/>
            </a:xfrm>
            <a:prstGeom prst="rect">
              <a:avLst/>
            </a:prstGeom>
          </p:spPr>
        </p:pic>
        <p:sp>
          <p:nvSpPr>
            <p:cNvPr id="22" name="TextBox 21">
              <a:extLst>
                <a:ext uri="{FF2B5EF4-FFF2-40B4-BE49-F238E27FC236}">
                  <a16:creationId xmlns:a16="http://schemas.microsoft.com/office/drawing/2014/main" id="{9EBDD32E-A28D-447E-A11F-C3C7E71026C5}"/>
                </a:ext>
              </a:extLst>
            </p:cNvPr>
            <p:cNvSpPr txBox="1"/>
            <p:nvPr/>
          </p:nvSpPr>
          <p:spPr>
            <a:xfrm>
              <a:off x="-101919" y="5136924"/>
              <a:ext cx="1639384" cy="307777"/>
            </a:xfrm>
            <a:prstGeom prst="rect">
              <a:avLst/>
            </a:prstGeom>
            <a:noFill/>
          </p:spPr>
          <p:txBody>
            <a:bodyPr wrap="square" lIns="0" tIns="0" rIns="0" bIns="0" rtlCol="0">
              <a:spAutoFit/>
            </a:bodyPr>
            <a:lstStyle/>
            <a:p>
              <a:pPr algn="ctr"/>
              <a:r>
                <a:rPr lang="en-US" sz="2000" b="1" i="1" dirty="0">
                  <a:solidFill>
                    <a:prstClr val="black"/>
                  </a:solidFill>
                </a:rPr>
                <a:t>P. aeruginosa </a:t>
              </a:r>
              <a:r>
                <a:rPr lang="en-US" sz="2000" b="1" dirty="0">
                  <a:solidFill>
                    <a:prstClr val="black"/>
                  </a:solidFill>
                </a:rPr>
                <a:t>(PA)</a:t>
              </a:r>
            </a:p>
          </p:txBody>
        </p:sp>
      </p:grpSp>
      <p:grpSp>
        <p:nvGrpSpPr>
          <p:cNvPr id="23" name="Group 22">
            <a:extLst>
              <a:ext uri="{FF2B5EF4-FFF2-40B4-BE49-F238E27FC236}">
                <a16:creationId xmlns:a16="http://schemas.microsoft.com/office/drawing/2014/main" id="{A2240986-CB58-4D41-93E9-72AAE8151988}"/>
              </a:ext>
            </a:extLst>
          </p:cNvPr>
          <p:cNvGrpSpPr/>
          <p:nvPr/>
        </p:nvGrpSpPr>
        <p:grpSpPr>
          <a:xfrm>
            <a:off x="6643334" y="2067963"/>
            <a:ext cx="1555764" cy="1133338"/>
            <a:chOff x="729873" y="2364935"/>
            <a:chExt cx="1555764" cy="1133338"/>
          </a:xfrm>
        </p:grpSpPr>
        <p:sp>
          <p:nvSpPr>
            <p:cNvPr id="24" name="TextBox 23">
              <a:extLst>
                <a:ext uri="{FF2B5EF4-FFF2-40B4-BE49-F238E27FC236}">
                  <a16:creationId xmlns:a16="http://schemas.microsoft.com/office/drawing/2014/main" id="{E20D44FE-8B7D-45B7-9A26-A5F3DD8B2053}"/>
                </a:ext>
              </a:extLst>
            </p:cNvPr>
            <p:cNvSpPr txBox="1"/>
            <p:nvPr/>
          </p:nvSpPr>
          <p:spPr>
            <a:xfrm>
              <a:off x="729873" y="3190496"/>
              <a:ext cx="1555764" cy="307777"/>
            </a:xfrm>
            <a:prstGeom prst="rect">
              <a:avLst/>
            </a:prstGeom>
            <a:noFill/>
          </p:spPr>
          <p:txBody>
            <a:bodyPr wrap="square" lIns="0" tIns="0" rIns="0" bIns="0" rtlCol="0">
              <a:spAutoFit/>
            </a:bodyPr>
            <a:lstStyle/>
            <a:p>
              <a:r>
                <a:rPr lang="en-US" sz="2000" b="1" i="1" dirty="0">
                  <a:solidFill>
                    <a:prstClr val="black"/>
                  </a:solidFill>
                </a:rPr>
                <a:t>S. aureus </a:t>
              </a:r>
              <a:r>
                <a:rPr lang="en-US" sz="2000" b="1" dirty="0">
                  <a:solidFill>
                    <a:prstClr val="black"/>
                  </a:solidFill>
                </a:rPr>
                <a:t>(SA)</a:t>
              </a:r>
            </a:p>
          </p:txBody>
        </p:sp>
        <p:grpSp>
          <p:nvGrpSpPr>
            <p:cNvPr id="25" name="Group 24">
              <a:extLst>
                <a:ext uri="{FF2B5EF4-FFF2-40B4-BE49-F238E27FC236}">
                  <a16:creationId xmlns:a16="http://schemas.microsoft.com/office/drawing/2014/main" id="{641C5E1D-8C58-4CFD-94CC-BD4DE48B495F}"/>
                </a:ext>
              </a:extLst>
            </p:cNvPr>
            <p:cNvGrpSpPr/>
            <p:nvPr/>
          </p:nvGrpSpPr>
          <p:grpSpPr>
            <a:xfrm>
              <a:off x="999542" y="2364935"/>
              <a:ext cx="1016427" cy="685541"/>
              <a:chOff x="1007927" y="2327706"/>
              <a:chExt cx="1016427" cy="685541"/>
            </a:xfrm>
          </p:grpSpPr>
          <p:sp>
            <p:nvSpPr>
              <p:cNvPr id="26" name="Rectangle: Rounded Corners 25">
                <a:extLst>
                  <a:ext uri="{FF2B5EF4-FFF2-40B4-BE49-F238E27FC236}">
                    <a16:creationId xmlns:a16="http://schemas.microsoft.com/office/drawing/2014/main" id="{4871E428-064C-4C33-95A5-4D020F8A784C}"/>
                  </a:ext>
                </a:extLst>
              </p:cNvPr>
              <p:cNvSpPr/>
              <p:nvPr/>
            </p:nvSpPr>
            <p:spPr>
              <a:xfrm rot="20234398">
                <a:off x="1007927" y="2552995"/>
                <a:ext cx="540366" cy="460252"/>
              </a:xfrm>
              <a:prstGeom prst="roundRect">
                <a:avLst>
                  <a:gd name="adj" fmla="val 50000"/>
                </a:avLst>
              </a:prstGeom>
              <a:solidFill>
                <a:srgbClr val="FFA63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1ADB2B6F-7B24-4DEC-85D9-CB146C2E103C}"/>
                  </a:ext>
                </a:extLst>
              </p:cNvPr>
              <p:cNvSpPr/>
              <p:nvPr/>
            </p:nvSpPr>
            <p:spPr>
              <a:xfrm rot="20234398">
                <a:off x="1483988" y="2327706"/>
                <a:ext cx="540366" cy="460252"/>
              </a:xfrm>
              <a:prstGeom prst="roundRect">
                <a:avLst>
                  <a:gd name="adj" fmla="val 50000"/>
                </a:avLst>
              </a:prstGeom>
              <a:solidFill>
                <a:srgbClr val="FFA63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TextBox 27">
            <a:extLst>
              <a:ext uri="{FF2B5EF4-FFF2-40B4-BE49-F238E27FC236}">
                <a16:creationId xmlns:a16="http://schemas.microsoft.com/office/drawing/2014/main" id="{5DC7D426-8A35-46B8-ACEE-B95F4A65A67E}"/>
              </a:ext>
            </a:extLst>
          </p:cNvPr>
          <p:cNvSpPr txBox="1"/>
          <p:nvPr/>
        </p:nvSpPr>
        <p:spPr>
          <a:xfrm>
            <a:off x="977454" y="1965290"/>
            <a:ext cx="1017218" cy="369332"/>
          </a:xfrm>
          <a:prstGeom prst="rect">
            <a:avLst/>
          </a:prstGeom>
          <a:noFill/>
        </p:spPr>
        <p:txBody>
          <a:bodyPr wrap="square" lIns="0" tIns="0" rIns="0" bIns="0" rtlCol="0">
            <a:spAutoFit/>
          </a:bodyPr>
          <a:lstStyle/>
          <a:p>
            <a:r>
              <a:rPr lang="en-US" sz="2400" b="1" dirty="0">
                <a:solidFill>
                  <a:prstClr val="black"/>
                </a:solidFill>
              </a:rPr>
              <a:t>785 nm</a:t>
            </a:r>
          </a:p>
        </p:txBody>
      </p:sp>
      <p:sp>
        <p:nvSpPr>
          <p:cNvPr id="29" name="TextBox 28">
            <a:extLst>
              <a:ext uri="{FF2B5EF4-FFF2-40B4-BE49-F238E27FC236}">
                <a16:creationId xmlns:a16="http://schemas.microsoft.com/office/drawing/2014/main" id="{AE9FA147-9F56-4D8C-A8FC-2F4D3BE10CC0}"/>
              </a:ext>
            </a:extLst>
          </p:cNvPr>
          <p:cNvSpPr txBox="1"/>
          <p:nvPr/>
        </p:nvSpPr>
        <p:spPr>
          <a:xfrm>
            <a:off x="2793987" y="1965290"/>
            <a:ext cx="1017218" cy="369332"/>
          </a:xfrm>
          <a:prstGeom prst="rect">
            <a:avLst/>
          </a:prstGeom>
          <a:noFill/>
        </p:spPr>
        <p:txBody>
          <a:bodyPr wrap="square" lIns="0" tIns="0" rIns="0" bIns="0" rtlCol="0">
            <a:spAutoFit/>
          </a:bodyPr>
          <a:lstStyle/>
          <a:p>
            <a:r>
              <a:rPr lang="en-US" sz="2400" b="1" dirty="0">
                <a:solidFill>
                  <a:prstClr val="black"/>
                </a:solidFill>
              </a:rPr>
              <a:t>532 nm</a:t>
            </a:r>
          </a:p>
        </p:txBody>
      </p:sp>
    </p:spTree>
    <p:extLst>
      <p:ext uri="{BB962C8B-B14F-4D97-AF65-F5344CB8AC3E}">
        <p14:creationId xmlns:p14="http://schemas.microsoft.com/office/powerpoint/2010/main" val="289113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AE144-6399-4044-864A-67F6306E3701}"/>
              </a:ext>
            </a:extLst>
          </p:cNvPr>
          <p:cNvSpPr>
            <a:spLocks noGrp="1"/>
          </p:cNvSpPr>
          <p:nvPr>
            <p:ph type="title"/>
          </p:nvPr>
        </p:nvSpPr>
        <p:spPr/>
        <p:txBody>
          <a:bodyPr/>
          <a:lstStyle/>
          <a:p>
            <a:r>
              <a:rPr lang="en-US" dirty="0"/>
              <a:t>Let’s talk about the issues</a:t>
            </a:r>
          </a:p>
        </p:txBody>
      </p:sp>
      <p:pic>
        <p:nvPicPr>
          <p:cNvPr id="20482" name="Picture 2" descr="High Quality mine minefield trap cheese mouse Blank Meme Template">
            <a:extLst>
              <a:ext uri="{FF2B5EF4-FFF2-40B4-BE49-F238E27FC236}">
                <a16:creationId xmlns:a16="http://schemas.microsoft.com/office/drawing/2014/main" id="{EF4DDD67-2C53-4D2C-9755-940D3234D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571" y="1219200"/>
            <a:ext cx="8490857" cy="40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93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BB8B0-A448-4C0F-A90D-37A1A71094DE}"/>
              </a:ext>
            </a:extLst>
          </p:cNvPr>
          <p:cNvSpPr>
            <a:spLocks noGrp="1"/>
          </p:cNvSpPr>
          <p:nvPr>
            <p:ph type="title"/>
          </p:nvPr>
        </p:nvSpPr>
        <p:spPr>
          <a:xfrm>
            <a:off x="426160" y="242846"/>
            <a:ext cx="5542834" cy="415426"/>
          </a:xfrm>
        </p:spPr>
        <p:txBody>
          <a:bodyPr/>
          <a:lstStyle/>
          <a:p>
            <a:r>
              <a:rPr lang="en-US" dirty="0"/>
              <a:t>1. The amount of data:</a:t>
            </a:r>
          </a:p>
        </p:txBody>
      </p:sp>
      <p:sp>
        <p:nvSpPr>
          <p:cNvPr id="11" name="TextBox 10">
            <a:extLst>
              <a:ext uri="{FF2B5EF4-FFF2-40B4-BE49-F238E27FC236}">
                <a16:creationId xmlns:a16="http://schemas.microsoft.com/office/drawing/2014/main" id="{EFD47782-6D48-494C-82FB-30ADB4BD8A16}"/>
              </a:ext>
            </a:extLst>
          </p:cNvPr>
          <p:cNvSpPr txBox="1"/>
          <p:nvPr/>
        </p:nvSpPr>
        <p:spPr>
          <a:xfrm>
            <a:off x="1294258" y="2713739"/>
            <a:ext cx="2071169" cy="307777"/>
          </a:xfrm>
          <a:prstGeom prst="rect">
            <a:avLst/>
          </a:prstGeom>
          <a:noFill/>
        </p:spPr>
        <p:txBody>
          <a:bodyPr wrap="square" lIns="0" tIns="0" rIns="0" bIns="0" rtlCol="0">
            <a:spAutoFit/>
          </a:bodyPr>
          <a:lstStyle/>
          <a:p>
            <a:pPr algn="ctr"/>
            <a:r>
              <a:rPr lang="en-US" sz="2000" dirty="0">
                <a:solidFill>
                  <a:prstClr val="black"/>
                </a:solidFill>
              </a:rPr>
              <a:t>X 4 Strains each</a:t>
            </a:r>
          </a:p>
        </p:txBody>
      </p:sp>
      <p:sp>
        <p:nvSpPr>
          <p:cNvPr id="13" name="TextBox 12">
            <a:extLst>
              <a:ext uri="{FF2B5EF4-FFF2-40B4-BE49-F238E27FC236}">
                <a16:creationId xmlns:a16="http://schemas.microsoft.com/office/drawing/2014/main" id="{C8195B2F-EEAB-4A39-95DE-1F98F953EEF5}"/>
              </a:ext>
            </a:extLst>
          </p:cNvPr>
          <p:cNvSpPr txBox="1"/>
          <p:nvPr/>
        </p:nvSpPr>
        <p:spPr>
          <a:xfrm>
            <a:off x="426160" y="3467153"/>
            <a:ext cx="5356101" cy="1107996"/>
          </a:xfrm>
          <a:prstGeom prst="rect">
            <a:avLst/>
          </a:prstGeom>
          <a:noFill/>
        </p:spPr>
        <p:txBody>
          <a:bodyPr wrap="square" lIns="0" tIns="0" rIns="0" bIns="0" rtlCol="0">
            <a:spAutoFit/>
          </a:bodyPr>
          <a:lstStyle/>
          <a:p>
            <a:r>
              <a:rPr lang="en-US" sz="2400" dirty="0">
                <a:solidFill>
                  <a:prstClr val="black"/>
                </a:solidFill>
              </a:rPr>
              <a:t>Each sample was measured ONCE, collecting 30 spectra</a:t>
            </a:r>
          </a:p>
          <a:p>
            <a:r>
              <a:rPr lang="en-US" sz="2400" dirty="0">
                <a:solidFill>
                  <a:prstClr val="black"/>
                </a:solidFill>
              </a:rPr>
              <a:t>The entire dataset included: 240 Spectra </a:t>
            </a:r>
          </a:p>
        </p:txBody>
      </p:sp>
      <p:cxnSp>
        <p:nvCxnSpPr>
          <p:cNvPr id="15" name="Straight Connector 14">
            <a:extLst>
              <a:ext uri="{FF2B5EF4-FFF2-40B4-BE49-F238E27FC236}">
                <a16:creationId xmlns:a16="http://schemas.microsoft.com/office/drawing/2014/main" id="{2083F98A-7361-4CD2-A5F9-0E594D3B3E04}"/>
              </a:ext>
            </a:extLst>
          </p:cNvPr>
          <p:cNvCxnSpPr>
            <a:cxnSpLocks/>
          </p:cNvCxnSpPr>
          <p:nvPr/>
        </p:nvCxnSpPr>
        <p:spPr>
          <a:xfrm>
            <a:off x="5969000"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674DFF6F-2CAF-4123-8DCD-CD9A38FFE795}"/>
              </a:ext>
            </a:extLst>
          </p:cNvPr>
          <p:cNvSpPr txBox="1">
            <a:spLocks/>
          </p:cNvSpPr>
          <p:nvPr/>
        </p:nvSpPr>
        <p:spPr>
          <a:xfrm>
            <a:off x="6223006" y="242846"/>
            <a:ext cx="5542834" cy="415426"/>
          </a:xfrm>
          <a:prstGeom prst="rect">
            <a:avLst/>
          </a:prstGeom>
        </p:spPr>
        <p:txBody>
          <a:bodyPr vert="horz" wrap="square" lIns="0" tIns="0" rIns="0" bIns="0" rtlCol="0" anchor="t" anchorCtr="0">
            <a:spAutoFit/>
          </a:bodyPr>
          <a:lstStyle>
            <a:lvl1pPr algn="l" defTabSz="1219259" rtl="0" eaLnBrk="1" latinLnBrk="0" hangingPunct="1">
              <a:spcBef>
                <a:spcPct val="0"/>
              </a:spcBef>
              <a:buNone/>
              <a:defRPr sz="2700" b="1" kern="1200">
                <a:solidFill>
                  <a:schemeClr val="tx1"/>
                </a:solidFill>
                <a:latin typeface="+mj-lt"/>
                <a:ea typeface="+mj-ea"/>
                <a:cs typeface="+mj-cs"/>
              </a:defRPr>
            </a:lvl1pPr>
          </a:lstStyle>
          <a:p>
            <a:r>
              <a:rPr lang="en-US" dirty="0"/>
              <a:t>2. The cross-validation</a:t>
            </a:r>
          </a:p>
        </p:txBody>
      </p:sp>
      <p:sp>
        <p:nvSpPr>
          <p:cNvPr id="21" name="TextBox 20">
            <a:extLst>
              <a:ext uri="{FF2B5EF4-FFF2-40B4-BE49-F238E27FC236}">
                <a16:creationId xmlns:a16="http://schemas.microsoft.com/office/drawing/2014/main" id="{C7301BEF-2597-4C30-952C-1D432E618D63}"/>
              </a:ext>
            </a:extLst>
          </p:cNvPr>
          <p:cNvSpPr txBox="1"/>
          <p:nvPr/>
        </p:nvSpPr>
        <p:spPr>
          <a:xfrm>
            <a:off x="6409739" y="3429000"/>
            <a:ext cx="5356101" cy="2954655"/>
          </a:xfrm>
          <a:prstGeom prst="rect">
            <a:avLst/>
          </a:prstGeom>
          <a:noFill/>
        </p:spPr>
        <p:txBody>
          <a:bodyPr wrap="square" lIns="0" tIns="0" rIns="0" bIns="0" rtlCol="0">
            <a:spAutoFit/>
          </a:bodyPr>
          <a:lstStyle/>
          <a:p>
            <a:r>
              <a:rPr lang="en-US" sz="2400" dirty="0">
                <a:solidFill>
                  <a:prstClr val="black"/>
                </a:solidFill>
              </a:rPr>
              <a:t>They used 10-fold cross validation</a:t>
            </a:r>
          </a:p>
          <a:p>
            <a:r>
              <a:rPr lang="en-US" sz="2400" dirty="0">
                <a:solidFill>
                  <a:prstClr val="black"/>
                </a:solidFill>
              </a:rPr>
              <a:t>What does this mean?</a:t>
            </a:r>
          </a:p>
          <a:p>
            <a:r>
              <a:rPr lang="en-US" sz="2400" dirty="0">
                <a:solidFill>
                  <a:prstClr val="black"/>
                </a:solidFill>
              </a:rPr>
              <a:t>It means they’re validating the model on the same batch they measured – if any external factor is affecting the spectra, it will go into the model</a:t>
            </a:r>
          </a:p>
          <a:p>
            <a:endParaRPr lang="en-US" sz="2400" dirty="0">
              <a:solidFill>
                <a:prstClr val="black"/>
              </a:solidFill>
            </a:endParaRPr>
          </a:p>
          <a:p>
            <a:endParaRPr lang="en-US" sz="2400" dirty="0">
              <a:solidFill>
                <a:prstClr val="black"/>
              </a:solidFill>
            </a:endParaRPr>
          </a:p>
        </p:txBody>
      </p:sp>
      <p:sp>
        <p:nvSpPr>
          <p:cNvPr id="22" name="Rectangle 21">
            <a:extLst>
              <a:ext uri="{FF2B5EF4-FFF2-40B4-BE49-F238E27FC236}">
                <a16:creationId xmlns:a16="http://schemas.microsoft.com/office/drawing/2014/main" id="{6FBA5408-14FA-4CF6-BEAD-0EC2EF56099B}"/>
              </a:ext>
            </a:extLst>
          </p:cNvPr>
          <p:cNvSpPr/>
          <p:nvPr/>
        </p:nvSpPr>
        <p:spPr>
          <a:xfrm>
            <a:off x="6149623" y="1203252"/>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B36740D-AD3B-480B-A354-9DCCEE5F9EF5}"/>
              </a:ext>
            </a:extLst>
          </p:cNvPr>
          <p:cNvSpPr/>
          <p:nvPr/>
        </p:nvSpPr>
        <p:spPr>
          <a:xfrm>
            <a:off x="7382964" y="1203252"/>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873020-BF45-4239-BD2D-0867BA7CDE0A}"/>
              </a:ext>
            </a:extLst>
          </p:cNvPr>
          <p:cNvSpPr/>
          <p:nvPr/>
        </p:nvSpPr>
        <p:spPr>
          <a:xfrm>
            <a:off x="6766294" y="1203252"/>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069ACFA-E1A1-483D-85C6-C1BA49CB21B1}"/>
              </a:ext>
            </a:extLst>
          </p:cNvPr>
          <p:cNvSpPr/>
          <p:nvPr/>
        </p:nvSpPr>
        <p:spPr>
          <a:xfrm>
            <a:off x="6147988" y="2841523"/>
            <a:ext cx="431800" cy="410528"/>
          </a:xfrm>
          <a:prstGeom prst="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7C618DC-5468-4AF7-97C5-5656FF9F8191}"/>
              </a:ext>
            </a:extLst>
          </p:cNvPr>
          <p:cNvSpPr/>
          <p:nvPr/>
        </p:nvSpPr>
        <p:spPr>
          <a:xfrm>
            <a:off x="6363888" y="5791946"/>
            <a:ext cx="5419561" cy="461665"/>
          </a:xfrm>
          <a:prstGeom prst="rect">
            <a:avLst/>
          </a:prstGeom>
          <a:solidFill>
            <a:schemeClr val="bg1"/>
          </a:solidFill>
        </p:spPr>
        <p:txBody>
          <a:bodyPr wrap="none">
            <a:spAutoFit/>
          </a:bodyPr>
          <a:lstStyle/>
          <a:p>
            <a:r>
              <a:rPr lang="en-US" sz="2400" b="1" dirty="0">
                <a:solidFill>
                  <a:prstClr val="black"/>
                </a:solidFill>
              </a:rPr>
              <a:t>The results are very biased </a:t>
            </a:r>
            <a:r>
              <a:rPr lang="en-US" sz="2400" b="1" dirty="0">
                <a:solidFill>
                  <a:prstClr val="black"/>
                </a:solidFill>
                <a:sym typeface="Wingdings" panose="05000000000000000000" pitchFamily="2" charset="2"/>
              </a:rPr>
              <a:t> Overfitting</a:t>
            </a:r>
            <a:endParaRPr lang="en-US" sz="2400" b="1" dirty="0">
              <a:solidFill>
                <a:prstClr val="black"/>
              </a:solidFill>
            </a:endParaRPr>
          </a:p>
        </p:txBody>
      </p:sp>
      <p:sp>
        <p:nvSpPr>
          <p:cNvPr id="34" name="Rectangle 33">
            <a:extLst>
              <a:ext uri="{FF2B5EF4-FFF2-40B4-BE49-F238E27FC236}">
                <a16:creationId xmlns:a16="http://schemas.microsoft.com/office/drawing/2014/main" id="{33BD4DAA-24E2-43D5-9FA7-6B9EBE41552A}"/>
              </a:ext>
            </a:extLst>
          </p:cNvPr>
          <p:cNvSpPr/>
          <p:nvPr/>
        </p:nvSpPr>
        <p:spPr>
          <a:xfrm>
            <a:off x="291622" y="5852783"/>
            <a:ext cx="5183727" cy="461665"/>
          </a:xfrm>
          <a:prstGeom prst="rect">
            <a:avLst/>
          </a:prstGeom>
        </p:spPr>
        <p:txBody>
          <a:bodyPr wrap="none">
            <a:spAutoFit/>
          </a:bodyPr>
          <a:lstStyle/>
          <a:p>
            <a:r>
              <a:rPr lang="en-US" sz="2400" b="1" dirty="0">
                <a:solidFill>
                  <a:prstClr val="black"/>
                </a:solidFill>
              </a:rPr>
              <a:t>There are no replications </a:t>
            </a:r>
            <a:r>
              <a:rPr lang="en-US" sz="2400" b="1" dirty="0">
                <a:solidFill>
                  <a:prstClr val="black"/>
                </a:solidFill>
                <a:sym typeface="Wingdings" panose="05000000000000000000" pitchFamily="2" charset="2"/>
              </a:rPr>
              <a:t> Overfitting</a:t>
            </a:r>
            <a:endParaRPr lang="en-US" sz="2400" b="1" dirty="0">
              <a:solidFill>
                <a:prstClr val="black"/>
              </a:solidFill>
            </a:endParaRPr>
          </a:p>
        </p:txBody>
      </p:sp>
      <p:sp>
        <p:nvSpPr>
          <p:cNvPr id="35" name="Rectangle 34">
            <a:extLst>
              <a:ext uri="{FF2B5EF4-FFF2-40B4-BE49-F238E27FC236}">
                <a16:creationId xmlns:a16="http://schemas.microsoft.com/office/drawing/2014/main" id="{7E334CD0-6BBD-4286-A824-67B2EFDB6359}"/>
              </a:ext>
            </a:extLst>
          </p:cNvPr>
          <p:cNvSpPr/>
          <p:nvPr/>
        </p:nvSpPr>
        <p:spPr>
          <a:xfrm>
            <a:off x="6147988" y="1722524"/>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513348E-721F-4333-84DB-DB68F40FD906}"/>
              </a:ext>
            </a:extLst>
          </p:cNvPr>
          <p:cNvSpPr/>
          <p:nvPr/>
        </p:nvSpPr>
        <p:spPr>
          <a:xfrm>
            <a:off x="7381329" y="1722524"/>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DDC0218-1F45-4F2C-B7BA-9BB947373B29}"/>
              </a:ext>
            </a:extLst>
          </p:cNvPr>
          <p:cNvSpPr/>
          <p:nvPr/>
        </p:nvSpPr>
        <p:spPr>
          <a:xfrm>
            <a:off x="6764659" y="1722524"/>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DDC5C2E-992B-4C4B-954E-0552B2D4D238}"/>
              </a:ext>
            </a:extLst>
          </p:cNvPr>
          <p:cNvSpPr/>
          <p:nvPr/>
        </p:nvSpPr>
        <p:spPr>
          <a:xfrm>
            <a:off x="6147988" y="2241796"/>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703D179-2916-494A-B424-939521524B18}"/>
              </a:ext>
            </a:extLst>
          </p:cNvPr>
          <p:cNvSpPr/>
          <p:nvPr/>
        </p:nvSpPr>
        <p:spPr>
          <a:xfrm>
            <a:off x="7381329" y="2241796"/>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26DAA3A-299F-4572-A782-6D74F65DA1B9}"/>
              </a:ext>
            </a:extLst>
          </p:cNvPr>
          <p:cNvSpPr/>
          <p:nvPr/>
        </p:nvSpPr>
        <p:spPr>
          <a:xfrm>
            <a:off x="6764659" y="2241796"/>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3D064239-9941-472E-8E4B-6C11D9736FC6}"/>
              </a:ext>
            </a:extLst>
          </p:cNvPr>
          <p:cNvSpPr/>
          <p:nvPr/>
        </p:nvSpPr>
        <p:spPr>
          <a:xfrm>
            <a:off x="6883400" y="1473200"/>
            <a:ext cx="1792305" cy="1587500"/>
          </a:xfrm>
          <a:custGeom>
            <a:avLst/>
            <a:gdLst>
              <a:gd name="connsiteX0" fmla="*/ 0 w 1792305"/>
              <a:gd name="connsiteY0" fmla="*/ 1587500 h 1587500"/>
              <a:gd name="connsiteX1" fmla="*/ 1739900 w 1792305"/>
              <a:gd name="connsiteY1" fmla="*/ 1054100 h 1587500"/>
              <a:gd name="connsiteX2" fmla="*/ 1168400 w 1792305"/>
              <a:gd name="connsiteY2" fmla="*/ 0 h 1587500"/>
            </a:gdLst>
            <a:ahLst/>
            <a:cxnLst>
              <a:cxn ang="0">
                <a:pos x="connsiteX0" y="connsiteY0"/>
              </a:cxn>
              <a:cxn ang="0">
                <a:pos x="connsiteX1" y="connsiteY1"/>
              </a:cxn>
              <a:cxn ang="0">
                <a:pos x="connsiteX2" y="connsiteY2"/>
              </a:cxn>
            </a:cxnLst>
            <a:rect l="l" t="t" r="r" b="b"/>
            <a:pathLst>
              <a:path w="1792305" h="1587500">
                <a:moveTo>
                  <a:pt x="0" y="1587500"/>
                </a:moveTo>
                <a:cubicBezTo>
                  <a:pt x="772583" y="1453091"/>
                  <a:pt x="1545167" y="1318683"/>
                  <a:pt x="1739900" y="1054100"/>
                </a:cubicBezTo>
                <a:cubicBezTo>
                  <a:pt x="1934633" y="789517"/>
                  <a:pt x="1551516" y="394758"/>
                  <a:pt x="1168400" y="0"/>
                </a:cubicBezTo>
              </a:path>
            </a:pathLst>
          </a:custGeom>
          <a:noFill/>
          <a:ln w="3175">
            <a:solidFill>
              <a:schemeClr val="tx1"/>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8CD8A227-F8C1-4AF8-A5E0-A6195B43DDF2}"/>
              </a:ext>
            </a:extLst>
          </p:cNvPr>
          <p:cNvGrpSpPr/>
          <p:nvPr/>
        </p:nvGrpSpPr>
        <p:grpSpPr>
          <a:xfrm>
            <a:off x="9047763" y="1203252"/>
            <a:ext cx="717954" cy="1340089"/>
            <a:chOff x="9047763" y="1203252"/>
            <a:chExt cx="1050106" cy="2487616"/>
          </a:xfrm>
        </p:grpSpPr>
        <p:sp>
          <p:nvSpPr>
            <p:cNvPr id="52" name="Rectangle 51">
              <a:extLst>
                <a:ext uri="{FF2B5EF4-FFF2-40B4-BE49-F238E27FC236}">
                  <a16:creationId xmlns:a16="http://schemas.microsoft.com/office/drawing/2014/main" id="{D5E1523C-295D-44A4-B2ED-0F280468DD87}"/>
                </a:ext>
              </a:extLst>
            </p:cNvPr>
            <p:cNvSpPr/>
            <p:nvPr/>
          </p:nvSpPr>
          <p:spPr>
            <a:xfrm>
              <a:off x="9049398" y="1203252"/>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B64BFD3-0196-48AA-9AD0-DED61663C99B}"/>
                </a:ext>
              </a:extLst>
            </p:cNvPr>
            <p:cNvSpPr/>
            <p:nvPr/>
          </p:nvSpPr>
          <p:spPr>
            <a:xfrm>
              <a:off x="9666069" y="1203252"/>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63A35CD-AAF5-4CE3-A2C0-AB6262B1A103}"/>
                </a:ext>
              </a:extLst>
            </p:cNvPr>
            <p:cNvSpPr/>
            <p:nvPr/>
          </p:nvSpPr>
          <p:spPr>
            <a:xfrm>
              <a:off x="9047763" y="1722524"/>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EA7657C-A496-4CE7-B614-0032B6B61D9C}"/>
                </a:ext>
              </a:extLst>
            </p:cNvPr>
            <p:cNvSpPr/>
            <p:nvPr/>
          </p:nvSpPr>
          <p:spPr>
            <a:xfrm>
              <a:off x="9664434" y="1722524"/>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A06449F-1C1B-4301-8615-27EB8F3B13AB}"/>
                </a:ext>
              </a:extLst>
            </p:cNvPr>
            <p:cNvSpPr/>
            <p:nvPr/>
          </p:nvSpPr>
          <p:spPr>
            <a:xfrm>
              <a:off x="9047763" y="2241796"/>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32D66B8-DEFB-4605-A1C7-109F59907DDF}"/>
                </a:ext>
              </a:extLst>
            </p:cNvPr>
            <p:cNvSpPr/>
            <p:nvPr/>
          </p:nvSpPr>
          <p:spPr>
            <a:xfrm>
              <a:off x="9664434" y="2241796"/>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C908BA46-B050-4332-886D-F3DE59E4FD99}"/>
                </a:ext>
              </a:extLst>
            </p:cNvPr>
            <p:cNvSpPr/>
            <p:nvPr/>
          </p:nvSpPr>
          <p:spPr>
            <a:xfrm>
              <a:off x="9047763" y="2761068"/>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467560A1-E1B4-4EBD-AB97-B3BD9511ACCA}"/>
                </a:ext>
              </a:extLst>
            </p:cNvPr>
            <p:cNvSpPr/>
            <p:nvPr/>
          </p:nvSpPr>
          <p:spPr>
            <a:xfrm>
              <a:off x="9664434" y="2761068"/>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18DC4FE-31AE-4D97-BF9F-A74537250F18}"/>
                </a:ext>
              </a:extLst>
            </p:cNvPr>
            <p:cNvSpPr/>
            <p:nvPr/>
          </p:nvSpPr>
          <p:spPr>
            <a:xfrm>
              <a:off x="9047763" y="3280340"/>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28890A2-A58F-4A34-85F5-9FCB26A1887F}"/>
                </a:ext>
              </a:extLst>
            </p:cNvPr>
            <p:cNvSpPr/>
            <p:nvPr/>
          </p:nvSpPr>
          <p:spPr>
            <a:xfrm>
              <a:off x="9664434" y="3280340"/>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3737AF74-1BA1-4149-955C-835439A6542C}"/>
              </a:ext>
            </a:extLst>
          </p:cNvPr>
          <p:cNvGrpSpPr/>
          <p:nvPr/>
        </p:nvGrpSpPr>
        <p:grpSpPr>
          <a:xfrm>
            <a:off x="10020011" y="1203252"/>
            <a:ext cx="717954" cy="1340089"/>
            <a:chOff x="9047763" y="1203252"/>
            <a:chExt cx="1050106" cy="2487616"/>
          </a:xfrm>
        </p:grpSpPr>
        <p:sp>
          <p:nvSpPr>
            <p:cNvPr id="69" name="Rectangle 68">
              <a:extLst>
                <a:ext uri="{FF2B5EF4-FFF2-40B4-BE49-F238E27FC236}">
                  <a16:creationId xmlns:a16="http://schemas.microsoft.com/office/drawing/2014/main" id="{A7AF8CB5-481E-4F94-AED9-DADF8167D1A4}"/>
                </a:ext>
              </a:extLst>
            </p:cNvPr>
            <p:cNvSpPr/>
            <p:nvPr/>
          </p:nvSpPr>
          <p:spPr>
            <a:xfrm>
              <a:off x="9049398" y="1203252"/>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889D710-8B71-4E35-852A-40B614282BDF}"/>
                </a:ext>
              </a:extLst>
            </p:cNvPr>
            <p:cNvSpPr/>
            <p:nvPr/>
          </p:nvSpPr>
          <p:spPr>
            <a:xfrm>
              <a:off x="9666069" y="1203252"/>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08AB70F-A56B-436D-835D-C6FED47B82D6}"/>
                </a:ext>
              </a:extLst>
            </p:cNvPr>
            <p:cNvSpPr/>
            <p:nvPr/>
          </p:nvSpPr>
          <p:spPr>
            <a:xfrm>
              <a:off x="9047763" y="1722524"/>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2C0C7554-E099-4A51-A991-A37FBBCCC036}"/>
                </a:ext>
              </a:extLst>
            </p:cNvPr>
            <p:cNvSpPr/>
            <p:nvPr/>
          </p:nvSpPr>
          <p:spPr>
            <a:xfrm>
              <a:off x="9664434" y="1722524"/>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0535A4C-2864-4AF5-B8E3-EDBC8A7A7F07}"/>
                </a:ext>
              </a:extLst>
            </p:cNvPr>
            <p:cNvSpPr/>
            <p:nvPr/>
          </p:nvSpPr>
          <p:spPr>
            <a:xfrm>
              <a:off x="9047763" y="2241796"/>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31A333C-7B17-42E3-8A6A-8FEC28FEE63D}"/>
                </a:ext>
              </a:extLst>
            </p:cNvPr>
            <p:cNvSpPr/>
            <p:nvPr/>
          </p:nvSpPr>
          <p:spPr>
            <a:xfrm>
              <a:off x="9664434" y="2241796"/>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5E1B293-85EF-4793-A28D-CB7E3B977E4A}"/>
                </a:ext>
              </a:extLst>
            </p:cNvPr>
            <p:cNvSpPr/>
            <p:nvPr/>
          </p:nvSpPr>
          <p:spPr>
            <a:xfrm>
              <a:off x="9047763" y="2761068"/>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39A94CF-7CA4-448F-8CE8-11496E969460}"/>
                </a:ext>
              </a:extLst>
            </p:cNvPr>
            <p:cNvSpPr/>
            <p:nvPr/>
          </p:nvSpPr>
          <p:spPr>
            <a:xfrm>
              <a:off x="9664434" y="2761068"/>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FF09077-4E31-43A4-823F-2F17B11129EE}"/>
                </a:ext>
              </a:extLst>
            </p:cNvPr>
            <p:cNvSpPr/>
            <p:nvPr/>
          </p:nvSpPr>
          <p:spPr>
            <a:xfrm>
              <a:off x="9047763" y="3280340"/>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6CBAA336-7C47-45A4-BD87-9170D4E1CA39}"/>
                </a:ext>
              </a:extLst>
            </p:cNvPr>
            <p:cNvSpPr/>
            <p:nvPr/>
          </p:nvSpPr>
          <p:spPr>
            <a:xfrm>
              <a:off x="9664434" y="3280340"/>
              <a:ext cx="431800" cy="410528"/>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71198ECB-6919-475F-9AFE-502E893EDEC0}"/>
              </a:ext>
            </a:extLst>
          </p:cNvPr>
          <p:cNvGrpSpPr/>
          <p:nvPr/>
        </p:nvGrpSpPr>
        <p:grpSpPr>
          <a:xfrm>
            <a:off x="11014826" y="1203252"/>
            <a:ext cx="717954" cy="1340089"/>
            <a:chOff x="9047763" y="1203252"/>
            <a:chExt cx="1050106" cy="2487616"/>
          </a:xfrm>
          <a:solidFill>
            <a:srgbClr val="FFE3CF"/>
          </a:solidFill>
        </p:grpSpPr>
        <p:sp>
          <p:nvSpPr>
            <p:cNvPr id="80" name="Rectangle 79">
              <a:extLst>
                <a:ext uri="{FF2B5EF4-FFF2-40B4-BE49-F238E27FC236}">
                  <a16:creationId xmlns:a16="http://schemas.microsoft.com/office/drawing/2014/main" id="{3A1BD75F-9EFA-454A-A97F-C5299D734141}"/>
                </a:ext>
              </a:extLst>
            </p:cNvPr>
            <p:cNvSpPr/>
            <p:nvPr/>
          </p:nvSpPr>
          <p:spPr>
            <a:xfrm>
              <a:off x="9049398" y="1203252"/>
              <a:ext cx="431800" cy="410528"/>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400B1090-61A5-4F05-A286-3CF6279D4E49}"/>
                </a:ext>
              </a:extLst>
            </p:cNvPr>
            <p:cNvSpPr/>
            <p:nvPr/>
          </p:nvSpPr>
          <p:spPr>
            <a:xfrm>
              <a:off x="9666069" y="1203252"/>
              <a:ext cx="431800" cy="410528"/>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180088B7-E2B1-45BB-848F-F24B16755751}"/>
                </a:ext>
              </a:extLst>
            </p:cNvPr>
            <p:cNvSpPr/>
            <p:nvPr/>
          </p:nvSpPr>
          <p:spPr>
            <a:xfrm>
              <a:off x="9047763" y="1722524"/>
              <a:ext cx="431800" cy="410528"/>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2E79286A-EC8F-40F5-8706-E5814965F655}"/>
                </a:ext>
              </a:extLst>
            </p:cNvPr>
            <p:cNvSpPr/>
            <p:nvPr/>
          </p:nvSpPr>
          <p:spPr>
            <a:xfrm>
              <a:off x="9664434" y="1722524"/>
              <a:ext cx="431800" cy="410528"/>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DD55050-0513-45C6-9667-F502D822BB81}"/>
                </a:ext>
              </a:extLst>
            </p:cNvPr>
            <p:cNvSpPr/>
            <p:nvPr/>
          </p:nvSpPr>
          <p:spPr>
            <a:xfrm>
              <a:off x="9047763" y="2241796"/>
              <a:ext cx="431800" cy="410528"/>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C98C1663-A197-4D9D-ADEC-1978C7EF547D}"/>
                </a:ext>
              </a:extLst>
            </p:cNvPr>
            <p:cNvSpPr/>
            <p:nvPr/>
          </p:nvSpPr>
          <p:spPr>
            <a:xfrm>
              <a:off x="9664434" y="2241796"/>
              <a:ext cx="431800" cy="410528"/>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A34163DE-74D7-43B9-BEE7-EA8D56EDF9D2}"/>
                </a:ext>
              </a:extLst>
            </p:cNvPr>
            <p:cNvSpPr/>
            <p:nvPr/>
          </p:nvSpPr>
          <p:spPr>
            <a:xfrm>
              <a:off x="9047763" y="2761068"/>
              <a:ext cx="431800" cy="410528"/>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4D58547B-8F08-42C4-9409-9A34579068B9}"/>
                </a:ext>
              </a:extLst>
            </p:cNvPr>
            <p:cNvSpPr/>
            <p:nvPr/>
          </p:nvSpPr>
          <p:spPr>
            <a:xfrm>
              <a:off x="9664434" y="2761068"/>
              <a:ext cx="431800" cy="410528"/>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EA76DDD8-1538-44A8-8C1B-C1B28E1678A6}"/>
                </a:ext>
              </a:extLst>
            </p:cNvPr>
            <p:cNvSpPr/>
            <p:nvPr/>
          </p:nvSpPr>
          <p:spPr>
            <a:xfrm>
              <a:off x="9047763" y="3280340"/>
              <a:ext cx="431800" cy="410528"/>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80693EF1-84CA-4E85-ABA3-B2ED3BAA28DD}"/>
                </a:ext>
              </a:extLst>
            </p:cNvPr>
            <p:cNvSpPr/>
            <p:nvPr/>
          </p:nvSpPr>
          <p:spPr>
            <a:xfrm>
              <a:off x="9664434" y="3280340"/>
              <a:ext cx="431800" cy="410528"/>
            </a:xfrm>
            <a:prstGeom prst="rect">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1" name="Straight Connector 90">
            <a:extLst>
              <a:ext uri="{FF2B5EF4-FFF2-40B4-BE49-F238E27FC236}">
                <a16:creationId xmlns:a16="http://schemas.microsoft.com/office/drawing/2014/main" id="{26A00893-9157-4D50-A7E4-5F92A9EFF373}"/>
              </a:ext>
            </a:extLst>
          </p:cNvPr>
          <p:cNvCxnSpPr>
            <a:cxnSpLocks/>
          </p:cNvCxnSpPr>
          <p:nvPr/>
        </p:nvCxnSpPr>
        <p:spPr>
          <a:xfrm>
            <a:off x="8497238" y="792076"/>
            <a:ext cx="590551" cy="2370672"/>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DC2F4CFD-68F2-4C9E-AF2B-C1541E205524}"/>
              </a:ext>
            </a:extLst>
          </p:cNvPr>
          <p:cNvSpPr txBox="1"/>
          <p:nvPr/>
        </p:nvSpPr>
        <p:spPr>
          <a:xfrm>
            <a:off x="9214045" y="712426"/>
            <a:ext cx="2455163" cy="430887"/>
          </a:xfrm>
          <a:prstGeom prst="rect">
            <a:avLst/>
          </a:prstGeom>
          <a:noFill/>
        </p:spPr>
        <p:txBody>
          <a:bodyPr wrap="square" lIns="0" tIns="0" rIns="0" bIns="0" rtlCol="0">
            <a:spAutoFit/>
          </a:bodyPr>
          <a:lstStyle/>
          <a:p>
            <a:r>
              <a:rPr lang="en-US" sz="1200" dirty="0">
                <a:solidFill>
                  <a:prstClr val="black"/>
                </a:solidFill>
              </a:rPr>
              <a:t>Leave One Batch Out Cross Validation</a:t>
            </a:r>
          </a:p>
          <a:p>
            <a:r>
              <a:rPr lang="en-US" sz="1600" dirty="0">
                <a:solidFill>
                  <a:prstClr val="black"/>
                </a:solidFill>
              </a:rPr>
              <a:t>LOBOCV</a:t>
            </a:r>
          </a:p>
        </p:txBody>
      </p:sp>
      <p:sp>
        <p:nvSpPr>
          <p:cNvPr id="94" name="Freeform: Shape 93">
            <a:extLst>
              <a:ext uri="{FF2B5EF4-FFF2-40B4-BE49-F238E27FC236}">
                <a16:creationId xmlns:a16="http://schemas.microsoft.com/office/drawing/2014/main" id="{19AA662B-CA78-4154-90D9-EC813ABE69C2}"/>
              </a:ext>
            </a:extLst>
          </p:cNvPr>
          <p:cNvSpPr/>
          <p:nvPr/>
        </p:nvSpPr>
        <p:spPr>
          <a:xfrm>
            <a:off x="9703398" y="2646381"/>
            <a:ext cx="1312433" cy="345286"/>
          </a:xfrm>
          <a:custGeom>
            <a:avLst/>
            <a:gdLst>
              <a:gd name="connsiteX0" fmla="*/ 0 w 1312433"/>
              <a:gd name="connsiteY0" fmla="*/ 0 h 345286"/>
              <a:gd name="connsiteX1" fmla="*/ 634701 w 1312433"/>
              <a:gd name="connsiteY1" fmla="*/ 344245 h 345286"/>
              <a:gd name="connsiteX2" fmla="*/ 1312433 w 1312433"/>
              <a:gd name="connsiteY2" fmla="*/ 86061 h 345286"/>
            </a:gdLst>
            <a:ahLst/>
            <a:cxnLst>
              <a:cxn ang="0">
                <a:pos x="connsiteX0" y="connsiteY0"/>
              </a:cxn>
              <a:cxn ang="0">
                <a:pos x="connsiteX1" y="connsiteY1"/>
              </a:cxn>
              <a:cxn ang="0">
                <a:pos x="connsiteX2" y="connsiteY2"/>
              </a:cxn>
            </a:cxnLst>
            <a:rect l="l" t="t" r="r" b="b"/>
            <a:pathLst>
              <a:path w="1312433" h="345286">
                <a:moveTo>
                  <a:pt x="0" y="0"/>
                </a:moveTo>
                <a:cubicBezTo>
                  <a:pt x="207981" y="164951"/>
                  <a:pt x="415962" y="329902"/>
                  <a:pt x="634701" y="344245"/>
                </a:cubicBezTo>
                <a:cubicBezTo>
                  <a:pt x="853440" y="358588"/>
                  <a:pt x="1082936" y="222324"/>
                  <a:pt x="1312433" y="86061"/>
                </a:cubicBezTo>
              </a:path>
            </a:pathLst>
          </a:custGeom>
          <a:noFill/>
          <a:ln w="31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5" name="Group 94">
            <a:extLst>
              <a:ext uri="{FF2B5EF4-FFF2-40B4-BE49-F238E27FC236}">
                <a16:creationId xmlns:a16="http://schemas.microsoft.com/office/drawing/2014/main" id="{9D3A1429-E6E8-4A1E-95C6-495BE5CF1446}"/>
              </a:ext>
            </a:extLst>
          </p:cNvPr>
          <p:cNvGrpSpPr/>
          <p:nvPr/>
        </p:nvGrpSpPr>
        <p:grpSpPr>
          <a:xfrm>
            <a:off x="2673931" y="1572066"/>
            <a:ext cx="2071169" cy="1034472"/>
            <a:chOff x="-101919" y="4410229"/>
            <a:chExt cx="1639384" cy="1034472"/>
          </a:xfrm>
        </p:grpSpPr>
        <p:pic>
          <p:nvPicPr>
            <p:cNvPr id="96" name="Picture 95">
              <a:extLst>
                <a:ext uri="{FF2B5EF4-FFF2-40B4-BE49-F238E27FC236}">
                  <a16:creationId xmlns:a16="http://schemas.microsoft.com/office/drawing/2014/main" id="{3155BFC2-4BED-46EA-8420-F69138B30E6A}"/>
                </a:ext>
              </a:extLst>
            </p:cNvPr>
            <p:cNvPicPr>
              <a:picLocks noChangeAspect="1"/>
            </p:cNvPicPr>
            <p:nvPr/>
          </p:nvPicPr>
          <p:blipFill>
            <a:blip r:embed="rId3"/>
            <a:stretch>
              <a:fillRect/>
            </a:stretch>
          </p:blipFill>
          <p:spPr>
            <a:xfrm>
              <a:off x="102057" y="4410229"/>
              <a:ext cx="1167486" cy="524302"/>
            </a:xfrm>
            <a:prstGeom prst="rect">
              <a:avLst/>
            </a:prstGeom>
          </p:spPr>
        </p:pic>
        <p:sp>
          <p:nvSpPr>
            <p:cNvPr id="97" name="TextBox 96">
              <a:extLst>
                <a:ext uri="{FF2B5EF4-FFF2-40B4-BE49-F238E27FC236}">
                  <a16:creationId xmlns:a16="http://schemas.microsoft.com/office/drawing/2014/main" id="{713D93E0-1FE0-4CC5-9031-04902A00C805}"/>
                </a:ext>
              </a:extLst>
            </p:cNvPr>
            <p:cNvSpPr txBox="1"/>
            <p:nvPr/>
          </p:nvSpPr>
          <p:spPr>
            <a:xfrm>
              <a:off x="-101919" y="5136924"/>
              <a:ext cx="1639384" cy="307777"/>
            </a:xfrm>
            <a:prstGeom prst="rect">
              <a:avLst/>
            </a:prstGeom>
            <a:noFill/>
          </p:spPr>
          <p:txBody>
            <a:bodyPr wrap="square" lIns="0" tIns="0" rIns="0" bIns="0" rtlCol="0">
              <a:spAutoFit/>
            </a:bodyPr>
            <a:lstStyle/>
            <a:p>
              <a:pPr algn="ctr"/>
              <a:r>
                <a:rPr lang="en-US" sz="2000" b="1" i="1" dirty="0">
                  <a:solidFill>
                    <a:prstClr val="black"/>
                  </a:solidFill>
                </a:rPr>
                <a:t>P. aeruginosa </a:t>
              </a:r>
              <a:r>
                <a:rPr lang="en-US" sz="2000" b="1" dirty="0">
                  <a:solidFill>
                    <a:prstClr val="black"/>
                  </a:solidFill>
                </a:rPr>
                <a:t>(PA)</a:t>
              </a:r>
            </a:p>
          </p:txBody>
        </p:sp>
      </p:grpSp>
      <p:grpSp>
        <p:nvGrpSpPr>
          <p:cNvPr id="98" name="Group 97">
            <a:extLst>
              <a:ext uri="{FF2B5EF4-FFF2-40B4-BE49-F238E27FC236}">
                <a16:creationId xmlns:a16="http://schemas.microsoft.com/office/drawing/2014/main" id="{699BDC3D-1743-4FF8-881A-B159287B9918}"/>
              </a:ext>
            </a:extLst>
          </p:cNvPr>
          <p:cNvGrpSpPr/>
          <p:nvPr/>
        </p:nvGrpSpPr>
        <p:grpSpPr>
          <a:xfrm>
            <a:off x="840557" y="1473200"/>
            <a:ext cx="1555764" cy="1133338"/>
            <a:chOff x="729873" y="2364935"/>
            <a:chExt cx="1555764" cy="1133338"/>
          </a:xfrm>
        </p:grpSpPr>
        <p:sp>
          <p:nvSpPr>
            <p:cNvPr id="99" name="TextBox 98">
              <a:extLst>
                <a:ext uri="{FF2B5EF4-FFF2-40B4-BE49-F238E27FC236}">
                  <a16:creationId xmlns:a16="http://schemas.microsoft.com/office/drawing/2014/main" id="{5CB7873F-F45A-483E-A40C-0E3D4934C9B2}"/>
                </a:ext>
              </a:extLst>
            </p:cNvPr>
            <p:cNvSpPr txBox="1"/>
            <p:nvPr/>
          </p:nvSpPr>
          <p:spPr>
            <a:xfrm>
              <a:off x="729873" y="3190496"/>
              <a:ext cx="1555764" cy="307777"/>
            </a:xfrm>
            <a:prstGeom prst="rect">
              <a:avLst/>
            </a:prstGeom>
            <a:noFill/>
          </p:spPr>
          <p:txBody>
            <a:bodyPr wrap="square" lIns="0" tIns="0" rIns="0" bIns="0" rtlCol="0">
              <a:spAutoFit/>
            </a:bodyPr>
            <a:lstStyle/>
            <a:p>
              <a:r>
                <a:rPr lang="en-US" sz="2000" b="1" i="1" dirty="0">
                  <a:solidFill>
                    <a:prstClr val="black"/>
                  </a:solidFill>
                </a:rPr>
                <a:t>S. aureus </a:t>
              </a:r>
              <a:r>
                <a:rPr lang="en-US" sz="2000" b="1" dirty="0">
                  <a:solidFill>
                    <a:prstClr val="black"/>
                  </a:solidFill>
                </a:rPr>
                <a:t>(SA)</a:t>
              </a:r>
            </a:p>
          </p:txBody>
        </p:sp>
        <p:grpSp>
          <p:nvGrpSpPr>
            <p:cNvPr id="100" name="Group 99">
              <a:extLst>
                <a:ext uri="{FF2B5EF4-FFF2-40B4-BE49-F238E27FC236}">
                  <a16:creationId xmlns:a16="http://schemas.microsoft.com/office/drawing/2014/main" id="{13A22399-2779-4C0F-B572-F66A404B58AA}"/>
                </a:ext>
              </a:extLst>
            </p:cNvPr>
            <p:cNvGrpSpPr/>
            <p:nvPr/>
          </p:nvGrpSpPr>
          <p:grpSpPr>
            <a:xfrm>
              <a:off x="999542" y="2364935"/>
              <a:ext cx="1016427" cy="685541"/>
              <a:chOff x="1007927" y="2327706"/>
              <a:chExt cx="1016427" cy="685541"/>
            </a:xfrm>
          </p:grpSpPr>
          <p:sp>
            <p:nvSpPr>
              <p:cNvPr id="101" name="Rectangle: Rounded Corners 100">
                <a:extLst>
                  <a:ext uri="{FF2B5EF4-FFF2-40B4-BE49-F238E27FC236}">
                    <a16:creationId xmlns:a16="http://schemas.microsoft.com/office/drawing/2014/main" id="{D73931B6-D7B3-4295-8B41-0B46A4F7D879}"/>
                  </a:ext>
                </a:extLst>
              </p:cNvPr>
              <p:cNvSpPr/>
              <p:nvPr/>
            </p:nvSpPr>
            <p:spPr>
              <a:xfrm rot="20234398">
                <a:off x="1007927" y="2552995"/>
                <a:ext cx="540366" cy="460252"/>
              </a:xfrm>
              <a:prstGeom prst="roundRect">
                <a:avLst>
                  <a:gd name="adj" fmla="val 50000"/>
                </a:avLst>
              </a:prstGeom>
              <a:solidFill>
                <a:srgbClr val="FFA63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Rounded Corners 101">
                <a:extLst>
                  <a:ext uri="{FF2B5EF4-FFF2-40B4-BE49-F238E27FC236}">
                    <a16:creationId xmlns:a16="http://schemas.microsoft.com/office/drawing/2014/main" id="{337BA30B-7EC1-41F8-BFFB-05D6C6B542D1}"/>
                  </a:ext>
                </a:extLst>
              </p:cNvPr>
              <p:cNvSpPr/>
              <p:nvPr/>
            </p:nvSpPr>
            <p:spPr>
              <a:xfrm rot="20234398">
                <a:off x="1483988" y="2327706"/>
                <a:ext cx="540366" cy="460252"/>
              </a:xfrm>
              <a:prstGeom prst="roundRect">
                <a:avLst>
                  <a:gd name="adj" fmla="val 50000"/>
                </a:avLst>
              </a:prstGeom>
              <a:solidFill>
                <a:srgbClr val="FFA63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TextBox 89">
            <a:extLst>
              <a:ext uri="{FF2B5EF4-FFF2-40B4-BE49-F238E27FC236}">
                <a16:creationId xmlns:a16="http://schemas.microsoft.com/office/drawing/2014/main" id="{16B892A7-90D0-4007-B392-65D330595645}"/>
              </a:ext>
            </a:extLst>
          </p:cNvPr>
          <p:cNvSpPr txBox="1"/>
          <p:nvPr/>
        </p:nvSpPr>
        <p:spPr>
          <a:xfrm>
            <a:off x="6147988" y="792076"/>
            <a:ext cx="2455163" cy="246221"/>
          </a:xfrm>
          <a:prstGeom prst="rect">
            <a:avLst/>
          </a:prstGeom>
          <a:noFill/>
        </p:spPr>
        <p:txBody>
          <a:bodyPr wrap="square" lIns="0" tIns="0" rIns="0" bIns="0" rtlCol="0">
            <a:spAutoFit/>
          </a:bodyPr>
          <a:lstStyle/>
          <a:p>
            <a:r>
              <a:rPr lang="en-US" sz="1600" dirty="0">
                <a:solidFill>
                  <a:prstClr val="black"/>
                </a:solidFill>
              </a:rPr>
              <a:t>10-fold cross validation</a:t>
            </a:r>
            <a:endParaRPr lang="en-US" sz="2000" dirty="0">
              <a:solidFill>
                <a:prstClr val="black"/>
              </a:solidFill>
            </a:endParaRPr>
          </a:p>
        </p:txBody>
      </p:sp>
    </p:spTree>
    <p:extLst>
      <p:ext uri="{BB962C8B-B14F-4D97-AF65-F5344CB8AC3E}">
        <p14:creationId xmlns:p14="http://schemas.microsoft.com/office/powerpoint/2010/main" val="176939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F442-72D1-491A-A896-662D4F7976BA}"/>
              </a:ext>
            </a:extLst>
          </p:cNvPr>
          <p:cNvSpPr>
            <a:spLocks noGrp="1"/>
          </p:cNvSpPr>
          <p:nvPr>
            <p:ph type="title"/>
          </p:nvPr>
        </p:nvSpPr>
        <p:spPr>
          <a:xfrm>
            <a:off x="426160" y="242846"/>
            <a:ext cx="11123028" cy="415498"/>
          </a:xfrm>
        </p:spPr>
        <p:txBody>
          <a:bodyPr/>
          <a:lstStyle/>
          <a:p>
            <a:r>
              <a:rPr lang="en-US" dirty="0"/>
              <a:t>3. Carotenoids are resonance enhanced with 532 nm, not 785 nm</a:t>
            </a:r>
          </a:p>
        </p:txBody>
      </p:sp>
      <p:pic>
        <p:nvPicPr>
          <p:cNvPr id="3" name="Picture 2" descr="https://pubs.acs.org/na101/home/literatum/publisher/achs/journals/content/ancham/0/ancham.ahead-of-print/acs.analchem.1c02501/20220103/images/large/ac1c02501_0004.jpeg">
            <a:extLst>
              <a:ext uri="{FF2B5EF4-FFF2-40B4-BE49-F238E27FC236}">
                <a16:creationId xmlns:a16="http://schemas.microsoft.com/office/drawing/2014/main" id="{7E533BC2-1A04-4F7D-A3BC-C1795B537D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470" b="49857"/>
          <a:stretch/>
        </p:blipFill>
        <p:spPr bwMode="auto">
          <a:xfrm>
            <a:off x="1440840" y="894606"/>
            <a:ext cx="5149922" cy="267700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BBDFCC23-EEFA-4923-B7EE-BC8C7BECE173}"/>
              </a:ext>
            </a:extLst>
          </p:cNvPr>
          <p:cNvGrpSpPr/>
          <p:nvPr/>
        </p:nvGrpSpPr>
        <p:grpSpPr>
          <a:xfrm>
            <a:off x="260198" y="1090112"/>
            <a:ext cx="1093341" cy="820379"/>
            <a:chOff x="2911129" y="586829"/>
            <a:chExt cx="1093341" cy="820379"/>
          </a:xfrm>
        </p:grpSpPr>
        <p:pic>
          <p:nvPicPr>
            <p:cNvPr id="43" name="Picture 42">
              <a:extLst>
                <a:ext uri="{FF2B5EF4-FFF2-40B4-BE49-F238E27FC236}">
                  <a16:creationId xmlns:a16="http://schemas.microsoft.com/office/drawing/2014/main" id="{51FF9887-82C6-4E4D-9776-C7B218FC2DED}"/>
                </a:ext>
              </a:extLst>
            </p:cNvPr>
            <p:cNvPicPr>
              <a:picLocks noChangeAspect="1"/>
            </p:cNvPicPr>
            <p:nvPr/>
          </p:nvPicPr>
          <p:blipFill>
            <a:blip r:embed="rId4"/>
            <a:stretch>
              <a:fillRect/>
            </a:stretch>
          </p:blipFill>
          <p:spPr>
            <a:xfrm>
              <a:off x="2911129" y="675688"/>
              <a:ext cx="1034741" cy="731520"/>
            </a:xfrm>
            <a:prstGeom prst="rect">
              <a:avLst/>
            </a:prstGeom>
          </p:spPr>
        </p:pic>
        <p:sp>
          <p:nvSpPr>
            <p:cNvPr id="44" name="TextBox 43">
              <a:extLst>
                <a:ext uri="{FF2B5EF4-FFF2-40B4-BE49-F238E27FC236}">
                  <a16:creationId xmlns:a16="http://schemas.microsoft.com/office/drawing/2014/main" id="{8C927FA1-6638-4F19-AA22-1E96DC5A1252}"/>
                </a:ext>
              </a:extLst>
            </p:cNvPr>
            <p:cNvSpPr txBox="1"/>
            <p:nvPr/>
          </p:nvSpPr>
          <p:spPr>
            <a:xfrm>
              <a:off x="3209129" y="586829"/>
              <a:ext cx="795341" cy="307777"/>
            </a:xfrm>
            <a:prstGeom prst="rect">
              <a:avLst/>
            </a:prstGeom>
            <a:noFill/>
          </p:spPr>
          <p:txBody>
            <a:bodyPr wrap="square" lIns="0" tIns="0" rIns="0" bIns="0" rtlCol="0">
              <a:spAutoFit/>
            </a:bodyPr>
            <a:lstStyle/>
            <a:p>
              <a:r>
                <a:rPr lang="en-US" sz="2000" b="1" dirty="0">
                  <a:solidFill>
                    <a:prstClr val="black"/>
                  </a:solidFill>
                </a:rPr>
                <a:t>785 nm</a:t>
              </a:r>
            </a:p>
          </p:txBody>
        </p:sp>
      </p:grpSp>
      <p:sp>
        <p:nvSpPr>
          <p:cNvPr id="7" name="Rectangle 6">
            <a:extLst>
              <a:ext uri="{FF2B5EF4-FFF2-40B4-BE49-F238E27FC236}">
                <a16:creationId xmlns:a16="http://schemas.microsoft.com/office/drawing/2014/main" id="{21F281FF-C198-4390-93F8-3A8D2422F8AD}"/>
              </a:ext>
            </a:extLst>
          </p:cNvPr>
          <p:cNvSpPr/>
          <p:nvPr/>
        </p:nvSpPr>
        <p:spPr>
          <a:xfrm>
            <a:off x="381000" y="3658472"/>
            <a:ext cx="6209762" cy="1015663"/>
          </a:xfrm>
          <a:prstGeom prst="rect">
            <a:avLst/>
          </a:prstGeom>
        </p:spPr>
        <p:txBody>
          <a:bodyPr wrap="square">
            <a:spAutoFit/>
          </a:bodyPr>
          <a:lstStyle/>
          <a:p>
            <a:r>
              <a:rPr lang="en-US" sz="2000" dirty="0">
                <a:solidFill>
                  <a:srgbClr val="000000"/>
                </a:solidFill>
              </a:rPr>
              <a:t>1150 cm</a:t>
            </a:r>
            <a:r>
              <a:rPr lang="en-US" sz="2000" baseline="30000" dirty="0">
                <a:solidFill>
                  <a:srgbClr val="000000"/>
                </a:solidFill>
              </a:rPr>
              <a:t>–1</a:t>
            </a:r>
            <a:r>
              <a:rPr lang="en-US" sz="2000" dirty="0">
                <a:solidFill>
                  <a:srgbClr val="000000"/>
                </a:solidFill>
              </a:rPr>
              <a:t> and 1520 cm</a:t>
            </a:r>
            <a:r>
              <a:rPr lang="en-US" sz="2000" baseline="30000" dirty="0">
                <a:solidFill>
                  <a:srgbClr val="000000"/>
                </a:solidFill>
              </a:rPr>
              <a:t>–1</a:t>
            </a:r>
            <a:r>
              <a:rPr lang="en-US" sz="2000" dirty="0">
                <a:solidFill>
                  <a:srgbClr val="000000"/>
                </a:solidFill>
              </a:rPr>
              <a:t> are attributed to the C–C and C=C vibration modes present in </a:t>
            </a:r>
            <a:r>
              <a:rPr lang="en-US" sz="2000" b="1" dirty="0">
                <a:solidFill>
                  <a:srgbClr val="000000"/>
                </a:solidFill>
              </a:rPr>
              <a:t>carotenoids</a:t>
            </a:r>
            <a:r>
              <a:rPr lang="en-US" sz="2000" dirty="0">
                <a:solidFill>
                  <a:srgbClr val="000000"/>
                </a:solidFill>
              </a:rPr>
              <a:t>. Specifically: </a:t>
            </a:r>
            <a:r>
              <a:rPr lang="en-US" sz="2000" b="1" dirty="0">
                <a:solidFill>
                  <a:srgbClr val="000000"/>
                </a:solidFill>
              </a:rPr>
              <a:t>Staphyloxantine</a:t>
            </a:r>
            <a:endParaRPr lang="en-US" sz="2000" b="1" dirty="0"/>
          </a:p>
        </p:txBody>
      </p:sp>
      <p:sp>
        <p:nvSpPr>
          <p:cNvPr id="6" name="Rectangle: Rounded Corners 5">
            <a:extLst>
              <a:ext uri="{FF2B5EF4-FFF2-40B4-BE49-F238E27FC236}">
                <a16:creationId xmlns:a16="http://schemas.microsoft.com/office/drawing/2014/main" id="{73538381-A31D-4156-BFF4-54405A750FF6}"/>
              </a:ext>
            </a:extLst>
          </p:cNvPr>
          <p:cNvSpPr/>
          <p:nvPr/>
        </p:nvSpPr>
        <p:spPr>
          <a:xfrm>
            <a:off x="83457" y="787400"/>
            <a:ext cx="6634843" cy="4051300"/>
          </a:xfrm>
          <a:prstGeom prst="roundRect">
            <a:avLst>
              <a:gd name="adj" fmla="val 1106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F9B6F573-2D08-4A94-B2C8-60CA1F8DC3D6}"/>
              </a:ext>
            </a:extLst>
          </p:cNvPr>
          <p:cNvPicPr>
            <a:picLocks noChangeAspect="1"/>
          </p:cNvPicPr>
          <p:nvPr/>
        </p:nvPicPr>
        <p:blipFill rotWithShape="1">
          <a:blip r:embed="rId5"/>
          <a:srcRect r="50729"/>
          <a:stretch/>
        </p:blipFill>
        <p:spPr>
          <a:xfrm>
            <a:off x="6895040" y="1178970"/>
            <a:ext cx="4858387" cy="4051299"/>
          </a:xfrm>
          <a:prstGeom prst="rect">
            <a:avLst/>
          </a:prstGeom>
        </p:spPr>
      </p:pic>
      <p:sp>
        <p:nvSpPr>
          <p:cNvPr id="18" name="TextBox 17">
            <a:extLst>
              <a:ext uri="{FF2B5EF4-FFF2-40B4-BE49-F238E27FC236}">
                <a16:creationId xmlns:a16="http://schemas.microsoft.com/office/drawing/2014/main" id="{04742047-50D0-4A76-8F5D-D63573EE3D39}"/>
              </a:ext>
            </a:extLst>
          </p:cNvPr>
          <p:cNvSpPr txBox="1"/>
          <p:nvPr/>
        </p:nvSpPr>
        <p:spPr>
          <a:xfrm>
            <a:off x="9324233" y="2277184"/>
            <a:ext cx="2224955" cy="738664"/>
          </a:xfrm>
          <a:prstGeom prst="rect">
            <a:avLst/>
          </a:prstGeom>
          <a:noFill/>
          <a:ln>
            <a:solidFill>
              <a:schemeClr val="tx1"/>
            </a:solidFill>
          </a:ln>
        </p:spPr>
        <p:txBody>
          <a:bodyPr wrap="square" lIns="0" tIns="0" rIns="0" bIns="0" rtlCol="0">
            <a:spAutoFit/>
          </a:bodyPr>
          <a:lstStyle/>
          <a:p>
            <a:r>
              <a:rPr lang="en-US" sz="1600" dirty="0">
                <a:solidFill>
                  <a:prstClr val="black"/>
                </a:solidFill>
              </a:rPr>
              <a:t>Peaks: </a:t>
            </a:r>
          </a:p>
          <a:p>
            <a:r>
              <a:rPr lang="en-US" sz="1600" dirty="0">
                <a:solidFill>
                  <a:prstClr val="black"/>
                </a:solidFill>
              </a:rPr>
              <a:t>Beta: 455, 484 nm</a:t>
            </a:r>
          </a:p>
          <a:p>
            <a:r>
              <a:rPr lang="en-US" sz="1600" dirty="0" err="1">
                <a:solidFill>
                  <a:prstClr val="black"/>
                </a:solidFill>
              </a:rPr>
              <a:t>Xantho</a:t>
            </a:r>
            <a:r>
              <a:rPr lang="en-US" sz="1600" dirty="0">
                <a:solidFill>
                  <a:prstClr val="black"/>
                </a:solidFill>
              </a:rPr>
              <a:t>: 425, 448, 478 nm</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972975C-99B8-4B65-953F-26AA98F7C44A}"/>
                  </a:ext>
                </a:extLst>
              </p:cNvPr>
              <p:cNvSpPr/>
              <p:nvPr/>
            </p:nvSpPr>
            <p:spPr>
              <a:xfrm>
                <a:off x="882187" y="5197977"/>
                <a:ext cx="3133614" cy="13246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f>
                                <m:fPr>
                                  <m:ctrlPr>
                                    <a:rPr lang="en-US" i="1">
                                      <a:solidFill>
                                        <a:prstClr val="black"/>
                                      </a:solidFill>
                                      <a:latin typeface="Cambria Math" panose="02040503050406030204" pitchFamily="18" charset="0"/>
                                    </a:rPr>
                                  </m:ctrlPr>
                                </m:fPr>
                                <m:num>
                                  <m:sSub>
                                    <m:sSubPr>
                                      <m:ctrlPr>
                                        <a:rPr lang="en-US" b="1" i="1">
                                          <a:solidFill>
                                            <a:schemeClr val="accent6"/>
                                          </a:solidFill>
                                          <a:latin typeface="Cambria Math" panose="02040503050406030204" pitchFamily="18" charset="0"/>
                                        </a:rPr>
                                      </m:ctrlPr>
                                    </m:sSubPr>
                                    <m:e>
                                      <m:r>
                                        <a:rPr lang="en-US" b="1" i="1">
                                          <a:solidFill>
                                            <a:schemeClr val="accent6"/>
                                          </a:solidFill>
                                          <a:latin typeface="Cambria Math" panose="02040503050406030204" pitchFamily="18" charset="0"/>
                                        </a:rPr>
                                        <m:t>𝝎</m:t>
                                      </m:r>
                                    </m:e>
                                    <m:sub>
                                      <m:r>
                                        <a:rPr lang="en-US" b="1" i="1">
                                          <a:solidFill>
                                            <a:schemeClr val="accent6"/>
                                          </a:solidFill>
                                          <a:latin typeface="Cambria Math" panose="02040503050406030204" pitchFamily="18" charset="0"/>
                                        </a:rPr>
                                        <m:t>𝒑𝒖</m:t>
                                      </m:r>
                                    </m:sub>
                                  </m:sSub>
                                  <m:sSup>
                                    <m:sSupPr>
                                      <m:ctrlPr>
                                        <a:rPr lang="en-US" i="1">
                                          <a:solidFill>
                                            <a:prstClr val="black"/>
                                          </a:solidFill>
                                          <a:latin typeface="Cambria Math" panose="02040503050406030204" pitchFamily="18" charset="0"/>
                                        </a:rPr>
                                      </m:ctrlPr>
                                    </m:sSupPr>
                                    <m:e>
                                      <m:r>
                                        <a:rPr lang="en-US" i="1">
                                          <a:solidFill>
                                            <a:schemeClr val="bg1"/>
                                          </a:solidFill>
                                          <a:latin typeface="Cambria Math" panose="02040503050406030204" pitchFamily="18" charset="0"/>
                                        </a:rPr>
                                        <m:t>.</m:t>
                                      </m:r>
                                    </m:e>
                                    <m:sup>
                                      <m:r>
                                        <a:rPr lang="en-US" i="1">
                                          <a:solidFill>
                                            <a:prstClr val="black"/>
                                          </a:solidFill>
                                          <a:latin typeface="Cambria Math" panose="02040503050406030204" pitchFamily="18" charset="0"/>
                                        </a:rPr>
                                        <m:t>2</m:t>
                                      </m:r>
                                    </m:sup>
                                  </m:sSup>
                                  <m:r>
                                    <a:rPr lang="en-US" i="1">
                                      <a:solidFill>
                                        <a:prstClr val="black"/>
                                      </a:solidFill>
                                      <a:latin typeface="Cambria Math" panose="02040503050406030204" pitchFamily="18" charset="0"/>
                                    </a:rPr>
                                    <m:t>+</m:t>
                                  </m:r>
                                  <m:sSub>
                                    <m:sSubPr>
                                      <m:ctrlPr>
                                        <a:rPr lang="en-US" b="1" i="1">
                                          <a:solidFill>
                                            <a:schemeClr val="accent3"/>
                                          </a:solidFill>
                                          <a:latin typeface="Cambria Math" panose="02040503050406030204" pitchFamily="18" charset="0"/>
                                        </a:rPr>
                                      </m:ctrlPr>
                                    </m:sSubPr>
                                    <m:e>
                                      <m:r>
                                        <a:rPr lang="en-US" b="1" i="1">
                                          <a:solidFill>
                                            <a:schemeClr val="accent3"/>
                                          </a:solidFill>
                                          <a:latin typeface="Cambria Math" panose="02040503050406030204" pitchFamily="18" charset="0"/>
                                        </a:rPr>
                                        <m:t>𝝎</m:t>
                                      </m:r>
                                    </m:e>
                                    <m:sub>
                                      <m:r>
                                        <a:rPr lang="en-US" b="1" i="1">
                                          <a:solidFill>
                                            <a:schemeClr val="accent3"/>
                                          </a:solidFill>
                                          <a:latin typeface="Cambria Math" panose="02040503050406030204" pitchFamily="18" charset="0"/>
                                        </a:rPr>
                                        <m:t>𝟎</m:t>
                                      </m:r>
                                    </m:sub>
                                  </m:sSub>
                                  <m:sSup>
                                    <m:sSupPr>
                                      <m:ctrlPr>
                                        <a:rPr lang="en-US" i="1">
                                          <a:solidFill>
                                            <a:prstClr val="black"/>
                                          </a:solidFill>
                                          <a:latin typeface="Cambria Math" panose="02040503050406030204" pitchFamily="18" charset="0"/>
                                        </a:rPr>
                                      </m:ctrlPr>
                                    </m:sSupPr>
                                    <m:e>
                                      <m:r>
                                        <a:rPr lang="en-US" i="1">
                                          <a:solidFill>
                                            <a:schemeClr val="bg1"/>
                                          </a:solidFill>
                                          <a:latin typeface="Cambria Math" panose="02040503050406030204" pitchFamily="18" charset="0"/>
                                        </a:rPr>
                                        <m:t>.</m:t>
                                      </m:r>
                                    </m:e>
                                    <m:sup>
                                      <m:r>
                                        <a:rPr lang="en-US" i="1">
                                          <a:solidFill>
                                            <a:prstClr val="black"/>
                                          </a:solidFill>
                                          <a:latin typeface="Cambria Math" panose="02040503050406030204" pitchFamily="18" charset="0"/>
                                        </a:rPr>
                                        <m:t>2</m:t>
                                      </m:r>
                                    </m:sup>
                                  </m:sSup>
                                </m:num>
                                <m:den>
                                  <m:sSub>
                                    <m:sSubPr>
                                      <m:ctrlPr>
                                        <a:rPr lang="en-US" b="1" i="1">
                                          <a:solidFill>
                                            <a:schemeClr val="accent3"/>
                                          </a:solidFill>
                                          <a:latin typeface="Cambria Math" panose="02040503050406030204" pitchFamily="18" charset="0"/>
                                        </a:rPr>
                                      </m:ctrlPr>
                                    </m:sSubPr>
                                    <m:e>
                                      <m:r>
                                        <a:rPr lang="en-US" b="1" i="1">
                                          <a:solidFill>
                                            <a:schemeClr val="accent3"/>
                                          </a:solidFill>
                                          <a:latin typeface="Cambria Math" panose="02040503050406030204" pitchFamily="18" charset="0"/>
                                        </a:rPr>
                                        <m:t>𝝎</m:t>
                                      </m:r>
                                    </m:e>
                                    <m:sub>
                                      <m:r>
                                        <a:rPr lang="en-US" b="1" i="1">
                                          <a:solidFill>
                                            <a:schemeClr val="accent3"/>
                                          </a:solidFill>
                                          <a:latin typeface="Cambria Math" panose="02040503050406030204" pitchFamily="18" charset="0"/>
                                        </a:rPr>
                                        <m:t>𝟎</m:t>
                                      </m:r>
                                    </m:sub>
                                  </m:sSub>
                                  <m:sSup>
                                    <m:sSupPr>
                                      <m:ctrlPr>
                                        <a:rPr lang="en-US" i="1">
                                          <a:solidFill>
                                            <a:prstClr val="black"/>
                                          </a:solidFill>
                                          <a:latin typeface="Cambria Math" panose="02040503050406030204" pitchFamily="18" charset="0"/>
                                        </a:rPr>
                                      </m:ctrlPr>
                                    </m:sSupPr>
                                    <m:e>
                                      <m:r>
                                        <a:rPr lang="en-US" i="1">
                                          <a:solidFill>
                                            <a:schemeClr val="bg1"/>
                                          </a:solidFill>
                                          <a:latin typeface="Cambria Math" panose="02040503050406030204" pitchFamily="18" charset="0"/>
                                        </a:rPr>
                                        <m:t>.</m:t>
                                      </m:r>
                                    </m:e>
                                    <m:sup>
                                      <m:r>
                                        <a:rPr lang="en-US" i="1">
                                          <a:solidFill>
                                            <a:prstClr val="black"/>
                                          </a:solidFill>
                                          <a:latin typeface="Cambria Math" panose="02040503050406030204" pitchFamily="18" charset="0"/>
                                        </a:rPr>
                                        <m:t>2</m:t>
                                      </m:r>
                                    </m:sup>
                                  </m:sSup>
                                  <m:r>
                                    <a:rPr lang="en-US" i="1">
                                      <a:solidFill>
                                        <a:prstClr val="black"/>
                                      </a:solidFill>
                                      <a:latin typeface="Cambria Math" panose="02040503050406030204" pitchFamily="18" charset="0"/>
                                    </a:rPr>
                                    <m:t>−</m:t>
                                  </m:r>
                                  <m:sSub>
                                    <m:sSubPr>
                                      <m:ctrlPr>
                                        <a:rPr lang="en-US" b="1" i="1">
                                          <a:solidFill>
                                            <a:schemeClr val="accent6"/>
                                          </a:solidFill>
                                          <a:latin typeface="Cambria Math" panose="02040503050406030204" pitchFamily="18" charset="0"/>
                                        </a:rPr>
                                      </m:ctrlPr>
                                    </m:sSubPr>
                                    <m:e>
                                      <m:r>
                                        <a:rPr lang="en-US" b="1" i="1">
                                          <a:solidFill>
                                            <a:schemeClr val="accent6"/>
                                          </a:solidFill>
                                          <a:latin typeface="Cambria Math" panose="02040503050406030204" pitchFamily="18" charset="0"/>
                                        </a:rPr>
                                        <m:t>𝝎</m:t>
                                      </m:r>
                                    </m:e>
                                    <m:sub>
                                      <m:r>
                                        <a:rPr lang="en-US" b="1" i="1">
                                          <a:solidFill>
                                            <a:schemeClr val="accent6"/>
                                          </a:solidFill>
                                          <a:latin typeface="Cambria Math" panose="02040503050406030204" pitchFamily="18" charset="0"/>
                                        </a:rPr>
                                        <m:t>𝑷𝒖</m:t>
                                      </m:r>
                                    </m:sub>
                                  </m:sSub>
                                  <m:sSup>
                                    <m:sSupPr>
                                      <m:ctrlPr>
                                        <a:rPr lang="en-US" i="1">
                                          <a:solidFill>
                                            <a:prstClr val="black"/>
                                          </a:solidFill>
                                          <a:latin typeface="Cambria Math" panose="02040503050406030204" pitchFamily="18" charset="0"/>
                                        </a:rPr>
                                      </m:ctrlPr>
                                    </m:sSupPr>
                                    <m:e>
                                      <m:r>
                                        <a:rPr lang="en-US" i="1">
                                          <a:solidFill>
                                            <a:schemeClr val="bg1"/>
                                          </a:solidFill>
                                          <a:latin typeface="Cambria Math" panose="02040503050406030204" pitchFamily="18" charset="0"/>
                                        </a:rPr>
                                        <m:t>.</m:t>
                                      </m:r>
                                    </m:e>
                                    <m:sup>
                                      <m:r>
                                        <a:rPr lang="en-US" i="1">
                                          <a:solidFill>
                                            <a:prstClr val="black"/>
                                          </a:solidFill>
                                          <a:latin typeface="Cambria Math" panose="02040503050406030204" pitchFamily="18" charset="0"/>
                                        </a:rPr>
                                        <m:t>2</m:t>
                                      </m:r>
                                    </m:sup>
                                  </m:sSup>
                                </m:den>
                              </m:f>
                            </m:e>
                          </m:d>
                        </m:e>
                        <m:sup>
                          <m:r>
                            <a:rPr lang="en-US" i="1">
                              <a:solidFill>
                                <a:prstClr val="black"/>
                              </a:solidFill>
                              <a:latin typeface="Cambria Math" panose="02040503050406030204" pitchFamily="18" charset="0"/>
                            </a:rPr>
                            <m:t>2</m:t>
                          </m:r>
                        </m:sup>
                      </m:sSup>
                    </m:oMath>
                  </m:oMathPara>
                </a14:m>
                <a:endParaRPr lang="en-US" dirty="0"/>
              </a:p>
            </p:txBody>
          </p:sp>
        </mc:Choice>
        <mc:Fallback xmlns="">
          <p:sp>
            <p:nvSpPr>
              <p:cNvPr id="12" name="Rectangle 11">
                <a:extLst>
                  <a:ext uri="{FF2B5EF4-FFF2-40B4-BE49-F238E27FC236}">
                    <a16:creationId xmlns:a16="http://schemas.microsoft.com/office/drawing/2014/main" id="{6972975C-99B8-4B65-953F-26AA98F7C44A}"/>
                  </a:ext>
                </a:extLst>
              </p:cNvPr>
              <p:cNvSpPr>
                <a:spLocks noRot="1" noChangeAspect="1" noMove="1" noResize="1" noEditPoints="1" noAdjustHandles="1" noChangeArrowheads="1" noChangeShapeType="1" noTextEdit="1"/>
              </p:cNvSpPr>
              <p:nvPr/>
            </p:nvSpPr>
            <p:spPr>
              <a:xfrm>
                <a:off x="882187" y="5197977"/>
                <a:ext cx="3133614" cy="1324658"/>
              </a:xfrm>
              <a:prstGeom prst="rect">
                <a:avLst/>
              </a:prstGeom>
              <a:blipFill>
                <a:blip r:embed="rId6"/>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3C3FC8C6-6500-4802-8D13-F2675CE92293}"/>
              </a:ext>
            </a:extLst>
          </p:cNvPr>
          <p:cNvSpPr/>
          <p:nvPr/>
        </p:nvSpPr>
        <p:spPr>
          <a:xfrm>
            <a:off x="4015801" y="5929311"/>
            <a:ext cx="6537451" cy="707886"/>
          </a:xfrm>
          <a:prstGeom prst="rect">
            <a:avLst/>
          </a:prstGeom>
        </p:spPr>
        <p:txBody>
          <a:bodyPr wrap="square">
            <a:spAutoFit/>
          </a:bodyPr>
          <a:lstStyle/>
          <a:p>
            <a:r>
              <a:rPr lang="en-US" sz="2000" dirty="0">
                <a:solidFill>
                  <a:srgbClr val="000000"/>
                </a:solidFill>
              </a:rPr>
              <a:t>“…when the </a:t>
            </a:r>
            <a:r>
              <a:rPr lang="en-US" sz="2000" b="1" dirty="0">
                <a:solidFill>
                  <a:schemeClr val="accent6"/>
                </a:solidFill>
              </a:rPr>
              <a:t>pump wavelength </a:t>
            </a:r>
            <a:r>
              <a:rPr lang="en-US" sz="2000" dirty="0">
                <a:solidFill>
                  <a:srgbClr val="000000"/>
                </a:solidFill>
              </a:rPr>
              <a:t>is near to, or at, the </a:t>
            </a:r>
            <a:r>
              <a:rPr lang="en-US" sz="2000" b="1" dirty="0">
                <a:solidFill>
                  <a:schemeClr val="accent3"/>
                </a:solidFill>
              </a:rPr>
              <a:t>absorption maximum</a:t>
            </a:r>
            <a:r>
              <a:rPr lang="en-US" sz="2000" dirty="0">
                <a:solidFill>
                  <a:srgbClr val="000000"/>
                </a:solidFill>
              </a:rPr>
              <a:t>, the </a:t>
            </a:r>
            <a:r>
              <a:rPr lang="en-US" sz="2000" b="1" dirty="0">
                <a:solidFill>
                  <a:schemeClr val="accent5"/>
                </a:solidFill>
              </a:rPr>
              <a:t>Raman cross-section</a:t>
            </a:r>
            <a:r>
              <a:rPr lang="en-US" sz="2000" dirty="0">
                <a:solidFill>
                  <a:srgbClr val="000000"/>
                </a:solidFill>
              </a:rPr>
              <a:t> increases…”</a:t>
            </a:r>
            <a:endParaRPr lang="en-US" sz="2000" dirty="0"/>
          </a:p>
        </p:txBody>
      </p:sp>
      <p:sp>
        <p:nvSpPr>
          <p:cNvPr id="9" name="Freeform: Shape 8">
            <a:extLst>
              <a:ext uri="{FF2B5EF4-FFF2-40B4-BE49-F238E27FC236}">
                <a16:creationId xmlns:a16="http://schemas.microsoft.com/office/drawing/2014/main" id="{1945C7A2-73FA-4DF1-A041-55DDB8EC942A}"/>
              </a:ext>
            </a:extLst>
          </p:cNvPr>
          <p:cNvSpPr/>
          <p:nvPr/>
        </p:nvSpPr>
        <p:spPr>
          <a:xfrm>
            <a:off x="4635500" y="4971378"/>
            <a:ext cx="3111500" cy="800239"/>
          </a:xfrm>
          <a:custGeom>
            <a:avLst/>
            <a:gdLst>
              <a:gd name="connsiteX0" fmla="*/ 0 w 3111500"/>
              <a:gd name="connsiteY0" fmla="*/ 0 h 800239"/>
              <a:gd name="connsiteX1" fmla="*/ 1536700 w 3111500"/>
              <a:gd name="connsiteY1" fmla="*/ 800100 h 800239"/>
              <a:gd name="connsiteX2" fmla="*/ 3111500 w 3111500"/>
              <a:gd name="connsiteY2" fmla="*/ 50800 h 800239"/>
            </a:gdLst>
            <a:ahLst/>
            <a:cxnLst>
              <a:cxn ang="0">
                <a:pos x="connsiteX0" y="connsiteY0"/>
              </a:cxn>
              <a:cxn ang="0">
                <a:pos x="connsiteX1" y="connsiteY1"/>
              </a:cxn>
              <a:cxn ang="0">
                <a:pos x="connsiteX2" y="connsiteY2"/>
              </a:cxn>
            </a:cxnLst>
            <a:rect l="l" t="t" r="r" b="b"/>
            <a:pathLst>
              <a:path w="3111500" h="800239">
                <a:moveTo>
                  <a:pt x="0" y="0"/>
                </a:moveTo>
                <a:cubicBezTo>
                  <a:pt x="509058" y="395816"/>
                  <a:pt x="1018117" y="791633"/>
                  <a:pt x="1536700" y="800100"/>
                </a:cubicBezTo>
                <a:cubicBezTo>
                  <a:pt x="2055283" y="808567"/>
                  <a:pt x="2583391" y="429683"/>
                  <a:pt x="3111500" y="50800"/>
                </a:cubicBezTo>
              </a:path>
            </a:pathLst>
          </a:custGeom>
          <a:noFill/>
          <a:ln w="76200">
            <a:solidFill>
              <a:schemeClr val="tx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Irritant">
            <a:extLst>
              <a:ext uri="{FF2B5EF4-FFF2-40B4-BE49-F238E27FC236}">
                <a16:creationId xmlns:a16="http://schemas.microsoft.com/office/drawing/2014/main" id="{7BBC6463-B21E-4ADA-A283-52FE2BED06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91200" y="4773784"/>
            <a:ext cx="914400" cy="914400"/>
          </a:xfrm>
          <a:prstGeom prst="rect">
            <a:avLst/>
          </a:prstGeom>
        </p:spPr>
      </p:pic>
      <p:pic>
        <p:nvPicPr>
          <p:cNvPr id="19" name="Picture 18">
            <a:extLst>
              <a:ext uri="{FF2B5EF4-FFF2-40B4-BE49-F238E27FC236}">
                <a16:creationId xmlns:a16="http://schemas.microsoft.com/office/drawing/2014/main" id="{A0E433F6-C21C-4813-A47D-712B59BA0B05}"/>
              </a:ext>
            </a:extLst>
          </p:cNvPr>
          <p:cNvPicPr>
            <a:picLocks noChangeAspect="1"/>
          </p:cNvPicPr>
          <p:nvPr/>
        </p:nvPicPr>
        <p:blipFill>
          <a:blip r:embed="rId9"/>
          <a:stretch>
            <a:fillRect/>
          </a:stretch>
        </p:blipFill>
        <p:spPr>
          <a:xfrm>
            <a:off x="0" y="2017697"/>
            <a:ext cx="1749704" cy="1322947"/>
          </a:xfrm>
          <a:prstGeom prst="rect">
            <a:avLst/>
          </a:prstGeom>
        </p:spPr>
      </p:pic>
      <p:sp>
        <p:nvSpPr>
          <p:cNvPr id="30" name="TextBox 29">
            <a:extLst>
              <a:ext uri="{FF2B5EF4-FFF2-40B4-BE49-F238E27FC236}">
                <a16:creationId xmlns:a16="http://schemas.microsoft.com/office/drawing/2014/main" id="{121ACEC7-0E9D-47B8-A94F-B1DAA24260FA}"/>
              </a:ext>
            </a:extLst>
          </p:cNvPr>
          <p:cNvSpPr txBox="1"/>
          <p:nvPr/>
        </p:nvSpPr>
        <p:spPr>
          <a:xfrm>
            <a:off x="7708665" y="853976"/>
            <a:ext cx="4399878" cy="307777"/>
          </a:xfrm>
          <a:prstGeom prst="rect">
            <a:avLst/>
          </a:prstGeom>
          <a:noFill/>
        </p:spPr>
        <p:txBody>
          <a:bodyPr wrap="square" lIns="0" tIns="0" rIns="0" bIns="0" rtlCol="0">
            <a:spAutoFit/>
          </a:bodyPr>
          <a:lstStyle/>
          <a:p>
            <a:r>
              <a:rPr lang="en-US" sz="2000" dirty="0">
                <a:solidFill>
                  <a:prstClr val="black"/>
                </a:solidFill>
              </a:rPr>
              <a:t>Figure S4</a:t>
            </a:r>
          </a:p>
        </p:txBody>
      </p:sp>
    </p:spTree>
    <p:extLst>
      <p:ext uri="{BB962C8B-B14F-4D97-AF65-F5344CB8AC3E}">
        <p14:creationId xmlns:p14="http://schemas.microsoft.com/office/powerpoint/2010/main" val="344226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F442-72D1-491A-A896-662D4F7976BA}"/>
              </a:ext>
            </a:extLst>
          </p:cNvPr>
          <p:cNvSpPr>
            <a:spLocks noGrp="1"/>
          </p:cNvSpPr>
          <p:nvPr>
            <p:ph type="title"/>
          </p:nvPr>
        </p:nvSpPr>
        <p:spPr>
          <a:xfrm>
            <a:off x="426160" y="242846"/>
            <a:ext cx="11123028" cy="415498"/>
          </a:xfrm>
        </p:spPr>
        <p:txBody>
          <a:bodyPr/>
          <a:lstStyle/>
          <a:p>
            <a:r>
              <a:rPr lang="en-US" dirty="0"/>
              <a:t>3. Carotenoids are resonance enhanced with 532 nm, not 785 nm</a:t>
            </a:r>
          </a:p>
        </p:txBody>
      </p:sp>
      <p:pic>
        <p:nvPicPr>
          <p:cNvPr id="16" name="Picture 15">
            <a:extLst>
              <a:ext uri="{FF2B5EF4-FFF2-40B4-BE49-F238E27FC236}">
                <a16:creationId xmlns:a16="http://schemas.microsoft.com/office/drawing/2014/main" id="{F9B6F573-2D08-4A94-B2C8-60CA1F8DC3D6}"/>
              </a:ext>
            </a:extLst>
          </p:cNvPr>
          <p:cNvPicPr>
            <a:picLocks noChangeAspect="1"/>
          </p:cNvPicPr>
          <p:nvPr/>
        </p:nvPicPr>
        <p:blipFill rotWithShape="1">
          <a:blip r:embed="rId2"/>
          <a:srcRect r="50729"/>
          <a:stretch/>
        </p:blipFill>
        <p:spPr>
          <a:xfrm>
            <a:off x="6895040" y="1178970"/>
            <a:ext cx="4858387" cy="4051299"/>
          </a:xfrm>
          <a:prstGeom prst="rect">
            <a:avLst/>
          </a:prstGeom>
        </p:spPr>
      </p:pic>
      <p:sp>
        <p:nvSpPr>
          <p:cNvPr id="18" name="TextBox 17">
            <a:extLst>
              <a:ext uri="{FF2B5EF4-FFF2-40B4-BE49-F238E27FC236}">
                <a16:creationId xmlns:a16="http://schemas.microsoft.com/office/drawing/2014/main" id="{04742047-50D0-4A76-8F5D-D63573EE3D39}"/>
              </a:ext>
            </a:extLst>
          </p:cNvPr>
          <p:cNvSpPr txBox="1"/>
          <p:nvPr/>
        </p:nvSpPr>
        <p:spPr>
          <a:xfrm>
            <a:off x="9324233" y="2277184"/>
            <a:ext cx="2224955" cy="738664"/>
          </a:xfrm>
          <a:prstGeom prst="rect">
            <a:avLst/>
          </a:prstGeom>
          <a:noFill/>
          <a:ln>
            <a:solidFill>
              <a:schemeClr val="tx1"/>
            </a:solidFill>
          </a:ln>
        </p:spPr>
        <p:txBody>
          <a:bodyPr wrap="square" lIns="0" tIns="0" rIns="0" bIns="0" rtlCol="0">
            <a:spAutoFit/>
          </a:bodyPr>
          <a:lstStyle/>
          <a:p>
            <a:r>
              <a:rPr lang="en-US" sz="1600" dirty="0">
                <a:solidFill>
                  <a:prstClr val="black"/>
                </a:solidFill>
              </a:rPr>
              <a:t>Peaks: </a:t>
            </a:r>
          </a:p>
          <a:p>
            <a:r>
              <a:rPr lang="en-US" sz="1600" dirty="0">
                <a:solidFill>
                  <a:prstClr val="black"/>
                </a:solidFill>
              </a:rPr>
              <a:t>Beta: 455, 484 nm</a:t>
            </a:r>
          </a:p>
          <a:p>
            <a:r>
              <a:rPr lang="en-US" sz="1600" dirty="0" err="1">
                <a:solidFill>
                  <a:prstClr val="black"/>
                </a:solidFill>
              </a:rPr>
              <a:t>Xantho</a:t>
            </a:r>
            <a:r>
              <a:rPr lang="en-US" sz="1600" dirty="0">
                <a:solidFill>
                  <a:prstClr val="black"/>
                </a:solidFill>
              </a:rPr>
              <a:t>: 425, 448, 478 nm</a:t>
            </a:r>
          </a:p>
        </p:txBody>
      </p:sp>
      <p:pic>
        <p:nvPicPr>
          <p:cNvPr id="5" name="Picture 4">
            <a:extLst>
              <a:ext uri="{FF2B5EF4-FFF2-40B4-BE49-F238E27FC236}">
                <a16:creationId xmlns:a16="http://schemas.microsoft.com/office/drawing/2014/main" id="{6F565589-6380-4AAC-A888-2958B6B341B7}"/>
              </a:ext>
            </a:extLst>
          </p:cNvPr>
          <p:cNvPicPr>
            <a:picLocks noChangeAspect="1"/>
          </p:cNvPicPr>
          <p:nvPr/>
        </p:nvPicPr>
        <p:blipFill>
          <a:blip r:embed="rId3"/>
          <a:stretch>
            <a:fillRect/>
          </a:stretch>
        </p:blipFill>
        <p:spPr>
          <a:xfrm>
            <a:off x="2815538" y="772682"/>
            <a:ext cx="3670743" cy="4310733"/>
          </a:xfrm>
          <a:prstGeom prst="rect">
            <a:avLst/>
          </a:prstGeom>
        </p:spPr>
      </p:pic>
      <p:grpSp>
        <p:nvGrpSpPr>
          <p:cNvPr id="24" name="Group 23">
            <a:extLst>
              <a:ext uri="{FF2B5EF4-FFF2-40B4-BE49-F238E27FC236}">
                <a16:creationId xmlns:a16="http://schemas.microsoft.com/office/drawing/2014/main" id="{31645E40-BD99-40F0-9C13-388C5E5AACFD}"/>
              </a:ext>
            </a:extLst>
          </p:cNvPr>
          <p:cNvGrpSpPr/>
          <p:nvPr/>
        </p:nvGrpSpPr>
        <p:grpSpPr>
          <a:xfrm>
            <a:off x="933001" y="1178970"/>
            <a:ext cx="1439848" cy="1209690"/>
            <a:chOff x="3576014" y="4255286"/>
            <a:chExt cx="1439848" cy="1209690"/>
          </a:xfrm>
        </p:grpSpPr>
        <p:grpSp>
          <p:nvGrpSpPr>
            <p:cNvPr id="25" name="Group 24">
              <a:extLst>
                <a:ext uri="{FF2B5EF4-FFF2-40B4-BE49-F238E27FC236}">
                  <a16:creationId xmlns:a16="http://schemas.microsoft.com/office/drawing/2014/main" id="{A18EA4EC-7EDB-4C89-AB80-EDDB449AAAB7}"/>
                </a:ext>
              </a:extLst>
            </p:cNvPr>
            <p:cNvGrpSpPr/>
            <p:nvPr/>
          </p:nvGrpSpPr>
          <p:grpSpPr>
            <a:xfrm>
              <a:off x="3576014" y="4365045"/>
              <a:ext cx="1432044" cy="1099931"/>
              <a:chOff x="2878820" y="515288"/>
              <a:chExt cx="550887" cy="423128"/>
            </a:xfrm>
          </p:grpSpPr>
          <p:cxnSp>
            <p:nvCxnSpPr>
              <p:cNvPr id="27" name="Straight Arrow Connector 26">
                <a:extLst>
                  <a:ext uri="{FF2B5EF4-FFF2-40B4-BE49-F238E27FC236}">
                    <a16:creationId xmlns:a16="http://schemas.microsoft.com/office/drawing/2014/main" id="{CBBBC751-EB46-42C0-B90B-0878C4219C81}"/>
                  </a:ext>
                </a:extLst>
              </p:cNvPr>
              <p:cNvCxnSpPr>
                <a:cxnSpLocks/>
              </p:cNvCxnSpPr>
              <p:nvPr/>
            </p:nvCxnSpPr>
            <p:spPr>
              <a:xfrm>
                <a:off x="2878820" y="515288"/>
                <a:ext cx="244930" cy="423128"/>
              </a:xfrm>
              <a:prstGeom prst="straightConnector1">
                <a:avLst/>
              </a:prstGeom>
              <a:ln w="88900">
                <a:solidFill>
                  <a:srgbClr val="CC161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4D110E0-3FB0-4A4A-8FD4-AC26A1F3FE2F}"/>
                  </a:ext>
                </a:extLst>
              </p:cNvPr>
              <p:cNvCxnSpPr>
                <a:cxnSpLocks/>
              </p:cNvCxnSpPr>
              <p:nvPr/>
            </p:nvCxnSpPr>
            <p:spPr>
              <a:xfrm flipV="1">
                <a:off x="3123750" y="683419"/>
                <a:ext cx="263115" cy="254997"/>
              </a:xfrm>
              <a:prstGeom prst="straightConnector1">
                <a:avLst/>
              </a:prstGeom>
              <a:ln w="88900">
                <a:solidFill>
                  <a:srgbClr val="FF5E28"/>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B9D4023-B3F4-4F65-B6C0-C10E376D40F6}"/>
                  </a:ext>
                </a:extLst>
              </p:cNvPr>
              <p:cNvCxnSpPr>
                <a:cxnSpLocks/>
              </p:cNvCxnSpPr>
              <p:nvPr/>
            </p:nvCxnSpPr>
            <p:spPr>
              <a:xfrm flipV="1">
                <a:off x="3123750" y="748105"/>
                <a:ext cx="305957" cy="190311"/>
              </a:xfrm>
              <a:prstGeom prst="straightConnector1">
                <a:avLst/>
              </a:prstGeom>
              <a:ln w="88900">
                <a:solidFill>
                  <a:srgbClr val="FFA634"/>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AB17A70-DEAE-42F8-AA83-21FCEDFB810C}"/>
                  </a:ext>
                </a:extLst>
              </p:cNvPr>
              <p:cNvCxnSpPr>
                <a:cxnSpLocks/>
              </p:cNvCxnSpPr>
              <p:nvPr/>
            </p:nvCxnSpPr>
            <p:spPr>
              <a:xfrm flipV="1">
                <a:off x="3123750" y="649659"/>
                <a:ext cx="183805" cy="288757"/>
              </a:xfrm>
              <a:prstGeom prst="straightConnector1">
                <a:avLst/>
              </a:prstGeom>
              <a:ln w="88900">
                <a:solidFill>
                  <a:srgbClr val="E45944"/>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B10F14B-E9AE-462E-98D2-5893656566FD}"/>
                </a:ext>
              </a:extLst>
            </p:cNvPr>
            <p:cNvSpPr txBox="1"/>
            <p:nvPr/>
          </p:nvSpPr>
          <p:spPr>
            <a:xfrm>
              <a:off x="3998644" y="4255286"/>
              <a:ext cx="1017218" cy="369332"/>
            </a:xfrm>
            <a:prstGeom prst="rect">
              <a:avLst/>
            </a:prstGeom>
            <a:noFill/>
          </p:spPr>
          <p:txBody>
            <a:bodyPr wrap="square" lIns="0" tIns="0" rIns="0" bIns="0" rtlCol="0">
              <a:spAutoFit/>
            </a:bodyPr>
            <a:lstStyle/>
            <a:p>
              <a:r>
                <a:rPr lang="en-US" sz="2400" b="1" dirty="0">
                  <a:solidFill>
                    <a:prstClr val="black"/>
                  </a:solidFill>
                </a:rPr>
                <a:t>785 nm</a:t>
              </a:r>
            </a:p>
          </p:txBody>
        </p:sp>
      </p:grpSp>
      <p:grpSp>
        <p:nvGrpSpPr>
          <p:cNvPr id="8" name="Group 7">
            <a:extLst>
              <a:ext uri="{FF2B5EF4-FFF2-40B4-BE49-F238E27FC236}">
                <a16:creationId xmlns:a16="http://schemas.microsoft.com/office/drawing/2014/main" id="{5EEF24DD-7BF7-49DF-AB41-25163FE43C08}"/>
              </a:ext>
            </a:extLst>
          </p:cNvPr>
          <p:cNvGrpSpPr/>
          <p:nvPr/>
        </p:nvGrpSpPr>
        <p:grpSpPr>
          <a:xfrm>
            <a:off x="853539" y="3490800"/>
            <a:ext cx="1757619" cy="1099931"/>
            <a:chOff x="853680" y="2356491"/>
            <a:chExt cx="1757619" cy="1099931"/>
          </a:xfrm>
        </p:grpSpPr>
        <p:grpSp>
          <p:nvGrpSpPr>
            <p:cNvPr id="17" name="Group 16">
              <a:extLst>
                <a:ext uri="{FF2B5EF4-FFF2-40B4-BE49-F238E27FC236}">
                  <a16:creationId xmlns:a16="http://schemas.microsoft.com/office/drawing/2014/main" id="{8CDBABE1-DBC3-4696-8EC2-9DDDFF57C691}"/>
                </a:ext>
              </a:extLst>
            </p:cNvPr>
            <p:cNvGrpSpPr/>
            <p:nvPr/>
          </p:nvGrpSpPr>
          <p:grpSpPr>
            <a:xfrm>
              <a:off x="853680" y="2356491"/>
              <a:ext cx="1432044" cy="1099931"/>
              <a:chOff x="2878820" y="515288"/>
              <a:chExt cx="550887" cy="423128"/>
            </a:xfrm>
          </p:grpSpPr>
          <p:cxnSp>
            <p:nvCxnSpPr>
              <p:cNvPr id="20" name="Straight Arrow Connector 19">
                <a:extLst>
                  <a:ext uri="{FF2B5EF4-FFF2-40B4-BE49-F238E27FC236}">
                    <a16:creationId xmlns:a16="http://schemas.microsoft.com/office/drawing/2014/main" id="{DECECDAA-A591-483C-8510-BCA6C7944BEE}"/>
                  </a:ext>
                </a:extLst>
              </p:cNvPr>
              <p:cNvCxnSpPr>
                <a:cxnSpLocks/>
              </p:cNvCxnSpPr>
              <p:nvPr/>
            </p:nvCxnSpPr>
            <p:spPr>
              <a:xfrm>
                <a:off x="2878820" y="515288"/>
                <a:ext cx="244930" cy="423128"/>
              </a:xfrm>
              <a:prstGeom prst="straightConnector1">
                <a:avLst/>
              </a:prstGeom>
              <a:ln w="88900">
                <a:solidFill>
                  <a:srgbClr val="65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F571BCA-1D15-4642-B943-3D6F377CA9CB}"/>
                  </a:ext>
                </a:extLst>
              </p:cNvPr>
              <p:cNvCxnSpPr>
                <a:cxnSpLocks/>
              </p:cNvCxnSpPr>
              <p:nvPr/>
            </p:nvCxnSpPr>
            <p:spPr>
              <a:xfrm flipV="1">
                <a:off x="3123750" y="683419"/>
                <a:ext cx="263115" cy="254997"/>
              </a:xfrm>
              <a:prstGeom prst="straightConnector1">
                <a:avLst/>
              </a:prstGeom>
              <a:ln w="88900">
                <a:solidFill>
                  <a:srgbClr val="48BF53"/>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600AB8A-A1E5-44B5-A2BB-5E668963F31D}"/>
                  </a:ext>
                </a:extLst>
              </p:cNvPr>
              <p:cNvCxnSpPr>
                <a:cxnSpLocks/>
              </p:cNvCxnSpPr>
              <p:nvPr/>
            </p:nvCxnSpPr>
            <p:spPr>
              <a:xfrm flipV="1">
                <a:off x="3123750" y="748105"/>
                <a:ext cx="305957" cy="190311"/>
              </a:xfrm>
              <a:prstGeom prst="straightConnector1">
                <a:avLst/>
              </a:prstGeom>
              <a:ln w="88900">
                <a:solidFill>
                  <a:srgbClr val="91F086"/>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AC35903-C0B5-44D0-9E3D-093EE8F92929}"/>
                  </a:ext>
                </a:extLst>
              </p:cNvPr>
              <p:cNvCxnSpPr>
                <a:cxnSpLocks/>
              </p:cNvCxnSpPr>
              <p:nvPr/>
            </p:nvCxnSpPr>
            <p:spPr>
              <a:xfrm flipV="1">
                <a:off x="3123750" y="649659"/>
                <a:ext cx="183805" cy="288757"/>
              </a:xfrm>
              <a:prstGeom prst="straightConnector1">
                <a:avLst/>
              </a:prstGeom>
              <a:ln w="88900">
                <a:solidFill>
                  <a:srgbClr val="11823B"/>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E793C32B-3D0B-473B-91C4-199D3429451E}"/>
                </a:ext>
              </a:extLst>
            </p:cNvPr>
            <p:cNvSpPr txBox="1"/>
            <p:nvPr/>
          </p:nvSpPr>
          <p:spPr>
            <a:xfrm>
              <a:off x="1594081" y="2424219"/>
              <a:ext cx="1017218" cy="369332"/>
            </a:xfrm>
            <a:prstGeom prst="rect">
              <a:avLst/>
            </a:prstGeom>
            <a:noFill/>
          </p:spPr>
          <p:txBody>
            <a:bodyPr wrap="square" lIns="0" tIns="0" rIns="0" bIns="0" rtlCol="0">
              <a:spAutoFit/>
            </a:bodyPr>
            <a:lstStyle/>
            <a:p>
              <a:r>
                <a:rPr lang="en-US" sz="2400" b="1" dirty="0">
                  <a:solidFill>
                    <a:prstClr val="black"/>
                  </a:solidFill>
                </a:rPr>
                <a:t>532 nm</a:t>
              </a:r>
            </a:p>
          </p:txBody>
        </p:sp>
      </p:grpSp>
      <p:sp>
        <p:nvSpPr>
          <p:cNvPr id="10" name="TextBox 9">
            <a:extLst>
              <a:ext uri="{FF2B5EF4-FFF2-40B4-BE49-F238E27FC236}">
                <a16:creationId xmlns:a16="http://schemas.microsoft.com/office/drawing/2014/main" id="{9931F76B-5FAB-4D01-9AB2-50537AEB892A}"/>
              </a:ext>
            </a:extLst>
          </p:cNvPr>
          <p:cNvSpPr txBox="1"/>
          <p:nvPr/>
        </p:nvSpPr>
        <p:spPr>
          <a:xfrm>
            <a:off x="1696122" y="5316692"/>
            <a:ext cx="4399878" cy="615553"/>
          </a:xfrm>
          <a:prstGeom prst="rect">
            <a:avLst/>
          </a:prstGeom>
          <a:noFill/>
        </p:spPr>
        <p:txBody>
          <a:bodyPr wrap="square" lIns="0" tIns="0" rIns="0" bIns="0" rtlCol="0">
            <a:spAutoFit/>
          </a:bodyPr>
          <a:lstStyle/>
          <a:p>
            <a:r>
              <a:rPr lang="en-US" sz="2000" dirty="0">
                <a:solidFill>
                  <a:prstClr val="black"/>
                </a:solidFill>
              </a:rPr>
              <a:t>Figure S.4 The pure carotenoids look the same with both wavelengths</a:t>
            </a:r>
          </a:p>
        </p:txBody>
      </p:sp>
      <p:sp>
        <p:nvSpPr>
          <p:cNvPr id="32" name="TextBox 31">
            <a:extLst>
              <a:ext uri="{FF2B5EF4-FFF2-40B4-BE49-F238E27FC236}">
                <a16:creationId xmlns:a16="http://schemas.microsoft.com/office/drawing/2014/main" id="{27288177-0499-40E2-9F81-3F9B65E0B6B6}"/>
              </a:ext>
            </a:extLst>
          </p:cNvPr>
          <p:cNvSpPr txBox="1"/>
          <p:nvPr/>
        </p:nvSpPr>
        <p:spPr>
          <a:xfrm>
            <a:off x="7708665" y="853976"/>
            <a:ext cx="4399878" cy="307777"/>
          </a:xfrm>
          <a:prstGeom prst="rect">
            <a:avLst/>
          </a:prstGeom>
          <a:noFill/>
        </p:spPr>
        <p:txBody>
          <a:bodyPr wrap="square" lIns="0" tIns="0" rIns="0" bIns="0" rtlCol="0">
            <a:spAutoFit/>
          </a:bodyPr>
          <a:lstStyle/>
          <a:p>
            <a:r>
              <a:rPr lang="en-US" sz="2000" dirty="0">
                <a:solidFill>
                  <a:prstClr val="black"/>
                </a:solidFill>
              </a:rPr>
              <a:t>Figure S4</a:t>
            </a:r>
          </a:p>
        </p:txBody>
      </p:sp>
    </p:spTree>
    <p:extLst>
      <p:ext uri="{BB962C8B-B14F-4D97-AF65-F5344CB8AC3E}">
        <p14:creationId xmlns:p14="http://schemas.microsoft.com/office/powerpoint/2010/main" val="66449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5CECA-1262-4E26-91AD-EAE1D8C7A5FB}"/>
              </a:ext>
            </a:extLst>
          </p:cNvPr>
          <p:cNvSpPr>
            <a:spLocks noGrp="1"/>
          </p:cNvSpPr>
          <p:nvPr>
            <p:ph type="title"/>
          </p:nvPr>
        </p:nvSpPr>
        <p:spPr/>
        <p:txBody>
          <a:bodyPr/>
          <a:lstStyle/>
          <a:p>
            <a:r>
              <a:rPr lang="en-US" dirty="0"/>
              <a:t>Concept of the study: Research questions</a:t>
            </a:r>
          </a:p>
        </p:txBody>
      </p:sp>
      <p:grpSp>
        <p:nvGrpSpPr>
          <p:cNvPr id="3" name="Group 2">
            <a:extLst>
              <a:ext uri="{FF2B5EF4-FFF2-40B4-BE49-F238E27FC236}">
                <a16:creationId xmlns:a16="http://schemas.microsoft.com/office/drawing/2014/main" id="{A6A37D6D-607E-4C2E-B433-BA532F45D3D5}"/>
              </a:ext>
            </a:extLst>
          </p:cNvPr>
          <p:cNvGrpSpPr/>
          <p:nvPr/>
        </p:nvGrpSpPr>
        <p:grpSpPr>
          <a:xfrm>
            <a:off x="673997" y="2134100"/>
            <a:ext cx="1432044" cy="1099931"/>
            <a:chOff x="2878820" y="515288"/>
            <a:chExt cx="550887" cy="423128"/>
          </a:xfrm>
        </p:grpSpPr>
        <p:cxnSp>
          <p:nvCxnSpPr>
            <p:cNvPr id="4" name="Straight Arrow Connector 3">
              <a:extLst>
                <a:ext uri="{FF2B5EF4-FFF2-40B4-BE49-F238E27FC236}">
                  <a16:creationId xmlns:a16="http://schemas.microsoft.com/office/drawing/2014/main" id="{339552D4-8C5F-4ACA-90C7-6A3762D134AB}"/>
                </a:ext>
              </a:extLst>
            </p:cNvPr>
            <p:cNvCxnSpPr>
              <a:cxnSpLocks/>
            </p:cNvCxnSpPr>
            <p:nvPr/>
          </p:nvCxnSpPr>
          <p:spPr>
            <a:xfrm>
              <a:off x="2878820" y="515288"/>
              <a:ext cx="244930" cy="423128"/>
            </a:xfrm>
            <a:prstGeom prst="straightConnector1">
              <a:avLst/>
            </a:prstGeom>
            <a:ln w="88900">
              <a:solidFill>
                <a:srgbClr val="CC161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EBAB970-14DF-4A0A-971F-49A5C0B2FB53}"/>
                </a:ext>
              </a:extLst>
            </p:cNvPr>
            <p:cNvCxnSpPr>
              <a:cxnSpLocks/>
            </p:cNvCxnSpPr>
            <p:nvPr/>
          </p:nvCxnSpPr>
          <p:spPr>
            <a:xfrm flipV="1">
              <a:off x="3123750" y="683419"/>
              <a:ext cx="263115" cy="254997"/>
            </a:xfrm>
            <a:prstGeom prst="straightConnector1">
              <a:avLst/>
            </a:prstGeom>
            <a:ln w="88900">
              <a:solidFill>
                <a:srgbClr val="FF5E28"/>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92BA8C3-D40E-4BC9-ACB6-3A46AC8F4B1A}"/>
                </a:ext>
              </a:extLst>
            </p:cNvPr>
            <p:cNvCxnSpPr>
              <a:cxnSpLocks/>
            </p:cNvCxnSpPr>
            <p:nvPr/>
          </p:nvCxnSpPr>
          <p:spPr>
            <a:xfrm flipV="1">
              <a:off x="3123750" y="748105"/>
              <a:ext cx="305957" cy="190311"/>
            </a:xfrm>
            <a:prstGeom prst="straightConnector1">
              <a:avLst/>
            </a:prstGeom>
            <a:ln w="88900">
              <a:solidFill>
                <a:srgbClr val="FFA634"/>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564082B-CA6C-44DE-8674-B052A76B2621}"/>
                </a:ext>
              </a:extLst>
            </p:cNvPr>
            <p:cNvCxnSpPr>
              <a:cxnSpLocks/>
            </p:cNvCxnSpPr>
            <p:nvPr/>
          </p:nvCxnSpPr>
          <p:spPr>
            <a:xfrm flipV="1">
              <a:off x="3123750" y="649659"/>
              <a:ext cx="183805" cy="288757"/>
            </a:xfrm>
            <a:prstGeom prst="straightConnector1">
              <a:avLst/>
            </a:prstGeom>
            <a:ln w="88900">
              <a:solidFill>
                <a:srgbClr val="E45944"/>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B7FA18AC-5F0B-487A-9235-7959F8134CB8}"/>
              </a:ext>
            </a:extLst>
          </p:cNvPr>
          <p:cNvGrpSpPr/>
          <p:nvPr/>
        </p:nvGrpSpPr>
        <p:grpSpPr>
          <a:xfrm>
            <a:off x="2189834" y="2199360"/>
            <a:ext cx="1432044" cy="1099931"/>
            <a:chOff x="2878820" y="515288"/>
            <a:chExt cx="550887" cy="423128"/>
          </a:xfrm>
        </p:grpSpPr>
        <p:cxnSp>
          <p:nvCxnSpPr>
            <p:cNvPr id="9" name="Straight Arrow Connector 8">
              <a:extLst>
                <a:ext uri="{FF2B5EF4-FFF2-40B4-BE49-F238E27FC236}">
                  <a16:creationId xmlns:a16="http://schemas.microsoft.com/office/drawing/2014/main" id="{1DCC9869-3897-457C-AFE6-DFD9DB20F6F8}"/>
                </a:ext>
              </a:extLst>
            </p:cNvPr>
            <p:cNvCxnSpPr>
              <a:cxnSpLocks/>
            </p:cNvCxnSpPr>
            <p:nvPr/>
          </p:nvCxnSpPr>
          <p:spPr>
            <a:xfrm>
              <a:off x="2878820" y="515288"/>
              <a:ext cx="244930" cy="423128"/>
            </a:xfrm>
            <a:prstGeom prst="straightConnector1">
              <a:avLst/>
            </a:prstGeom>
            <a:ln w="88900">
              <a:solidFill>
                <a:srgbClr val="65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6E47DCA-8452-4155-BFEA-7AF9AA59F120}"/>
                </a:ext>
              </a:extLst>
            </p:cNvPr>
            <p:cNvCxnSpPr>
              <a:cxnSpLocks/>
            </p:cNvCxnSpPr>
            <p:nvPr/>
          </p:nvCxnSpPr>
          <p:spPr>
            <a:xfrm flipV="1">
              <a:off x="3123750" y="683419"/>
              <a:ext cx="263115" cy="254997"/>
            </a:xfrm>
            <a:prstGeom prst="straightConnector1">
              <a:avLst/>
            </a:prstGeom>
            <a:ln w="88900">
              <a:solidFill>
                <a:srgbClr val="48BF53"/>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C8AC08D-659F-43D3-96B1-41199D8B2EDD}"/>
                </a:ext>
              </a:extLst>
            </p:cNvPr>
            <p:cNvCxnSpPr>
              <a:cxnSpLocks/>
            </p:cNvCxnSpPr>
            <p:nvPr/>
          </p:nvCxnSpPr>
          <p:spPr>
            <a:xfrm flipV="1">
              <a:off x="3123750" y="748105"/>
              <a:ext cx="305957" cy="190311"/>
            </a:xfrm>
            <a:prstGeom prst="straightConnector1">
              <a:avLst/>
            </a:prstGeom>
            <a:ln w="88900">
              <a:solidFill>
                <a:srgbClr val="91F086"/>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8B03C63-0102-4495-9C86-03ABFCC0F572}"/>
                </a:ext>
              </a:extLst>
            </p:cNvPr>
            <p:cNvCxnSpPr>
              <a:cxnSpLocks/>
            </p:cNvCxnSpPr>
            <p:nvPr/>
          </p:nvCxnSpPr>
          <p:spPr>
            <a:xfrm flipV="1">
              <a:off x="3123750" y="649659"/>
              <a:ext cx="183805" cy="288757"/>
            </a:xfrm>
            <a:prstGeom prst="straightConnector1">
              <a:avLst/>
            </a:prstGeom>
            <a:ln w="88900">
              <a:solidFill>
                <a:srgbClr val="11823B"/>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C9BAD986-648B-4495-9906-C46D2F23EC45}"/>
              </a:ext>
            </a:extLst>
          </p:cNvPr>
          <p:cNvSpPr txBox="1"/>
          <p:nvPr/>
        </p:nvSpPr>
        <p:spPr>
          <a:xfrm>
            <a:off x="1801829" y="4108674"/>
            <a:ext cx="8371690" cy="2154436"/>
          </a:xfrm>
          <a:prstGeom prst="rect">
            <a:avLst/>
          </a:prstGeom>
          <a:noFill/>
        </p:spPr>
        <p:txBody>
          <a:bodyPr wrap="square" lIns="0" tIns="0" rIns="0" bIns="0" rtlCol="0">
            <a:spAutoFit/>
          </a:bodyPr>
          <a:lstStyle/>
          <a:p>
            <a:pPr marL="342900" indent="-342900">
              <a:buFontTx/>
              <a:buAutoNum type="arabicPeriod"/>
            </a:pPr>
            <a:r>
              <a:rPr lang="en-US" sz="2800" dirty="0">
                <a:solidFill>
                  <a:prstClr val="black"/>
                </a:solidFill>
              </a:rPr>
              <a:t>Is one wavelength better than the other? Why?</a:t>
            </a:r>
          </a:p>
          <a:p>
            <a:pPr marL="342900" indent="-342900">
              <a:buAutoNum type="arabicPeriod"/>
            </a:pPr>
            <a:r>
              <a:rPr lang="en-US" sz="2800" dirty="0">
                <a:solidFill>
                  <a:prstClr val="black"/>
                </a:solidFill>
              </a:rPr>
              <a:t>Can you differentiate between the different strains?</a:t>
            </a:r>
          </a:p>
          <a:p>
            <a:pPr marL="342900" indent="-342900">
              <a:buAutoNum type="arabicPeriod"/>
            </a:pPr>
            <a:r>
              <a:rPr lang="en-US" sz="2800" dirty="0">
                <a:solidFill>
                  <a:prstClr val="black"/>
                </a:solidFill>
              </a:rPr>
              <a:t>Can we combine both wavelengths? Will it improve anything?</a:t>
            </a:r>
          </a:p>
          <a:p>
            <a:pPr marL="342900" indent="-342900">
              <a:buAutoNum type="arabicPeriod"/>
            </a:pPr>
            <a:r>
              <a:rPr lang="en-US" sz="2800" dirty="0">
                <a:solidFill>
                  <a:prstClr val="black"/>
                </a:solidFill>
              </a:rPr>
              <a:t>Does this work also for sputum samples?</a:t>
            </a:r>
          </a:p>
        </p:txBody>
      </p:sp>
      <p:grpSp>
        <p:nvGrpSpPr>
          <p:cNvPr id="20" name="Group 19">
            <a:extLst>
              <a:ext uri="{FF2B5EF4-FFF2-40B4-BE49-F238E27FC236}">
                <a16:creationId xmlns:a16="http://schemas.microsoft.com/office/drawing/2014/main" id="{0EBE725F-C1F1-4954-9B2C-8E238CD97B76}"/>
              </a:ext>
            </a:extLst>
          </p:cNvPr>
          <p:cNvGrpSpPr/>
          <p:nvPr/>
        </p:nvGrpSpPr>
        <p:grpSpPr>
          <a:xfrm>
            <a:off x="8476708" y="2166829"/>
            <a:ext cx="2071169" cy="1034472"/>
            <a:chOff x="-101919" y="4410229"/>
            <a:chExt cx="1639384" cy="1034472"/>
          </a:xfrm>
        </p:grpSpPr>
        <p:pic>
          <p:nvPicPr>
            <p:cNvPr id="21" name="Picture 20">
              <a:extLst>
                <a:ext uri="{FF2B5EF4-FFF2-40B4-BE49-F238E27FC236}">
                  <a16:creationId xmlns:a16="http://schemas.microsoft.com/office/drawing/2014/main" id="{FF11D675-EFE6-4415-84B6-2F29AB76F279}"/>
                </a:ext>
              </a:extLst>
            </p:cNvPr>
            <p:cNvPicPr>
              <a:picLocks noChangeAspect="1"/>
            </p:cNvPicPr>
            <p:nvPr/>
          </p:nvPicPr>
          <p:blipFill>
            <a:blip r:embed="rId2"/>
            <a:stretch>
              <a:fillRect/>
            </a:stretch>
          </p:blipFill>
          <p:spPr>
            <a:xfrm>
              <a:off x="102057" y="4410229"/>
              <a:ext cx="1167486" cy="524302"/>
            </a:xfrm>
            <a:prstGeom prst="rect">
              <a:avLst/>
            </a:prstGeom>
          </p:spPr>
        </p:pic>
        <p:sp>
          <p:nvSpPr>
            <p:cNvPr id="22" name="TextBox 21">
              <a:extLst>
                <a:ext uri="{FF2B5EF4-FFF2-40B4-BE49-F238E27FC236}">
                  <a16:creationId xmlns:a16="http://schemas.microsoft.com/office/drawing/2014/main" id="{9EBDD32E-A28D-447E-A11F-C3C7E71026C5}"/>
                </a:ext>
              </a:extLst>
            </p:cNvPr>
            <p:cNvSpPr txBox="1"/>
            <p:nvPr/>
          </p:nvSpPr>
          <p:spPr>
            <a:xfrm>
              <a:off x="-101919" y="5136924"/>
              <a:ext cx="1639384" cy="307777"/>
            </a:xfrm>
            <a:prstGeom prst="rect">
              <a:avLst/>
            </a:prstGeom>
            <a:noFill/>
          </p:spPr>
          <p:txBody>
            <a:bodyPr wrap="square" lIns="0" tIns="0" rIns="0" bIns="0" rtlCol="0">
              <a:spAutoFit/>
            </a:bodyPr>
            <a:lstStyle/>
            <a:p>
              <a:pPr algn="ctr"/>
              <a:r>
                <a:rPr lang="en-US" sz="2000" b="1" i="1" dirty="0">
                  <a:solidFill>
                    <a:prstClr val="black"/>
                  </a:solidFill>
                </a:rPr>
                <a:t>P. aeruginosa </a:t>
              </a:r>
              <a:r>
                <a:rPr lang="en-US" sz="2000" b="1" dirty="0">
                  <a:solidFill>
                    <a:prstClr val="black"/>
                  </a:solidFill>
                </a:rPr>
                <a:t>(PA)</a:t>
              </a:r>
            </a:p>
          </p:txBody>
        </p:sp>
      </p:grpSp>
      <p:grpSp>
        <p:nvGrpSpPr>
          <p:cNvPr id="23" name="Group 22">
            <a:extLst>
              <a:ext uri="{FF2B5EF4-FFF2-40B4-BE49-F238E27FC236}">
                <a16:creationId xmlns:a16="http://schemas.microsoft.com/office/drawing/2014/main" id="{A2240986-CB58-4D41-93E9-72AAE8151988}"/>
              </a:ext>
            </a:extLst>
          </p:cNvPr>
          <p:cNvGrpSpPr/>
          <p:nvPr/>
        </p:nvGrpSpPr>
        <p:grpSpPr>
          <a:xfrm>
            <a:off x="6643334" y="2067963"/>
            <a:ext cx="1555764" cy="1133338"/>
            <a:chOff x="729873" y="2364935"/>
            <a:chExt cx="1555764" cy="1133338"/>
          </a:xfrm>
        </p:grpSpPr>
        <p:sp>
          <p:nvSpPr>
            <p:cNvPr id="24" name="TextBox 23">
              <a:extLst>
                <a:ext uri="{FF2B5EF4-FFF2-40B4-BE49-F238E27FC236}">
                  <a16:creationId xmlns:a16="http://schemas.microsoft.com/office/drawing/2014/main" id="{E20D44FE-8B7D-45B7-9A26-A5F3DD8B2053}"/>
                </a:ext>
              </a:extLst>
            </p:cNvPr>
            <p:cNvSpPr txBox="1"/>
            <p:nvPr/>
          </p:nvSpPr>
          <p:spPr>
            <a:xfrm>
              <a:off x="729873" y="3190496"/>
              <a:ext cx="1555764" cy="307777"/>
            </a:xfrm>
            <a:prstGeom prst="rect">
              <a:avLst/>
            </a:prstGeom>
            <a:noFill/>
          </p:spPr>
          <p:txBody>
            <a:bodyPr wrap="square" lIns="0" tIns="0" rIns="0" bIns="0" rtlCol="0">
              <a:spAutoFit/>
            </a:bodyPr>
            <a:lstStyle/>
            <a:p>
              <a:r>
                <a:rPr lang="en-US" sz="2000" b="1" i="1" dirty="0">
                  <a:solidFill>
                    <a:prstClr val="black"/>
                  </a:solidFill>
                </a:rPr>
                <a:t>S. aureus </a:t>
              </a:r>
              <a:r>
                <a:rPr lang="en-US" sz="2000" b="1" dirty="0">
                  <a:solidFill>
                    <a:prstClr val="black"/>
                  </a:solidFill>
                </a:rPr>
                <a:t>(SA)</a:t>
              </a:r>
            </a:p>
          </p:txBody>
        </p:sp>
        <p:grpSp>
          <p:nvGrpSpPr>
            <p:cNvPr id="25" name="Group 24">
              <a:extLst>
                <a:ext uri="{FF2B5EF4-FFF2-40B4-BE49-F238E27FC236}">
                  <a16:creationId xmlns:a16="http://schemas.microsoft.com/office/drawing/2014/main" id="{641C5E1D-8C58-4CFD-94CC-BD4DE48B495F}"/>
                </a:ext>
              </a:extLst>
            </p:cNvPr>
            <p:cNvGrpSpPr/>
            <p:nvPr/>
          </p:nvGrpSpPr>
          <p:grpSpPr>
            <a:xfrm>
              <a:off x="999542" y="2364935"/>
              <a:ext cx="1016427" cy="685541"/>
              <a:chOff x="1007927" y="2327706"/>
              <a:chExt cx="1016427" cy="685541"/>
            </a:xfrm>
          </p:grpSpPr>
          <p:sp>
            <p:nvSpPr>
              <p:cNvPr id="26" name="Rectangle: Rounded Corners 25">
                <a:extLst>
                  <a:ext uri="{FF2B5EF4-FFF2-40B4-BE49-F238E27FC236}">
                    <a16:creationId xmlns:a16="http://schemas.microsoft.com/office/drawing/2014/main" id="{4871E428-064C-4C33-95A5-4D020F8A784C}"/>
                  </a:ext>
                </a:extLst>
              </p:cNvPr>
              <p:cNvSpPr/>
              <p:nvPr/>
            </p:nvSpPr>
            <p:spPr>
              <a:xfrm rot="20234398">
                <a:off x="1007927" y="2552995"/>
                <a:ext cx="540366" cy="460252"/>
              </a:xfrm>
              <a:prstGeom prst="roundRect">
                <a:avLst>
                  <a:gd name="adj" fmla="val 50000"/>
                </a:avLst>
              </a:prstGeom>
              <a:solidFill>
                <a:srgbClr val="FFA63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1ADB2B6F-7B24-4DEC-85D9-CB146C2E103C}"/>
                  </a:ext>
                </a:extLst>
              </p:cNvPr>
              <p:cNvSpPr/>
              <p:nvPr/>
            </p:nvSpPr>
            <p:spPr>
              <a:xfrm rot="20234398">
                <a:off x="1483988" y="2327706"/>
                <a:ext cx="540366" cy="460252"/>
              </a:xfrm>
              <a:prstGeom prst="roundRect">
                <a:avLst>
                  <a:gd name="adj" fmla="val 50000"/>
                </a:avLst>
              </a:prstGeom>
              <a:solidFill>
                <a:srgbClr val="FFA634"/>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TextBox 27">
            <a:extLst>
              <a:ext uri="{FF2B5EF4-FFF2-40B4-BE49-F238E27FC236}">
                <a16:creationId xmlns:a16="http://schemas.microsoft.com/office/drawing/2014/main" id="{5DC7D426-8A35-46B8-ACEE-B95F4A65A67E}"/>
              </a:ext>
            </a:extLst>
          </p:cNvPr>
          <p:cNvSpPr txBox="1"/>
          <p:nvPr/>
        </p:nvSpPr>
        <p:spPr>
          <a:xfrm>
            <a:off x="977454" y="1965290"/>
            <a:ext cx="1017218" cy="369332"/>
          </a:xfrm>
          <a:prstGeom prst="rect">
            <a:avLst/>
          </a:prstGeom>
          <a:noFill/>
        </p:spPr>
        <p:txBody>
          <a:bodyPr wrap="square" lIns="0" tIns="0" rIns="0" bIns="0" rtlCol="0">
            <a:spAutoFit/>
          </a:bodyPr>
          <a:lstStyle/>
          <a:p>
            <a:r>
              <a:rPr lang="en-US" sz="2400" b="1" dirty="0">
                <a:solidFill>
                  <a:prstClr val="black"/>
                </a:solidFill>
              </a:rPr>
              <a:t>785 nm</a:t>
            </a:r>
          </a:p>
        </p:txBody>
      </p:sp>
      <p:sp>
        <p:nvSpPr>
          <p:cNvPr id="29" name="TextBox 28">
            <a:extLst>
              <a:ext uri="{FF2B5EF4-FFF2-40B4-BE49-F238E27FC236}">
                <a16:creationId xmlns:a16="http://schemas.microsoft.com/office/drawing/2014/main" id="{AE9FA147-9F56-4D8C-A8FC-2F4D3BE10CC0}"/>
              </a:ext>
            </a:extLst>
          </p:cNvPr>
          <p:cNvSpPr txBox="1"/>
          <p:nvPr/>
        </p:nvSpPr>
        <p:spPr>
          <a:xfrm>
            <a:off x="2793987" y="1965290"/>
            <a:ext cx="1017218" cy="369332"/>
          </a:xfrm>
          <a:prstGeom prst="rect">
            <a:avLst/>
          </a:prstGeom>
          <a:noFill/>
        </p:spPr>
        <p:txBody>
          <a:bodyPr wrap="square" lIns="0" tIns="0" rIns="0" bIns="0" rtlCol="0">
            <a:spAutoFit/>
          </a:bodyPr>
          <a:lstStyle/>
          <a:p>
            <a:r>
              <a:rPr lang="en-US" sz="2400" b="1" dirty="0">
                <a:solidFill>
                  <a:prstClr val="black"/>
                </a:solidFill>
              </a:rPr>
              <a:t>532 nm</a:t>
            </a:r>
          </a:p>
        </p:txBody>
      </p:sp>
    </p:spTree>
    <p:extLst>
      <p:ext uri="{BB962C8B-B14F-4D97-AF65-F5344CB8AC3E}">
        <p14:creationId xmlns:p14="http://schemas.microsoft.com/office/powerpoint/2010/main" val="3291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1D4E87E9-0E08-4C75-990C-6847271E8BF1}"/>
              </a:ext>
            </a:extLst>
          </p:cNvPr>
          <p:cNvGrpSpPr/>
          <p:nvPr/>
        </p:nvGrpSpPr>
        <p:grpSpPr>
          <a:xfrm>
            <a:off x="6501945" y="767983"/>
            <a:ext cx="5369492" cy="3704415"/>
            <a:chOff x="6501945" y="767983"/>
            <a:chExt cx="5369492" cy="3704415"/>
          </a:xfrm>
        </p:grpSpPr>
        <p:grpSp>
          <p:nvGrpSpPr>
            <p:cNvPr id="15" name="Group 14">
              <a:extLst>
                <a:ext uri="{FF2B5EF4-FFF2-40B4-BE49-F238E27FC236}">
                  <a16:creationId xmlns:a16="http://schemas.microsoft.com/office/drawing/2014/main" id="{EF520B32-E3BF-4CDE-AE70-6B914C51E328}"/>
                </a:ext>
              </a:extLst>
            </p:cNvPr>
            <p:cNvGrpSpPr/>
            <p:nvPr/>
          </p:nvGrpSpPr>
          <p:grpSpPr>
            <a:xfrm>
              <a:off x="6501945" y="767983"/>
              <a:ext cx="5369492" cy="3633073"/>
              <a:chOff x="7287689" y="1260205"/>
              <a:chExt cx="4478151" cy="2930653"/>
            </a:xfrm>
          </p:grpSpPr>
          <p:grpSp>
            <p:nvGrpSpPr>
              <p:cNvPr id="4" name="Group 3">
                <a:extLst>
                  <a:ext uri="{FF2B5EF4-FFF2-40B4-BE49-F238E27FC236}">
                    <a16:creationId xmlns:a16="http://schemas.microsoft.com/office/drawing/2014/main" id="{1442EF64-4ECE-478A-83B8-07E25503D8F9}"/>
                  </a:ext>
                </a:extLst>
              </p:cNvPr>
              <p:cNvGrpSpPr/>
              <p:nvPr/>
            </p:nvGrpSpPr>
            <p:grpSpPr>
              <a:xfrm>
                <a:off x="7287689" y="1293441"/>
                <a:ext cx="4478151" cy="2897417"/>
                <a:chOff x="7071037" y="1369977"/>
                <a:chExt cx="4478151" cy="2897417"/>
              </a:xfrm>
            </p:grpSpPr>
            <p:pic>
              <p:nvPicPr>
                <p:cNvPr id="8" name="Picture 7">
                  <a:extLst>
                    <a:ext uri="{FF2B5EF4-FFF2-40B4-BE49-F238E27FC236}">
                      <a16:creationId xmlns:a16="http://schemas.microsoft.com/office/drawing/2014/main" id="{77295325-F057-4F07-83A0-0E0EE7777979}"/>
                    </a:ext>
                  </a:extLst>
                </p:cNvPr>
                <p:cNvPicPr>
                  <a:picLocks noChangeAspect="1"/>
                </p:cNvPicPr>
                <p:nvPr/>
              </p:nvPicPr>
              <p:blipFill>
                <a:blip r:embed="rId3"/>
                <a:stretch>
                  <a:fillRect/>
                </a:stretch>
              </p:blipFill>
              <p:spPr>
                <a:xfrm>
                  <a:off x="7071037" y="1369977"/>
                  <a:ext cx="4478151" cy="2897417"/>
                </a:xfrm>
                <a:prstGeom prst="rect">
                  <a:avLst/>
                </a:prstGeom>
              </p:spPr>
            </p:pic>
            <p:sp>
              <p:nvSpPr>
                <p:cNvPr id="9" name="Rectangle 8">
                  <a:extLst>
                    <a:ext uri="{FF2B5EF4-FFF2-40B4-BE49-F238E27FC236}">
                      <a16:creationId xmlns:a16="http://schemas.microsoft.com/office/drawing/2014/main" id="{E5F61919-5B00-4A80-90CA-34DA1A385303}"/>
                    </a:ext>
                  </a:extLst>
                </p:cNvPr>
                <p:cNvSpPr/>
                <p:nvPr/>
              </p:nvSpPr>
              <p:spPr>
                <a:xfrm>
                  <a:off x="7810500" y="1676400"/>
                  <a:ext cx="236089" cy="2287224"/>
                </a:xfrm>
                <a:prstGeom prst="rect">
                  <a:avLst/>
                </a:prstGeom>
                <a:solidFill>
                  <a:schemeClr val="bg1">
                    <a:lumMod val="50000"/>
                    <a:alpha val="23922"/>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36129B-FB41-4BD0-BE9E-2BC53A85D9CB}"/>
                    </a:ext>
                  </a:extLst>
                </p:cNvPr>
                <p:cNvSpPr/>
                <p:nvPr/>
              </p:nvSpPr>
              <p:spPr>
                <a:xfrm>
                  <a:off x="9357737" y="1676400"/>
                  <a:ext cx="236089" cy="2242270"/>
                </a:xfrm>
                <a:prstGeom prst="rect">
                  <a:avLst/>
                </a:prstGeom>
                <a:solidFill>
                  <a:schemeClr val="bg1">
                    <a:lumMod val="50000"/>
                    <a:alpha val="23922"/>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1F8E531-D767-4087-A874-7A873E4DEE93}"/>
                    </a:ext>
                  </a:extLst>
                </p:cNvPr>
                <p:cNvSpPr txBox="1"/>
                <p:nvPr/>
              </p:nvSpPr>
              <p:spPr>
                <a:xfrm>
                  <a:off x="7410520" y="4021173"/>
                  <a:ext cx="4138668" cy="198617"/>
                </a:xfrm>
                <a:prstGeom prst="rect">
                  <a:avLst/>
                </a:prstGeom>
                <a:noFill/>
              </p:spPr>
              <p:txBody>
                <a:bodyPr wrap="square" lIns="0" tIns="0" rIns="0" bIns="0" rtlCol="0">
                  <a:spAutoFit/>
                </a:bodyPr>
                <a:lstStyle/>
                <a:p>
                  <a:endParaRPr lang="en-US" sz="1600" dirty="0">
                    <a:solidFill>
                      <a:prstClr val="black"/>
                    </a:solidFill>
                  </a:endParaRPr>
                </a:p>
              </p:txBody>
            </p:sp>
          </p:grpSp>
          <p:pic>
            <p:nvPicPr>
              <p:cNvPr id="7170" name="Picture 2" descr="Porphyrin - Wikipedia">
                <a:extLst>
                  <a:ext uri="{FF2B5EF4-FFF2-40B4-BE49-F238E27FC236}">
                    <a16:creationId xmlns:a16="http://schemas.microsoft.com/office/drawing/2014/main" id="{767D6314-0549-47F1-8847-D7655B5AD3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4761" b="51351"/>
              <a:stretch/>
            </p:blipFill>
            <p:spPr bwMode="auto">
              <a:xfrm>
                <a:off x="8490656" y="1787294"/>
                <a:ext cx="856317" cy="105635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76B6552-582D-432D-BD10-9D95FD541802}"/>
                  </a:ext>
                </a:extLst>
              </p:cNvPr>
              <p:cNvSpPr txBox="1"/>
              <p:nvPr/>
            </p:nvSpPr>
            <p:spPr>
              <a:xfrm>
                <a:off x="7871267" y="1260205"/>
                <a:ext cx="2431533" cy="198617"/>
              </a:xfrm>
              <a:prstGeom prst="rect">
                <a:avLst/>
              </a:prstGeom>
              <a:solidFill>
                <a:schemeClr val="bg1"/>
              </a:solidFill>
            </p:spPr>
            <p:txBody>
              <a:bodyPr wrap="square" lIns="0" tIns="0" rIns="0" bIns="0" rtlCol="0">
                <a:spAutoFit/>
              </a:bodyPr>
              <a:lstStyle/>
              <a:p>
                <a:r>
                  <a:rPr lang="en-US" sz="1600" b="1" dirty="0">
                    <a:solidFill>
                      <a:prstClr val="black"/>
                    </a:solidFill>
                  </a:rPr>
                  <a:t>Spectra of pure porphyrins</a:t>
                </a:r>
              </a:p>
            </p:txBody>
          </p:sp>
        </p:grpSp>
        <p:sp>
          <p:nvSpPr>
            <p:cNvPr id="26" name="Rectangle 25">
              <a:extLst>
                <a:ext uri="{FF2B5EF4-FFF2-40B4-BE49-F238E27FC236}">
                  <a16:creationId xmlns:a16="http://schemas.microsoft.com/office/drawing/2014/main" id="{34F0406E-B049-4165-A040-9CC4F8566F5D}"/>
                </a:ext>
              </a:extLst>
            </p:cNvPr>
            <p:cNvSpPr/>
            <p:nvPr/>
          </p:nvSpPr>
          <p:spPr>
            <a:xfrm>
              <a:off x="6762750" y="4185192"/>
              <a:ext cx="430367" cy="28720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CEDF442-72D1-491A-A896-662D4F7976BA}"/>
              </a:ext>
            </a:extLst>
          </p:cNvPr>
          <p:cNvSpPr>
            <a:spLocks noGrp="1"/>
          </p:cNvSpPr>
          <p:nvPr>
            <p:ph type="title"/>
          </p:nvPr>
        </p:nvSpPr>
        <p:spPr>
          <a:xfrm>
            <a:off x="426160" y="242846"/>
            <a:ext cx="11123028" cy="369332"/>
          </a:xfrm>
        </p:spPr>
        <p:txBody>
          <a:bodyPr/>
          <a:lstStyle/>
          <a:p>
            <a:r>
              <a:rPr lang="en-US" sz="2400" dirty="0">
                <a:solidFill>
                  <a:prstClr val="black"/>
                </a:solidFill>
              </a:rPr>
              <a:t>4. Porphyrins have 4 peaks, they only discuss 2</a:t>
            </a:r>
            <a:endParaRPr lang="en-US" dirty="0"/>
          </a:p>
        </p:txBody>
      </p:sp>
      <p:sp>
        <p:nvSpPr>
          <p:cNvPr id="7" name="Rectangle 6">
            <a:extLst>
              <a:ext uri="{FF2B5EF4-FFF2-40B4-BE49-F238E27FC236}">
                <a16:creationId xmlns:a16="http://schemas.microsoft.com/office/drawing/2014/main" id="{9EB8CE2E-BDE9-49C4-A0C7-D63F9C20B27D}"/>
              </a:ext>
            </a:extLst>
          </p:cNvPr>
          <p:cNvSpPr/>
          <p:nvPr/>
        </p:nvSpPr>
        <p:spPr>
          <a:xfrm>
            <a:off x="426160" y="4621953"/>
            <a:ext cx="5123768" cy="1323439"/>
          </a:xfrm>
          <a:prstGeom prst="rect">
            <a:avLst/>
          </a:prstGeom>
        </p:spPr>
        <p:txBody>
          <a:bodyPr wrap="square">
            <a:spAutoFit/>
          </a:bodyPr>
          <a:lstStyle/>
          <a:p>
            <a:r>
              <a:rPr lang="en-US" sz="2000" dirty="0">
                <a:solidFill>
                  <a:srgbClr val="000000"/>
                </a:solidFill>
              </a:rPr>
              <a:t>“We attribute the strongly enhanced vibrational modes around 750 cm</a:t>
            </a:r>
            <a:r>
              <a:rPr lang="en-US" sz="2000" baseline="30000" dirty="0">
                <a:solidFill>
                  <a:srgbClr val="000000"/>
                </a:solidFill>
              </a:rPr>
              <a:t>–1</a:t>
            </a:r>
            <a:r>
              <a:rPr lang="en-US" sz="2000" dirty="0">
                <a:solidFill>
                  <a:srgbClr val="000000"/>
                </a:solidFill>
              </a:rPr>
              <a:t> and 1120 cm</a:t>
            </a:r>
            <a:r>
              <a:rPr lang="en-US" sz="2000" baseline="30000" dirty="0">
                <a:solidFill>
                  <a:srgbClr val="000000"/>
                </a:solidFill>
              </a:rPr>
              <a:t>–1</a:t>
            </a:r>
            <a:r>
              <a:rPr lang="en-US" sz="2000" dirty="0">
                <a:solidFill>
                  <a:srgbClr val="000000"/>
                </a:solidFill>
              </a:rPr>
              <a:t> to ring breathing and half ring modes of </a:t>
            </a:r>
            <a:r>
              <a:rPr lang="en-US" sz="2000" b="1" dirty="0">
                <a:solidFill>
                  <a:srgbClr val="000000"/>
                </a:solidFill>
              </a:rPr>
              <a:t>porphyrins</a:t>
            </a:r>
            <a:r>
              <a:rPr lang="en-US" sz="2000" dirty="0">
                <a:solidFill>
                  <a:srgbClr val="000000"/>
                </a:solidFill>
              </a:rPr>
              <a:t>”</a:t>
            </a:r>
            <a:endParaRPr lang="en-US" sz="2000" dirty="0"/>
          </a:p>
        </p:txBody>
      </p:sp>
      <p:sp>
        <p:nvSpPr>
          <p:cNvPr id="6" name="TextBox 5">
            <a:extLst>
              <a:ext uri="{FF2B5EF4-FFF2-40B4-BE49-F238E27FC236}">
                <a16:creationId xmlns:a16="http://schemas.microsoft.com/office/drawing/2014/main" id="{F216B0E1-4F1C-4DC8-A8E4-424C1E7FD09C}"/>
              </a:ext>
            </a:extLst>
          </p:cNvPr>
          <p:cNvSpPr txBox="1"/>
          <p:nvPr/>
        </p:nvSpPr>
        <p:spPr>
          <a:xfrm>
            <a:off x="7249421" y="4472398"/>
            <a:ext cx="4616263" cy="923330"/>
          </a:xfrm>
          <a:prstGeom prst="rect">
            <a:avLst/>
          </a:prstGeom>
          <a:noFill/>
        </p:spPr>
        <p:txBody>
          <a:bodyPr wrap="square" lIns="0" tIns="0" rIns="0" bIns="0" rtlCol="0">
            <a:spAutoFit/>
          </a:bodyPr>
          <a:lstStyle/>
          <a:p>
            <a:r>
              <a:rPr lang="en-US" sz="2000" dirty="0">
                <a:solidFill>
                  <a:prstClr val="black"/>
                </a:solidFill>
              </a:rPr>
              <a:t>If the source is indeed porphyrins, then where are the peaks at ~1300 and ~1580?</a:t>
            </a:r>
          </a:p>
          <a:p>
            <a:r>
              <a:rPr lang="en-US" sz="2000" dirty="0">
                <a:solidFill>
                  <a:prstClr val="black"/>
                </a:solidFill>
              </a:rPr>
              <a:t>Why are they smaller that 750?</a:t>
            </a:r>
          </a:p>
        </p:txBody>
      </p:sp>
      <p:pic>
        <p:nvPicPr>
          <p:cNvPr id="12" name="Graphic 11" descr="Exclamation mark">
            <a:extLst>
              <a:ext uri="{FF2B5EF4-FFF2-40B4-BE49-F238E27FC236}">
                <a16:creationId xmlns:a16="http://schemas.microsoft.com/office/drawing/2014/main" id="{931568FA-C493-40C7-928A-66643BC4BA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8717" y="4401056"/>
            <a:ext cx="914400" cy="914400"/>
          </a:xfrm>
          <a:prstGeom prst="rect">
            <a:avLst/>
          </a:prstGeom>
        </p:spPr>
      </p:pic>
      <p:sp>
        <p:nvSpPr>
          <p:cNvPr id="18" name="TextBox 17">
            <a:extLst>
              <a:ext uri="{FF2B5EF4-FFF2-40B4-BE49-F238E27FC236}">
                <a16:creationId xmlns:a16="http://schemas.microsoft.com/office/drawing/2014/main" id="{1F5DE913-F288-4E90-88D2-AC547B3F410D}"/>
              </a:ext>
            </a:extLst>
          </p:cNvPr>
          <p:cNvSpPr txBox="1"/>
          <p:nvPr/>
        </p:nvSpPr>
        <p:spPr>
          <a:xfrm>
            <a:off x="7361818" y="5682934"/>
            <a:ext cx="4299766" cy="615553"/>
          </a:xfrm>
          <a:prstGeom prst="rect">
            <a:avLst/>
          </a:prstGeom>
          <a:noFill/>
        </p:spPr>
        <p:txBody>
          <a:bodyPr wrap="square" lIns="0" tIns="0" rIns="0" bIns="0" rtlCol="0">
            <a:spAutoFit/>
          </a:bodyPr>
          <a:lstStyle/>
          <a:p>
            <a:r>
              <a:rPr lang="en-US" sz="2000" dirty="0">
                <a:solidFill>
                  <a:prstClr val="black"/>
                </a:solidFill>
              </a:rPr>
              <a:t>Idea: maybe background correction is wrong?</a:t>
            </a:r>
          </a:p>
        </p:txBody>
      </p:sp>
      <p:grpSp>
        <p:nvGrpSpPr>
          <p:cNvPr id="14" name="Group 13">
            <a:extLst>
              <a:ext uri="{FF2B5EF4-FFF2-40B4-BE49-F238E27FC236}">
                <a16:creationId xmlns:a16="http://schemas.microsoft.com/office/drawing/2014/main" id="{031ABF2A-15C2-4D64-8675-05C12B7E7F1B}"/>
              </a:ext>
            </a:extLst>
          </p:cNvPr>
          <p:cNvGrpSpPr/>
          <p:nvPr/>
        </p:nvGrpSpPr>
        <p:grpSpPr>
          <a:xfrm>
            <a:off x="459835" y="792880"/>
            <a:ext cx="5838583" cy="3661691"/>
            <a:chOff x="1615043" y="1170330"/>
            <a:chExt cx="5041900" cy="2953239"/>
          </a:xfrm>
        </p:grpSpPr>
        <p:pic>
          <p:nvPicPr>
            <p:cNvPr id="3" name="Picture 2" descr="https://pubs.acs.org/na101/home/literatum/publisher/achs/journals/content/ancham/0/ancham.ahead-of-print/acs.analchem.1c02501/20220103/images/large/ac1c02501_0004.jpeg">
              <a:extLst>
                <a:ext uri="{FF2B5EF4-FFF2-40B4-BE49-F238E27FC236}">
                  <a16:creationId xmlns:a16="http://schemas.microsoft.com/office/drawing/2014/main" id="{7E533BC2-1A04-4F7D-A3BC-C1795B537DA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530" t="48531"/>
            <a:stretch/>
          </p:blipFill>
          <p:spPr bwMode="auto">
            <a:xfrm>
              <a:off x="1615043" y="1375763"/>
              <a:ext cx="5041900" cy="274780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1CDBBF1-1AB7-4C73-BEF8-DC2C85FFAA33}"/>
                </a:ext>
              </a:extLst>
            </p:cNvPr>
            <p:cNvSpPr txBox="1"/>
            <p:nvPr/>
          </p:nvSpPr>
          <p:spPr>
            <a:xfrm>
              <a:off x="2070909" y="1170330"/>
              <a:ext cx="2431533" cy="246221"/>
            </a:xfrm>
            <a:prstGeom prst="rect">
              <a:avLst/>
            </a:prstGeom>
            <a:solidFill>
              <a:schemeClr val="bg1"/>
            </a:solidFill>
          </p:spPr>
          <p:txBody>
            <a:bodyPr wrap="square" lIns="0" tIns="0" rIns="0" bIns="0" rtlCol="0">
              <a:spAutoFit/>
            </a:bodyPr>
            <a:lstStyle/>
            <a:p>
              <a:r>
                <a:rPr lang="en-US" sz="1600" b="1" dirty="0">
                  <a:solidFill>
                    <a:prstClr val="black"/>
                  </a:solidFill>
                </a:rPr>
                <a:t>Spectra of </a:t>
              </a:r>
              <a:r>
                <a:rPr lang="en-US" sz="1600" b="1" i="1" dirty="0">
                  <a:solidFill>
                    <a:prstClr val="black"/>
                  </a:solidFill>
                </a:rPr>
                <a:t>P. aeruginosa</a:t>
              </a:r>
              <a:endParaRPr lang="en-US" sz="1600" b="1" dirty="0">
                <a:solidFill>
                  <a:prstClr val="black"/>
                </a:solidFill>
              </a:endParaRPr>
            </a:p>
          </p:txBody>
        </p:sp>
      </p:grpSp>
      <p:pic>
        <p:nvPicPr>
          <p:cNvPr id="16" name="Picture 15">
            <a:extLst>
              <a:ext uri="{FF2B5EF4-FFF2-40B4-BE49-F238E27FC236}">
                <a16:creationId xmlns:a16="http://schemas.microsoft.com/office/drawing/2014/main" id="{CE00008D-F633-4D03-8BDA-572A176EF91F}"/>
              </a:ext>
            </a:extLst>
          </p:cNvPr>
          <p:cNvPicPr>
            <a:picLocks noChangeAspect="1"/>
          </p:cNvPicPr>
          <p:nvPr/>
        </p:nvPicPr>
        <p:blipFill>
          <a:blip r:embed="rId8"/>
          <a:stretch>
            <a:fillRect/>
          </a:stretch>
        </p:blipFill>
        <p:spPr>
          <a:xfrm>
            <a:off x="1774936" y="1501867"/>
            <a:ext cx="1604190" cy="859704"/>
          </a:xfrm>
          <a:prstGeom prst="rect">
            <a:avLst/>
          </a:prstGeom>
        </p:spPr>
      </p:pic>
      <p:cxnSp>
        <p:nvCxnSpPr>
          <p:cNvPr id="19" name="Straight Arrow Connector 18">
            <a:extLst>
              <a:ext uri="{FF2B5EF4-FFF2-40B4-BE49-F238E27FC236}">
                <a16:creationId xmlns:a16="http://schemas.microsoft.com/office/drawing/2014/main" id="{76E28F4A-D782-436A-8C56-309DF9EECD40}"/>
              </a:ext>
            </a:extLst>
          </p:cNvPr>
          <p:cNvCxnSpPr/>
          <p:nvPr/>
        </p:nvCxnSpPr>
        <p:spPr>
          <a:xfrm>
            <a:off x="4326704" y="2463769"/>
            <a:ext cx="132968" cy="204395"/>
          </a:xfrm>
          <a:prstGeom prst="straightConnector1">
            <a:avLst/>
          </a:prstGeom>
          <a:ln w="88900">
            <a:solidFill>
              <a:schemeClr val="accent2"/>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1550500-33B1-462F-952E-AEC09AF49BE7}"/>
              </a:ext>
            </a:extLst>
          </p:cNvPr>
          <p:cNvCxnSpPr/>
          <p:nvPr/>
        </p:nvCxnSpPr>
        <p:spPr>
          <a:xfrm>
            <a:off x="5845754" y="2361571"/>
            <a:ext cx="132968" cy="204395"/>
          </a:xfrm>
          <a:prstGeom prst="straightConnector1">
            <a:avLst/>
          </a:prstGeom>
          <a:ln w="88900">
            <a:solidFill>
              <a:schemeClr val="accent2"/>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BDF869F-6868-4EB3-96C7-D18D6F1C76B9}"/>
              </a:ext>
            </a:extLst>
          </p:cNvPr>
          <p:cNvCxnSpPr/>
          <p:nvPr/>
        </p:nvCxnSpPr>
        <p:spPr>
          <a:xfrm>
            <a:off x="10164155" y="1487687"/>
            <a:ext cx="132968" cy="204395"/>
          </a:xfrm>
          <a:prstGeom prst="straightConnector1">
            <a:avLst/>
          </a:prstGeom>
          <a:ln w="88900">
            <a:solidFill>
              <a:schemeClr val="accent2"/>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EF0B92-7138-49E7-9E4E-1CC2F5A348C6}"/>
              </a:ext>
            </a:extLst>
          </p:cNvPr>
          <p:cNvCxnSpPr/>
          <p:nvPr/>
        </p:nvCxnSpPr>
        <p:spPr>
          <a:xfrm>
            <a:off x="11259229" y="1795293"/>
            <a:ext cx="132968" cy="204395"/>
          </a:xfrm>
          <a:prstGeom prst="straightConnector1">
            <a:avLst/>
          </a:prstGeom>
          <a:ln w="88900">
            <a:solidFill>
              <a:schemeClr val="accent2"/>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1856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90865-7E03-4247-AD13-25723340FBD0}"/>
              </a:ext>
            </a:extLst>
          </p:cNvPr>
          <p:cNvSpPr>
            <a:spLocks noGrp="1"/>
          </p:cNvSpPr>
          <p:nvPr>
            <p:ph type="title"/>
          </p:nvPr>
        </p:nvSpPr>
        <p:spPr/>
        <p:txBody>
          <a:bodyPr/>
          <a:lstStyle/>
          <a:p>
            <a:r>
              <a:rPr lang="en-US" dirty="0"/>
              <a:t>5. Some more small things…</a:t>
            </a:r>
          </a:p>
        </p:txBody>
      </p:sp>
      <p:sp>
        <p:nvSpPr>
          <p:cNvPr id="3" name="TextBox 2">
            <a:extLst>
              <a:ext uri="{FF2B5EF4-FFF2-40B4-BE49-F238E27FC236}">
                <a16:creationId xmlns:a16="http://schemas.microsoft.com/office/drawing/2014/main" id="{5F0F937D-0365-472D-A25B-8C82E1045BD9}"/>
              </a:ext>
            </a:extLst>
          </p:cNvPr>
          <p:cNvSpPr txBox="1"/>
          <p:nvPr/>
        </p:nvSpPr>
        <p:spPr>
          <a:xfrm>
            <a:off x="505609" y="1011219"/>
            <a:ext cx="8982636" cy="4062651"/>
          </a:xfrm>
          <a:prstGeom prst="rect">
            <a:avLst/>
          </a:prstGeom>
          <a:noFill/>
        </p:spPr>
        <p:txBody>
          <a:bodyPr wrap="square" lIns="0" tIns="0" rIns="0" bIns="0" rtlCol="0">
            <a:spAutoFit/>
          </a:bodyPr>
          <a:lstStyle/>
          <a:p>
            <a:pPr marL="342900" indent="-342900">
              <a:buFont typeface="Calibri" panose="020F0502020204030204" pitchFamily="34" charset="0"/>
              <a:buChar char="x"/>
            </a:pPr>
            <a:r>
              <a:rPr lang="en-US" sz="2400" dirty="0">
                <a:solidFill>
                  <a:prstClr val="black"/>
                </a:solidFill>
              </a:rPr>
              <a:t>No standard deviations are shown</a:t>
            </a:r>
          </a:p>
          <a:p>
            <a:pPr marL="342900" indent="-342900">
              <a:buFont typeface="Calibri" panose="020F0502020204030204" pitchFamily="34" charset="0"/>
              <a:buChar char="x"/>
            </a:pPr>
            <a:r>
              <a:rPr lang="en-US" sz="2400" dirty="0">
                <a:solidFill>
                  <a:prstClr val="black"/>
                </a:solidFill>
              </a:rPr>
              <a:t>No spectral resolution</a:t>
            </a:r>
          </a:p>
          <a:p>
            <a:pPr marL="342900" indent="-342900">
              <a:buFont typeface="Calibri" panose="020F0502020204030204" pitchFamily="34" charset="0"/>
              <a:buChar char="x"/>
            </a:pPr>
            <a:r>
              <a:rPr lang="en-US" sz="2400" dirty="0">
                <a:solidFill>
                  <a:prstClr val="black"/>
                </a:solidFill>
              </a:rPr>
              <a:t>No laser intensity</a:t>
            </a:r>
          </a:p>
          <a:p>
            <a:pPr marL="342900" indent="-342900">
              <a:buFont typeface="Calibri" panose="020F0502020204030204" pitchFamily="34" charset="0"/>
              <a:buChar char="x"/>
            </a:pPr>
            <a:r>
              <a:rPr lang="en-US" sz="2400" dirty="0">
                <a:solidFill>
                  <a:prstClr val="black"/>
                </a:solidFill>
              </a:rPr>
              <a:t>Wavenumber calibration is not clear (to me)</a:t>
            </a:r>
          </a:p>
          <a:p>
            <a:pPr marL="342900" indent="-342900">
              <a:buFont typeface="Calibri" panose="020F0502020204030204" pitchFamily="34" charset="0"/>
              <a:buChar char="x"/>
            </a:pPr>
            <a:r>
              <a:rPr lang="en-US" sz="2400" dirty="0">
                <a:solidFill>
                  <a:prstClr val="black"/>
                </a:solidFill>
              </a:rPr>
              <a:t>Their background peak (from the quartz slide) is very different across measurements</a:t>
            </a:r>
          </a:p>
          <a:p>
            <a:pPr marL="342900" indent="-342900">
              <a:buFont typeface="Calibri" panose="020F0502020204030204" pitchFamily="34" charset="0"/>
              <a:buChar char="x"/>
            </a:pPr>
            <a:r>
              <a:rPr lang="en-US" sz="2400" dirty="0">
                <a:solidFill>
                  <a:prstClr val="black"/>
                </a:solidFill>
              </a:rPr>
              <a:t>They made mistakes in the supplementary figure descriptions</a:t>
            </a:r>
          </a:p>
          <a:p>
            <a:pPr marL="342900" indent="-342900">
              <a:buFont typeface="Calibri" panose="020F0502020204030204" pitchFamily="34" charset="0"/>
              <a:buChar char="x"/>
            </a:pPr>
            <a:r>
              <a:rPr lang="en-US" sz="2400" dirty="0">
                <a:solidFill>
                  <a:prstClr val="black"/>
                </a:solidFill>
              </a:rPr>
              <a:t>Their conclusion: </a:t>
            </a:r>
            <a:br>
              <a:rPr lang="en-US" sz="2400" dirty="0">
                <a:solidFill>
                  <a:prstClr val="black"/>
                </a:solidFill>
              </a:rPr>
            </a:br>
            <a:r>
              <a:rPr lang="en-US" sz="2400" dirty="0">
                <a:solidFill>
                  <a:prstClr val="black"/>
                </a:solidFill>
              </a:rPr>
              <a:t>They claim this method can be used to detect </a:t>
            </a:r>
            <a:r>
              <a:rPr lang="en-US" sz="2400" b="1" dirty="0">
                <a:solidFill>
                  <a:prstClr val="black"/>
                </a:solidFill>
              </a:rPr>
              <a:t>antibiotic resistance</a:t>
            </a:r>
            <a:r>
              <a:rPr lang="en-US" sz="2400" dirty="0">
                <a:solidFill>
                  <a:prstClr val="black"/>
                </a:solidFill>
              </a:rPr>
              <a:t>, from a single strain being differentiated (one of which has no </a:t>
            </a:r>
            <a:r>
              <a:rPr lang="en-US" sz="2400" dirty="0" err="1">
                <a:solidFill>
                  <a:prstClr val="black"/>
                </a:solidFill>
              </a:rPr>
              <a:t>carotens</a:t>
            </a:r>
            <a:r>
              <a:rPr lang="en-US" sz="2400" dirty="0">
                <a:solidFill>
                  <a:prstClr val="black"/>
                </a:solidFill>
              </a:rPr>
              <a:t>!)!</a:t>
            </a:r>
          </a:p>
        </p:txBody>
      </p:sp>
      <p:sp>
        <p:nvSpPr>
          <p:cNvPr id="4" name="TextBox 3">
            <a:extLst>
              <a:ext uri="{FF2B5EF4-FFF2-40B4-BE49-F238E27FC236}">
                <a16:creationId xmlns:a16="http://schemas.microsoft.com/office/drawing/2014/main" id="{C5059385-5B04-4977-81D4-688F668B3BA9}"/>
              </a:ext>
            </a:extLst>
          </p:cNvPr>
          <p:cNvSpPr txBox="1"/>
          <p:nvPr/>
        </p:nvSpPr>
        <p:spPr>
          <a:xfrm>
            <a:off x="825500" y="5426817"/>
            <a:ext cx="6072816" cy="553998"/>
          </a:xfrm>
          <a:prstGeom prst="rect">
            <a:avLst/>
          </a:prstGeom>
          <a:noFill/>
        </p:spPr>
        <p:txBody>
          <a:bodyPr wrap="none" lIns="0" tIns="0" rIns="0" bIns="0" rtlCol="0">
            <a:spAutoFit/>
          </a:bodyPr>
          <a:lstStyle/>
          <a:p>
            <a:r>
              <a:rPr lang="en-US" sz="3600" b="1" dirty="0">
                <a:solidFill>
                  <a:prstClr val="black"/>
                </a:solidFill>
              </a:rPr>
              <a:t>Overall: very problematic paper</a:t>
            </a:r>
          </a:p>
        </p:txBody>
      </p:sp>
      <p:pic>
        <p:nvPicPr>
          <p:cNvPr id="6" name="Picture 2" descr="Image">
            <a:extLst>
              <a:ext uri="{FF2B5EF4-FFF2-40B4-BE49-F238E27FC236}">
                <a16:creationId xmlns:a16="http://schemas.microsoft.com/office/drawing/2014/main" id="{5DC132C7-ED31-4D1C-BE21-580344B2DD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8728"/>
          <a:stretch/>
        </p:blipFill>
        <p:spPr bwMode="auto">
          <a:xfrm>
            <a:off x="7729696" y="5111460"/>
            <a:ext cx="4249392" cy="1470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43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3ACF-3231-4680-BA71-F711D8FA2D77}"/>
              </a:ext>
            </a:extLst>
          </p:cNvPr>
          <p:cNvSpPr>
            <a:spLocks noGrp="1"/>
          </p:cNvSpPr>
          <p:nvPr>
            <p:ph type="title"/>
          </p:nvPr>
        </p:nvSpPr>
        <p:spPr/>
        <p:txBody>
          <a:bodyPr/>
          <a:lstStyle/>
          <a:p>
            <a:r>
              <a:rPr lang="en-US" dirty="0"/>
              <a:t>6. The numbers don’t add up</a:t>
            </a:r>
          </a:p>
        </p:txBody>
      </p:sp>
      <p:pic>
        <p:nvPicPr>
          <p:cNvPr id="3" name="Picture 2">
            <a:extLst>
              <a:ext uri="{FF2B5EF4-FFF2-40B4-BE49-F238E27FC236}">
                <a16:creationId xmlns:a16="http://schemas.microsoft.com/office/drawing/2014/main" id="{15F3BCE2-C094-451F-AC9D-FA887D5578C4}"/>
              </a:ext>
            </a:extLst>
          </p:cNvPr>
          <p:cNvPicPr>
            <a:picLocks noChangeAspect="1"/>
          </p:cNvPicPr>
          <p:nvPr/>
        </p:nvPicPr>
        <p:blipFill>
          <a:blip r:embed="rId2"/>
          <a:stretch>
            <a:fillRect/>
          </a:stretch>
        </p:blipFill>
        <p:spPr>
          <a:xfrm>
            <a:off x="3527840" y="1257300"/>
            <a:ext cx="8664160" cy="4731183"/>
          </a:xfrm>
          <a:prstGeom prst="rect">
            <a:avLst/>
          </a:prstGeom>
        </p:spPr>
      </p:pic>
      <p:sp>
        <p:nvSpPr>
          <p:cNvPr id="4" name="TextBox 3">
            <a:extLst>
              <a:ext uri="{FF2B5EF4-FFF2-40B4-BE49-F238E27FC236}">
                <a16:creationId xmlns:a16="http://schemas.microsoft.com/office/drawing/2014/main" id="{46C25DB7-E8B7-4A65-A466-2D454FD0EC2C}"/>
              </a:ext>
            </a:extLst>
          </p:cNvPr>
          <p:cNvSpPr txBox="1"/>
          <p:nvPr/>
        </p:nvSpPr>
        <p:spPr>
          <a:xfrm>
            <a:off x="169531" y="1592531"/>
            <a:ext cx="3647558" cy="2954655"/>
          </a:xfrm>
          <a:prstGeom prst="rect">
            <a:avLst/>
          </a:prstGeom>
          <a:noFill/>
        </p:spPr>
        <p:txBody>
          <a:bodyPr wrap="square" lIns="0" tIns="0" rIns="0" bIns="0" rtlCol="0">
            <a:spAutoFit/>
          </a:bodyPr>
          <a:lstStyle/>
          <a:p>
            <a:r>
              <a:rPr lang="en-US" sz="1600" dirty="0">
                <a:solidFill>
                  <a:prstClr val="black"/>
                </a:solidFill>
              </a:rPr>
              <a:t>In </a:t>
            </a:r>
            <a:r>
              <a:rPr lang="en-US" sz="1600" b="1" dirty="0">
                <a:solidFill>
                  <a:prstClr val="black"/>
                </a:solidFill>
              </a:rPr>
              <a:t>figure S9 </a:t>
            </a:r>
            <a:r>
              <a:rPr lang="en-US" sz="1600" dirty="0">
                <a:solidFill>
                  <a:prstClr val="black"/>
                </a:solidFill>
              </a:rPr>
              <a:t>they give a confusion matrix for classification with PCA-SVM</a:t>
            </a:r>
          </a:p>
          <a:p>
            <a:r>
              <a:rPr lang="en-US" sz="1600" dirty="0">
                <a:solidFill>
                  <a:prstClr val="black"/>
                </a:solidFill>
              </a:rPr>
              <a:t>Assuming each strain has 30 spectra, it is not possible to have 5.56% misclassified (not a valid division of 30)</a:t>
            </a:r>
          </a:p>
          <a:p>
            <a:r>
              <a:rPr lang="en-US" sz="1600" dirty="0">
                <a:solidFill>
                  <a:prstClr val="black"/>
                </a:solidFill>
              </a:rPr>
              <a:t>Same for: 1.67, 4.76, 3.7, 2.78, 6.25</a:t>
            </a:r>
          </a:p>
          <a:p>
            <a:endParaRPr lang="en-US" sz="1600" dirty="0">
              <a:solidFill>
                <a:prstClr val="black"/>
              </a:solidFill>
            </a:endParaRPr>
          </a:p>
          <a:p>
            <a:r>
              <a:rPr lang="en-US" sz="1600" dirty="0">
                <a:solidFill>
                  <a:prstClr val="black"/>
                </a:solidFill>
              </a:rPr>
              <a:t>Each misclassification in 30 samples = 1/30 = 0.0333 = 3.33%</a:t>
            </a:r>
          </a:p>
          <a:p>
            <a:endParaRPr lang="en-US" sz="1600" dirty="0">
              <a:solidFill>
                <a:prstClr val="black"/>
              </a:solidFill>
            </a:endParaRPr>
          </a:p>
          <a:p>
            <a:r>
              <a:rPr lang="en-US" sz="1600" dirty="0">
                <a:solidFill>
                  <a:prstClr val="black"/>
                </a:solidFill>
              </a:rPr>
              <a:t>Same issue in figures S12 (which reproduces Fig 5 in numbers), S13</a:t>
            </a:r>
          </a:p>
        </p:txBody>
      </p:sp>
      <p:sp>
        <p:nvSpPr>
          <p:cNvPr id="5" name="Rectangle 4">
            <a:extLst>
              <a:ext uri="{FF2B5EF4-FFF2-40B4-BE49-F238E27FC236}">
                <a16:creationId xmlns:a16="http://schemas.microsoft.com/office/drawing/2014/main" id="{0F132FA5-2AC4-4F81-A62C-A9DAEB88247F}"/>
              </a:ext>
            </a:extLst>
          </p:cNvPr>
          <p:cNvSpPr/>
          <p:nvPr/>
        </p:nvSpPr>
        <p:spPr>
          <a:xfrm>
            <a:off x="4267200" y="2009775"/>
            <a:ext cx="457200" cy="26670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A345B86-8C03-4558-B23B-6B6F0CA6549E}"/>
              </a:ext>
            </a:extLst>
          </p:cNvPr>
          <p:cNvSpPr/>
          <p:nvPr/>
        </p:nvSpPr>
        <p:spPr>
          <a:xfrm>
            <a:off x="4267200" y="2936509"/>
            <a:ext cx="457200" cy="26670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0C3413F-83F3-45A7-B4AE-C29FB0140BF2}"/>
              </a:ext>
            </a:extLst>
          </p:cNvPr>
          <p:cNvSpPr/>
          <p:nvPr/>
        </p:nvSpPr>
        <p:spPr>
          <a:xfrm>
            <a:off x="6391275" y="4317634"/>
            <a:ext cx="457200" cy="26670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A88A5C7-1304-45EA-8D17-DCA1CD244C34}"/>
              </a:ext>
            </a:extLst>
          </p:cNvPr>
          <p:cNvSpPr/>
          <p:nvPr/>
        </p:nvSpPr>
        <p:spPr>
          <a:xfrm>
            <a:off x="8374913" y="2009775"/>
            <a:ext cx="457200" cy="26670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F216C5D-113C-4FBB-B399-C2D0798C4ECC}"/>
              </a:ext>
            </a:extLst>
          </p:cNvPr>
          <p:cNvSpPr/>
          <p:nvPr/>
        </p:nvSpPr>
        <p:spPr>
          <a:xfrm>
            <a:off x="8367826" y="2476500"/>
            <a:ext cx="457200" cy="26670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791D097-6D74-4A43-A74D-A5B7DD87B495}"/>
              </a:ext>
            </a:extLst>
          </p:cNvPr>
          <p:cNvSpPr/>
          <p:nvPr/>
        </p:nvSpPr>
        <p:spPr>
          <a:xfrm>
            <a:off x="8789364" y="2456403"/>
            <a:ext cx="457200" cy="26670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DED89A9-ADBD-45D9-ABAE-DF14423F348D}"/>
              </a:ext>
            </a:extLst>
          </p:cNvPr>
          <p:cNvSpPr/>
          <p:nvPr/>
        </p:nvSpPr>
        <p:spPr>
          <a:xfrm>
            <a:off x="9646614" y="1798131"/>
            <a:ext cx="457200" cy="26670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66D306B-674B-4BDF-A6D3-95C136D817AF}"/>
              </a:ext>
            </a:extLst>
          </p:cNvPr>
          <p:cNvSpPr/>
          <p:nvPr/>
        </p:nvSpPr>
        <p:spPr>
          <a:xfrm>
            <a:off x="7189164" y="4969956"/>
            <a:ext cx="457200" cy="26670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DBF1D5-2E13-4F46-BA12-CE797AC615EC}"/>
              </a:ext>
            </a:extLst>
          </p:cNvPr>
          <p:cNvSpPr/>
          <p:nvPr/>
        </p:nvSpPr>
        <p:spPr>
          <a:xfrm>
            <a:off x="6391275" y="5408106"/>
            <a:ext cx="457200" cy="26670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94CAE4-C614-4690-B0A8-E46DB47B1618}"/>
              </a:ext>
            </a:extLst>
          </p:cNvPr>
          <p:cNvSpPr/>
          <p:nvPr/>
        </p:nvSpPr>
        <p:spPr>
          <a:xfrm>
            <a:off x="7224713" y="4084779"/>
            <a:ext cx="457200" cy="26670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A87CAD7-EA8F-4C6C-AC79-9809D1231A6A}"/>
              </a:ext>
            </a:extLst>
          </p:cNvPr>
          <p:cNvSpPr/>
          <p:nvPr/>
        </p:nvSpPr>
        <p:spPr>
          <a:xfrm>
            <a:off x="10960950" y="2993659"/>
            <a:ext cx="457200" cy="26670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487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3ACF-3231-4680-BA71-F711D8FA2D77}"/>
              </a:ext>
            </a:extLst>
          </p:cNvPr>
          <p:cNvSpPr>
            <a:spLocks noGrp="1"/>
          </p:cNvSpPr>
          <p:nvPr>
            <p:ph type="title"/>
          </p:nvPr>
        </p:nvSpPr>
        <p:spPr/>
        <p:txBody>
          <a:bodyPr/>
          <a:lstStyle/>
          <a:p>
            <a:r>
              <a:rPr lang="en-US" dirty="0"/>
              <a:t>6. The numbers don’t add up II</a:t>
            </a:r>
          </a:p>
        </p:txBody>
      </p:sp>
      <p:sp>
        <p:nvSpPr>
          <p:cNvPr id="7" name="TextBox 6">
            <a:extLst>
              <a:ext uri="{FF2B5EF4-FFF2-40B4-BE49-F238E27FC236}">
                <a16:creationId xmlns:a16="http://schemas.microsoft.com/office/drawing/2014/main" id="{316EDD86-EF72-4287-AC19-CAC40B9DCF09}"/>
              </a:ext>
            </a:extLst>
          </p:cNvPr>
          <p:cNvSpPr txBox="1"/>
          <p:nvPr/>
        </p:nvSpPr>
        <p:spPr>
          <a:xfrm>
            <a:off x="426160" y="923925"/>
            <a:ext cx="6759948" cy="3693319"/>
          </a:xfrm>
          <a:prstGeom prst="rect">
            <a:avLst/>
          </a:prstGeom>
          <a:noFill/>
        </p:spPr>
        <p:txBody>
          <a:bodyPr wrap="square" lIns="0" tIns="0" rIns="0" bIns="0" rtlCol="0">
            <a:spAutoFit/>
          </a:bodyPr>
          <a:lstStyle/>
          <a:p>
            <a:r>
              <a:rPr lang="en-US" sz="2000" dirty="0">
                <a:solidFill>
                  <a:prstClr val="black"/>
                </a:solidFill>
              </a:rPr>
              <a:t>The entire dataset included: </a:t>
            </a:r>
            <a:r>
              <a:rPr lang="en-US" sz="2000" b="1" dirty="0">
                <a:solidFill>
                  <a:prstClr val="black"/>
                </a:solidFill>
              </a:rPr>
              <a:t>240 Spectra</a:t>
            </a:r>
          </a:p>
          <a:p>
            <a:r>
              <a:rPr lang="en-US" sz="2000" dirty="0">
                <a:solidFill>
                  <a:prstClr val="black"/>
                </a:solidFill>
              </a:rPr>
              <a:t> (quote: “</a:t>
            </a:r>
            <a:r>
              <a:rPr lang="en-US" sz="2000" i="1" dirty="0">
                <a:solidFill>
                  <a:prstClr val="black"/>
                </a:solidFill>
              </a:rPr>
              <a:t>Two-hundred forty spectra were used to train the SVM classified (30 for each strain), and the same number of spectra was used for validation</a:t>
            </a:r>
            <a:r>
              <a:rPr lang="en-US" sz="2000" dirty="0">
                <a:solidFill>
                  <a:prstClr val="black"/>
                </a:solidFill>
              </a:rPr>
              <a:t>”)</a:t>
            </a:r>
          </a:p>
          <a:p>
            <a:endParaRPr lang="en-US" sz="2000" dirty="0">
              <a:solidFill>
                <a:prstClr val="black"/>
              </a:solidFill>
            </a:endParaRPr>
          </a:p>
          <a:p>
            <a:r>
              <a:rPr lang="en-US" sz="2000" dirty="0">
                <a:solidFill>
                  <a:prstClr val="black"/>
                </a:solidFill>
              </a:rPr>
              <a:t>For each misclassification, you lose </a:t>
            </a:r>
            <a:r>
              <a:rPr lang="en-US" sz="2000" b="1" dirty="0">
                <a:solidFill>
                  <a:prstClr val="black"/>
                </a:solidFill>
              </a:rPr>
              <a:t>1/240 = 0.4166%</a:t>
            </a:r>
            <a:r>
              <a:rPr lang="en-US" sz="2000" dirty="0">
                <a:solidFill>
                  <a:prstClr val="black"/>
                </a:solidFill>
              </a:rPr>
              <a:t> in accuracy</a:t>
            </a:r>
          </a:p>
          <a:p>
            <a:endParaRPr lang="en-US" sz="2000" dirty="0">
              <a:solidFill>
                <a:prstClr val="black"/>
              </a:solidFill>
            </a:endParaRPr>
          </a:p>
          <a:p>
            <a:pPr marL="285750" indent="-285750">
              <a:buFont typeface="Arial" panose="020B0604020202020204" pitchFamily="34" charset="0"/>
              <a:buChar char="•"/>
            </a:pPr>
            <a:r>
              <a:rPr lang="en-US" sz="2000" dirty="0">
                <a:solidFill>
                  <a:prstClr val="black"/>
                </a:solidFill>
              </a:rPr>
              <a:t>It is not possible to get 99.75% accuracy:</a:t>
            </a:r>
            <a:br>
              <a:rPr lang="en-US" sz="2000" dirty="0">
                <a:solidFill>
                  <a:prstClr val="black"/>
                </a:solidFill>
              </a:rPr>
            </a:br>
            <a:r>
              <a:rPr lang="en-US" sz="2000" dirty="0">
                <a:solidFill>
                  <a:prstClr val="black"/>
                </a:solidFill>
              </a:rPr>
              <a:t>if 1 spectrum is misclassified you get </a:t>
            </a:r>
            <a:r>
              <a:rPr lang="en-US" sz="2000" b="1" dirty="0">
                <a:solidFill>
                  <a:prstClr val="black"/>
                </a:solidFill>
              </a:rPr>
              <a:t>99.58% </a:t>
            </a:r>
            <a:r>
              <a:rPr lang="en-US" sz="2000" dirty="0">
                <a:solidFill>
                  <a:prstClr val="black"/>
                </a:solidFill>
              </a:rPr>
              <a:t>accuracy.</a:t>
            </a:r>
          </a:p>
          <a:p>
            <a:pPr marL="285750" indent="-285750">
              <a:buFont typeface="Arial" panose="020B0604020202020204" pitchFamily="34" charset="0"/>
              <a:buChar char="•"/>
            </a:pPr>
            <a:r>
              <a:rPr lang="en-US" sz="2000" dirty="0">
                <a:solidFill>
                  <a:prstClr val="black"/>
                </a:solidFill>
              </a:rPr>
              <a:t>Also for 94.4%. Not possible with 240 spectra. You can get: 94.6, 94.2 </a:t>
            </a:r>
          </a:p>
          <a:p>
            <a:pPr marL="285750" indent="-285750">
              <a:buFont typeface="Arial" panose="020B0604020202020204" pitchFamily="34" charset="0"/>
              <a:buChar char="•"/>
            </a:pPr>
            <a:r>
              <a:rPr lang="en-US" sz="2000" dirty="0">
                <a:solidFill>
                  <a:prstClr val="black"/>
                </a:solidFill>
              </a:rPr>
              <a:t>98.33% is possible, with </a:t>
            </a:r>
            <a:r>
              <a:rPr lang="en-US" sz="2000" b="1" dirty="0">
                <a:solidFill>
                  <a:prstClr val="black"/>
                </a:solidFill>
              </a:rPr>
              <a:t>4/240</a:t>
            </a:r>
            <a:r>
              <a:rPr lang="en-US" sz="2000" dirty="0">
                <a:solidFill>
                  <a:prstClr val="black"/>
                </a:solidFill>
              </a:rPr>
              <a:t> misclassified spectra</a:t>
            </a:r>
          </a:p>
        </p:txBody>
      </p:sp>
      <p:graphicFrame>
        <p:nvGraphicFramePr>
          <p:cNvPr id="5" name="Table 4">
            <a:extLst>
              <a:ext uri="{FF2B5EF4-FFF2-40B4-BE49-F238E27FC236}">
                <a16:creationId xmlns:a16="http://schemas.microsoft.com/office/drawing/2014/main" id="{18057816-1F86-40B6-9745-5499832EBA35}"/>
              </a:ext>
            </a:extLst>
          </p:cNvPr>
          <p:cNvGraphicFramePr>
            <a:graphicFrameLocks noGrp="1"/>
          </p:cNvGraphicFramePr>
          <p:nvPr>
            <p:extLst>
              <p:ext uri="{D42A27DB-BD31-4B8C-83A1-F6EECF244321}">
                <p14:modId xmlns:p14="http://schemas.microsoft.com/office/powerpoint/2010/main" val="2145954253"/>
              </p:ext>
            </p:extLst>
          </p:nvPr>
        </p:nvGraphicFramePr>
        <p:xfrm>
          <a:off x="8018588" y="1523230"/>
          <a:ext cx="3530600" cy="3811539"/>
        </p:xfrm>
        <a:graphic>
          <a:graphicData uri="http://schemas.openxmlformats.org/drawingml/2006/table">
            <a:tbl>
              <a:tblPr firstRow="1" bandRow="1">
                <a:tableStyleId>{5C22544A-7EE6-4342-B048-85BDC9FD1C3A}</a:tableStyleId>
              </a:tblPr>
              <a:tblGrid>
                <a:gridCol w="1663486">
                  <a:extLst>
                    <a:ext uri="{9D8B030D-6E8A-4147-A177-3AD203B41FA5}">
                      <a16:colId xmlns:a16="http://schemas.microsoft.com/office/drawing/2014/main" val="1458937828"/>
                    </a:ext>
                  </a:extLst>
                </a:gridCol>
                <a:gridCol w="1867114">
                  <a:extLst>
                    <a:ext uri="{9D8B030D-6E8A-4147-A177-3AD203B41FA5}">
                      <a16:colId xmlns:a16="http://schemas.microsoft.com/office/drawing/2014/main" val="2283729183"/>
                    </a:ext>
                  </a:extLst>
                </a:gridCol>
              </a:tblGrid>
              <a:tr h="1429326">
                <a:tc>
                  <a:txBody>
                    <a:bodyPr/>
                    <a:lstStyle/>
                    <a:p>
                      <a:pPr algn="ctr"/>
                      <a:r>
                        <a:rPr lang="en-US" dirty="0"/>
                        <a:t>λ</a:t>
                      </a:r>
                    </a:p>
                  </a:txBody>
                  <a:tcPr>
                    <a:lnB w="12700" cap="flat" cmpd="sng" algn="ctr">
                      <a:solidFill>
                        <a:schemeClr val="tx1"/>
                      </a:solidFill>
                      <a:prstDash val="solid"/>
                      <a:round/>
                      <a:headEnd type="none" w="med" len="med"/>
                      <a:tailEnd type="none" w="med" len="med"/>
                    </a:lnB>
                  </a:tcPr>
                </a:tc>
                <a:tc>
                  <a:txBody>
                    <a:bodyPr/>
                    <a:lstStyle/>
                    <a:p>
                      <a:pPr algn="ctr"/>
                      <a:r>
                        <a:rPr lang="en-US" dirty="0"/>
                        <a:t>Classification </a:t>
                      </a:r>
                    </a:p>
                    <a:p>
                      <a:pPr algn="ctr"/>
                      <a:r>
                        <a:rPr lang="en-US" dirty="0"/>
                        <a:t>Accuracy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7569581"/>
                  </a:ext>
                </a:extLst>
              </a:tr>
              <a:tr h="794071">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94.4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69919647"/>
                  </a:ext>
                </a:extLst>
              </a:tr>
              <a:tr h="794071">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98.33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0770068"/>
                  </a:ext>
                </a:extLst>
              </a:tr>
              <a:tr h="794071">
                <a:tc>
                  <a:txBody>
                    <a:bodyPr/>
                    <a:lstStyle/>
                    <a:p>
                      <a:pPr algn="ct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1" dirty="0"/>
                        <a:t>99.75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88858317"/>
                  </a:ext>
                </a:extLst>
              </a:tr>
            </a:tbl>
          </a:graphicData>
        </a:graphic>
      </p:graphicFrame>
      <p:sp>
        <p:nvSpPr>
          <p:cNvPr id="6" name="TextBox 5">
            <a:extLst>
              <a:ext uri="{FF2B5EF4-FFF2-40B4-BE49-F238E27FC236}">
                <a16:creationId xmlns:a16="http://schemas.microsoft.com/office/drawing/2014/main" id="{8BE35245-769C-4588-B054-D45B238096E3}"/>
              </a:ext>
            </a:extLst>
          </p:cNvPr>
          <p:cNvSpPr txBox="1"/>
          <p:nvPr/>
        </p:nvSpPr>
        <p:spPr>
          <a:xfrm>
            <a:off x="8018588" y="1047246"/>
            <a:ext cx="3530599" cy="369332"/>
          </a:xfrm>
          <a:prstGeom prst="rect">
            <a:avLst/>
          </a:prstGeom>
          <a:noFill/>
        </p:spPr>
        <p:txBody>
          <a:bodyPr wrap="square" lIns="0" tIns="0" rIns="0" bIns="0" rtlCol="0">
            <a:spAutoFit/>
          </a:bodyPr>
          <a:lstStyle/>
          <a:p>
            <a:pPr algn="ctr"/>
            <a:r>
              <a:rPr lang="en-US" sz="2400" b="1" u="sng" dirty="0">
                <a:solidFill>
                  <a:prstClr val="black"/>
                </a:solidFill>
              </a:rPr>
              <a:t>SVM Classification (strains)</a:t>
            </a:r>
          </a:p>
        </p:txBody>
      </p:sp>
      <p:pic>
        <p:nvPicPr>
          <p:cNvPr id="8" name="Picture 7">
            <a:extLst>
              <a:ext uri="{FF2B5EF4-FFF2-40B4-BE49-F238E27FC236}">
                <a16:creationId xmlns:a16="http://schemas.microsoft.com/office/drawing/2014/main" id="{A2FB5E91-767D-4A1E-AC81-70402759DB98}"/>
              </a:ext>
            </a:extLst>
          </p:cNvPr>
          <p:cNvPicPr>
            <a:picLocks noChangeAspect="1"/>
          </p:cNvPicPr>
          <p:nvPr/>
        </p:nvPicPr>
        <p:blipFill>
          <a:blip r:embed="rId2"/>
          <a:stretch>
            <a:fillRect/>
          </a:stretch>
        </p:blipFill>
        <p:spPr>
          <a:xfrm>
            <a:off x="8349588" y="3692133"/>
            <a:ext cx="962317" cy="821318"/>
          </a:xfrm>
          <a:prstGeom prst="rect">
            <a:avLst/>
          </a:prstGeom>
        </p:spPr>
      </p:pic>
      <p:pic>
        <p:nvPicPr>
          <p:cNvPr id="9" name="Picture 8">
            <a:extLst>
              <a:ext uri="{FF2B5EF4-FFF2-40B4-BE49-F238E27FC236}">
                <a16:creationId xmlns:a16="http://schemas.microsoft.com/office/drawing/2014/main" id="{771A170C-996B-453F-BF2E-A28C0FE01FFE}"/>
              </a:ext>
            </a:extLst>
          </p:cNvPr>
          <p:cNvPicPr>
            <a:picLocks noChangeAspect="1"/>
          </p:cNvPicPr>
          <p:nvPr/>
        </p:nvPicPr>
        <p:blipFill>
          <a:blip r:embed="rId3"/>
          <a:stretch>
            <a:fillRect/>
          </a:stretch>
        </p:blipFill>
        <p:spPr>
          <a:xfrm>
            <a:off x="8435312" y="2955257"/>
            <a:ext cx="917038" cy="741722"/>
          </a:xfrm>
          <a:prstGeom prst="rect">
            <a:avLst/>
          </a:prstGeom>
        </p:spPr>
      </p:pic>
      <p:grpSp>
        <p:nvGrpSpPr>
          <p:cNvPr id="10" name="Group 9">
            <a:extLst>
              <a:ext uri="{FF2B5EF4-FFF2-40B4-BE49-F238E27FC236}">
                <a16:creationId xmlns:a16="http://schemas.microsoft.com/office/drawing/2014/main" id="{287EF1F9-6A89-4B20-A72A-E6A47A02D84A}"/>
              </a:ext>
            </a:extLst>
          </p:cNvPr>
          <p:cNvGrpSpPr/>
          <p:nvPr/>
        </p:nvGrpSpPr>
        <p:grpSpPr>
          <a:xfrm>
            <a:off x="7983301" y="4513451"/>
            <a:ext cx="1793095" cy="821318"/>
            <a:chOff x="7032389" y="4454231"/>
            <a:chExt cx="1793095" cy="821318"/>
          </a:xfrm>
        </p:grpSpPr>
        <p:pic>
          <p:nvPicPr>
            <p:cNvPr id="11" name="Picture 10">
              <a:extLst>
                <a:ext uri="{FF2B5EF4-FFF2-40B4-BE49-F238E27FC236}">
                  <a16:creationId xmlns:a16="http://schemas.microsoft.com/office/drawing/2014/main" id="{E28F3D38-834B-49B7-B51B-A08959B7F24F}"/>
                </a:ext>
              </a:extLst>
            </p:cNvPr>
            <p:cNvPicPr>
              <a:picLocks noChangeAspect="1"/>
            </p:cNvPicPr>
            <p:nvPr/>
          </p:nvPicPr>
          <p:blipFill>
            <a:blip r:embed="rId2"/>
            <a:stretch>
              <a:fillRect/>
            </a:stretch>
          </p:blipFill>
          <p:spPr>
            <a:xfrm>
              <a:off x="7863167" y="4454231"/>
              <a:ext cx="962317" cy="821318"/>
            </a:xfrm>
            <a:prstGeom prst="rect">
              <a:avLst/>
            </a:prstGeom>
          </p:spPr>
        </p:pic>
        <p:pic>
          <p:nvPicPr>
            <p:cNvPr id="12" name="Picture 11">
              <a:extLst>
                <a:ext uri="{FF2B5EF4-FFF2-40B4-BE49-F238E27FC236}">
                  <a16:creationId xmlns:a16="http://schemas.microsoft.com/office/drawing/2014/main" id="{5F980903-1EE7-49C2-BF39-08767B1E3EFE}"/>
                </a:ext>
              </a:extLst>
            </p:cNvPr>
            <p:cNvPicPr>
              <a:picLocks noChangeAspect="1"/>
            </p:cNvPicPr>
            <p:nvPr/>
          </p:nvPicPr>
          <p:blipFill>
            <a:blip r:embed="rId3"/>
            <a:stretch>
              <a:fillRect/>
            </a:stretch>
          </p:blipFill>
          <p:spPr>
            <a:xfrm>
              <a:off x="7032389" y="4533827"/>
              <a:ext cx="917038" cy="741722"/>
            </a:xfrm>
            <a:prstGeom prst="rect">
              <a:avLst/>
            </a:prstGeom>
          </p:spPr>
        </p:pic>
      </p:grpSp>
    </p:spTree>
    <p:extLst>
      <p:ext uri="{BB962C8B-B14F-4D97-AF65-F5344CB8AC3E}">
        <p14:creationId xmlns:p14="http://schemas.microsoft.com/office/powerpoint/2010/main" val="224186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7BBB-45C9-4898-8675-AB0A01D88DF5}"/>
              </a:ext>
            </a:extLst>
          </p:cNvPr>
          <p:cNvSpPr>
            <a:spLocks noGrp="1"/>
          </p:cNvSpPr>
          <p:nvPr>
            <p:ph type="title"/>
          </p:nvPr>
        </p:nvSpPr>
        <p:spPr/>
        <p:txBody>
          <a:bodyPr/>
          <a:lstStyle/>
          <a:p>
            <a:r>
              <a:rPr lang="en-US" dirty="0"/>
              <a:t>My takeaways for our work</a:t>
            </a:r>
          </a:p>
        </p:txBody>
      </p:sp>
      <p:sp>
        <p:nvSpPr>
          <p:cNvPr id="3" name="Content Placeholder 2">
            <a:extLst>
              <a:ext uri="{FF2B5EF4-FFF2-40B4-BE49-F238E27FC236}">
                <a16:creationId xmlns:a16="http://schemas.microsoft.com/office/drawing/2014/main" id="{EC35DE0B-94D8-4897-AE0B-9024A3E69903}"/>
              </a:ext>
            </a:extLst>
          </p:cNvPr>
          <p:cNvSpPr>
            <a:spLocks noGrp="1"/>
          </p:cNvSpPr>
          <p:nvPr>
            <p:ph sz="quarter" idx="16"/>
          </p:nvPr>
        </p:nvSpPr>
        <p:spPr>
          <a:xfrm>
            <a:off x="426161" y="1107089"/>
            <a:ext cx="10953039" cy="4642631"/>
          </a:xfrm>
        </p:spPr>
        <p:txBody>
          <a:bodyPr/>
          <a:lstStyle/>
          <a:p>
            <a:pPr marL="514350" indent="-514350">
              <a:buAutoNum type="arabicPeriod"/>
            </a:pPr>
            <a:r>
              <a:rPr lang="en-US" dirty="0"/>
              <a:t>It’s good that we have proper controls</a:t>
            </a:r>
          </a:p>
          <a:p>
            <a:pPr marL="514350" indent="-514350">
              <a:buAutoNum type="arabicPeriod"/>
            </a:pPr>
            <a:r>
              <a:rPr lang="en-US" dirty="0"/>
              <a:t>Check your background subtraction methods</a:t>
            </a:r>
          </a:p>
          <a:p>
            <a:pPr marL="514350" indent="-514350">
              <a:buAutoNum type="arabicPeriod"/>
            </a:pPr>
            <a:r>
              <a:rPr lang="en-US" dirty="0"/>
              <a:t>Double check your classification results, did you lose or gain spectra “out of nowhere”?</a:t>
            </a:r>
          </a:p>
          <a:p>
            <a:pPr marL="514350" indent="-514350">
              <a:buAutoNum type="arabicPeriod"/>
            </a:pPr>
            <a:r>
              <a:rPr lang="en-US" dirty="0"/>
              <a:t>There is information “hiding” in fluorescence, this might be usable</a:t>
            </a:r>
          </a:p>
          <a:p>
            <a:pPr marL="514350" indent="-514350">
              <a:buAutoNum type="arabicPeriod"/>
            </a:pPr>
            <a:r>
              <a:rPr lang="en-US" dirty="0"/>
              <a:t>Read carefully what people did: it’s very easy to write titles and abstracts</a:t>
            </a:r>
          </a:p>
        </p:txBody>
      </p:sp>
    </p:spTree>
    <p:extLst>
      <p:ext uri="{BB962C8B-B14F-4D97-AF65-F5344CB8AC3E}">
        <p14:creationId xmlns:p14="http://schemas.microsoft.com/office/powerpoint/2010/main" val="84745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AE144-6399-4044-864A-67F6306E3701}"/>
              </a:ext>
            </a:extLst>
          </p:cNvPr>
          <p:cNvSpPr>
            <a:spLocks noGrp="1"/>
          </p:cNvSpPr>
          <p:nvPr>
            <p:ph type="title"/>
          </p:nvPr>
        </p:nvSpPr>
        <p:spPr/>
        <p:txBody>
          <a:bodyPr/>
          <a:lstStyle/>
          <a:p>
            <a:pPr algn="ctr"/>
            <a:r>
              <a:rPr lang="en-US" dirty="0"/>
              <a:t>THANK YOU FOR YOUR ATTENTION</a:t>
            </a:r>
          </a:p>
        </p:txBody>
      </p:sp>
      <p:pic>
        <p:nvPicPr>
          <p:cNvPr id="20482" name="Picture 2" descr="High Quality mine minefield trap cheese mouse Blank Meme Template">
            <a:extLst>
              <a:ext uri="{FF2B5EF4-FFF2-40B4-BE49-F238E27FC236}">
                <a16:creationId xmlns:a16="http://schemas.microsoft.com/office/drawing/2014/main" id="{EF4DDD67-2C53-4D2C-9755-940D3234D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571" y="1219200"/>
            <a:ext cx="8490857" cy="4064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5B025E3-08E5-4BA9-90FB-C6F7C091E9FC}"/>
              </a:ext>
            </a:extLst>
          </p:cNvPr>
          <p:cNvSpPr txBox="1">
            <a:spLocks/>
          </p:cNvSpPr>
          <p:nvPr/>
        </p:nvSpPr>
        <p:spPr>
          <a:xfrm>
            <a:off x="534485" y="5524725"/>
            <a:ext cx="11123028" cy="415426"/>
          </a:xfrm>
          <a:prstGeom prst="rect">
            <a:avLst/>
          </a:prstGeom>
        </p:spPr>
        <p:txBody>
          <a:bodyPr vert="horz" wrap="square" lIns="0" tIns="0" rIns="0" bIns="0" rtlCol="0" anchor="t" anchorCtr="0">
            <a:spAutoFit/>
          </a:bodyPr>
          <a:lstStyle>
            <a:lvl1pPr algn="l" defTabSz="1219259" rtl="0" eaLnBrk="1" latinLnBrk="0" hangingPunct="1">
              <a:spcBef>
                <a:spcPct val="0"/>
              </a:spcBef>
              <a:buNone/>
              <a:defRPr sz="2700" b="1" kern="1200">
                <a:solidFill>
                  <a:schemeClr val="tx1"/>
                </a:solidFill>
                <a:latin typeface="+mj-lt"/>
                <a:ea typeface="+mj-ea"/>
                <a:cs typeface="+mj-cs"/>
              </a:defRPr>
            </a:lvl1pPr>
          </a:lstStyle>
          <a:p>
            <a:pPr algn="ctr"/>
            <a:r>
              <a:rPr lang="en-US" dirty="0"/>
              <a:t>Let’s discuss the issues</a:t>
            </a:r>
          </a:p>
        </p:txBody>
      </p:sp>
    </p:spTree>
    <p:extLst>
      <p:ext uri="{BB962C8B-B14F-4D97-AF65-F5344CB8AC3E}">
        <p14:creationId xmlns:p14="http://schemas.microsoft.com/office/powerpoint/2010/main" val="196267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3B53-8DD3-40DF-9A78-612F348A801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BD980E53-924D-4A13-8565-9876331231AC}"/>
              </a:ext>
            </a:extLst>
          </p:cNvPr>
          <p:cNvPicPr>
            <a:picLocks noChangeAspect="1"/>
          </p:cNvPicPr>
          <p:nvPr/>
        </p:nvPicPr>
        <p:blipFill>
          <a:blip r:embed="rId2"/>
          <a:stretch>
            <a:fillRect/>
          </a:stretch>
        </p:blipFill>
        <p:spPr>
          <a:xfrm>
            <a:off x="2761784" y="13811"/>
            <a:ext cx="6668431" cy="6830378"/>
          </a:xfrm>
          <a:prstGeom prst="rect">
            <a:avLst/>
          </a:prstGeom>
        </p:spPr>
      </p:pic>
    </p:spTree>
    <p:extLst>
      <p:ext uri="{BB962C8B-B14F-4D97-AF65-F5344CB8AC3E}">
        <p14:creationId xmlns:p14="http://schemas.microsoft.com/office/powerpoint/2010/main" val="283811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1714B-4F6B-4CD5-9EFF-73F16D4086B1}"/>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9806C8A1-7EB7-4E77-8097-96C8491B8FE7}"/>
              </a:ext>
            </a:extLst>
          </p:cNvPr>
          <p:cNvPicPr>
            <a:picLocks noChangeAspect="1"/>
          </p:cNvPicPr>
          <p:nvPr/>
        </p:nvPicPr>
        <p:blipFill rotWithShape="1">
          <a:blip r:embed="rId2"/>
          <a:srcRect b="70750"/>
          <a:stretch/>
        </p:blipFill>
        <p:spPr>
          <a:xfrm>
            <a:off x="426160" y="1521044"/>
            <a:ext cx="11502802" cy="3815912"/>
          </a:xfrm>
          <a:prstGeom prst="rect">
            <a:avLst/>
          </a:prstGeom>
        </p:spPr>
      </p:pic>
      <p:sp>
        <p:nvSpPr>
          <p:cNvPr id="4" name="Rectangle 3">
            <a:extLst>
              <a:ext uri="{FF2B5EF4-FFF2-40B4-BE49-F238E27FC236}">
                <a16:creationId xmlns:a16="http://schemas.microsoft.com/office/drawing/2014/main" id="{890A17F8-8BE8-4E77-BF9C-06EB9BF24AA1}"/>
              </a:ext>
            </a:extLst>
          </p:cNvPr>
          <p:cNvSpPr/>
          <p:nvPr/>
        </p:nvSpPr>
        <p:spPr>
          <a:xfrm>
            <a:off x="776503" y="5535568"/>
            <a:ext cx="1710148" cy="584775"/>
          </a:xfrm>
          <a:prstGeom prst="rect">
            <a:avLst/>
          </a:prstGeom>
        </p:spPr>
        <p:txBody>
          <a:bodyPr wrap="none">
            <a:spAutoFit/>
          </a:bodyPr>
          <a:lstStyle/>
          <a:p>
            <a:r>
              <a:rPr lang="en-US" dirty="0"/>
              <a:t>Figure S3</a:t>
            </a:r>
          </a:p>
        </p:txBody>
      </p:sp>
    </p:spTree>
    <p:extLst>
      <p:ext uri="{BB962C8B-B14F-4D97-AF65-F5344CB8AC3E}">
        <p14:creationId xmlns:p14="http://schemas.microsoft.com/office/powerpoint/2010/main" val="124407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CCDD4-3379-435A-A075-8B17FCB3B752}"/>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62DD280-B08B-4518-9B4E-6721E70B2CDA}"/>
              </a:ext>
            </a:extLst>
          </p:cNvPr>
          <p:cNvPicPr>
            <a:picLocks noChangeAspect="1"/>
          </p:cNvPicPr>
          <p:nvPr/>
        </p:nvPicPr>
        <p:blipFill>
          <a:blip r:embed="rId2"/>
          <a:stretch>
            <a:fillRect/>
          </a:stretch>
        </p:blipFill>
        <p:spPr>
          <a:xfrm>
            <a:off x="2326371" y="0"/>
            <a:ext cx="7539258" cy="6858000"/>
          </a:xfrm>
          <a:prstGeom prst="rect">
            <a:avLst/>
          </a:prstGeom>
        </p:spPr>
      </p:pic>
    </p:spTree>
    <p:extLst>
      <p:ext uri="{BB962C8B-B14F-4D97-AF65-F5344CB8AC3E}">
        <p14:creationId xmlns:p14="http://schemas.microsoft.com/office/powerpoint/2010/main" val="40986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459BB-DEBE-4DA6-934E-C0C2AE6EFA5A}"/>
              </a:ext>
            </a:extLst>
          </p:cNvPr>
          <p:cNvSpPr>
            <a:spLocks noGrp="1"/>
          </p:cNvSpPr>
          <p:nvPr>
            <p:ph type="title"/>
          </p:nvPr>
        </p:nvSpPr>
        <p:spPr/>
        <p:txBody>
          <a:bodyPr/>
          <a:lstStyle/>
          <a:p>
            <a:endParaRPr lang="en-US"/>
          </a:p>
        </p:txBody>
      </p:sp>
      <p:graphicFrame>
        <p:nvGraphicFramePr>
          <p:cNvPr id="3" name="Table 2">
            <a:extLst>
              <a:ext uri="{FF2B5EF4-FFF2-40B4-BE49-F238E27FC236}">
                <a16:creationId xmlns:a16="http://schemas.microsoft.com/office/drawing/2014/main" id="{4341A862-94D9-4227-86AF-8F0BB38A8141}"/>
              </a:ext>
            </a:extLst>
          </p:cNvPr>
          <p:cNvGraphicFramePr>
            <a:graphicFrameLocks noGrp="1"/>
          </p:cNvGraphicFramePr>
          <p:nvPr>
            <p:extLst>
              <p:ext uri="{D42A27DB-BD31-4B8C-83A1-F6EECF244321}">
                <p14:modId xmlns:p14="http://schemas.microsoft.com/office/powerpoint/2010/main" val="845152890"/>
              </p:ext>
            </p:extLst>
          </p:nvPr>
        </p:nvGraphicFramePr>
        <p:xfrm>
          <a:off x="1142999" y="1131022"/>
          <a:ext cx="3595256" cy="4913868"/>
        </p:xfrm>
        <a:graphic>
          <a:graphicData uri="http://schemas.openxmlformats.org/drawingml/2006/table">
            <a:tbl>
              <a:tblPr>
                <a:tableStyleId>{5C22544A-7EE6-4342-B048-85BDC9FD1C3A}</a:tableStyleId>
              </a:tblPr>
              <a:tblGrid>
                <a:gridCol w="898814">
                  <a:extLst>
                    <a:ext uri="{9D8B030D-6E8A-4147-A177-3AD203B41FA5}">
                      <a16:colId xmlns:a16="http://schemas.microsoft.com/office/drawing/2014/main" val="3825772469"/>
                    </a:ext>
                  </a:extLst>
                </a:gridCol>
                <a:gridCol w="898814">
                  <a:extLst>
                    <a:ext uri="{9D8B030D-6E8A-4147-A177-3AD203B41FA5}">
                      <a16:colId xmlns:a16="http://schemas.microsoft.com/office/drawing/2014/main" val="1320865403"/>
                    </a:ext>
                  </a:extLst>
                </a:gridCol>
                <a:gridCol w="898814">
                  <a:extLst>
                    <a:ext uri="{9D8B030D-6E8A-4147-A177-3AD203B41FA5}">
                      <a16:colId xmlns:a16="http://schemas.microsoft.com/office/drawing/2014/main" val="3350332622"/>
                    </a:ext>
                  </a:extLst>
                </a:gridCol>
                <a:gridCol w="898814">
                  <a:extLst>
                    <a:ext uri="{9D8B030D-6E8A-4147-A177-3AD203B41FA5}">
                      <a16:colId xmlns:a16="http://schemas.microsoft.com/office/drawing/2014/main" val="2235364839"/>
                    </a:ext>
                  </a:extLst>
                </a:gridCol>
              </a:tblGrid>
              <a:tr h="406383">
                <a:tc>
                  <a:txBody>
                    <a:bodyPr/>
                    <a:lstStyle/>
                    <a:p>
                      <a:pPr algn="ctr" fontAlgn="b"/>
                      <a:r>
                        <a:rPr lang="en-US" sz="1400" u="none" strike="noStrike">
                          <a:effectLst/>
                        </a:rPr>
                        <a:t>Total Spectra</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240</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95686208"/>
                  </a:ext>
                </a:extLst>
              </a:tr>
              <a:tr h="224521">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 Correct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 Miss</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83939600"/>
                  </a:ext>
                </a:extLst>
              </a:tr>
              <a:tr h="406383">
                <a:tc>
                  <a:txBody>
                    <a:bodyPr/>
                    <a:lstStyle/>
                    <a:p>
                      <a:pPr algn="ctr" fontAlgn="b"/>
                      <a:r>
                        <a:rPr lang="en-US" sz="1400" u="none" strike="noStrike">
                          <a:effectLst/>
                        </a:rPr>
                        <a:t>Correctly classified</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240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100.00%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0.00%</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97528668"/>
                  </a:ext>
                </a:extLst>
              </a:tr>
              <a:tr h="224521">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239</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99.58%</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0.42%</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97470561"/>
                  </a:ext>
                </a:extLst>
              </a:tr>
              <a:tr h="224521">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238</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99.17%</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0.83%</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07816741"/>
                  </a:ext>
                </a:extLst>
              </a:tr>
              <a:tr h="224521">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237</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98.75%</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1.25%</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58484314"/>
                  </a:ext>
                </a:extLst>
              </a:tr>
              <a:tr h="224521">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236</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98.33%</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1.67%</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62452317"/>
                  </a:ext>
                </a:extLst>
              </a:tr>
              <a:tr h="224521">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235</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97.92%</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2.08%</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51749939"/>
                  </a:ext>
                </a:extLst>
              </a:tr>
              <a:tr h="224521">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234</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97.50%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2.50%</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33580799"/>
                  </a:ext>
                </a:extLst>
              </a:tr>
              <a:tr h="224521">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233</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97.08%</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2.92%</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57643548"/>
                  </a:ext>
                </a:extLst>
              </a:tr>
              <a:tr h="224521">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232</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96.67%</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3.33%</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28479680"/>
                  </a:ext>
                </a:extLst>
              </a:tr>
              <a:tr h="224521">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231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96.25%</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3.75%</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14609545"/>
                  </a:ext>
                </a:extLst>
              </a:tr>
              <a:tr h="224521">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230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95.83%</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4.17%</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14025032"/>
                  </a:ext>
                </a:extLst>
              </a:tr>
              <a:tr h="224521">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229</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95.42%</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4.58%</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36716716"/>
                  </a:ext>
                </a:extLst>
              </a:tr>
              <a:tr h="224521">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228</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95.00%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5.00%</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11821562"/>
                  </a:ext>
                </a:extLst>
              </a:tr>
              <a:tr h="224521">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227</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94.58%</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5.42%</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9228882"/>
                  </a:ext>
                </a:extLst>
              </a:tr>
              <a:tr h="224521">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226</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94.17%</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5.83%</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17546145"/>
                  </a:ext>
                </a:extLst>
              </a:tr>
              <a:tr h="224521">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225</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93.75%</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6.25%</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14793178"/>
                  </a:ext>
                </a:extLst>
              </a:tr>
              <a:tr h="224521">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224</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93.33%</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6.67%</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71141457"/>
                  </a:ext>
                </a:extLst>
              </a:tr>
              <a:tr h="224521">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223</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92.92%</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7.08%</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66019475"/>
                  </a:ext>
                </a:extLst>
              </a:tr>
            </a:tbl>
          </a:graphicData>
        </a:graphic>
      </p:graphicFrame>
      <p:graphicFrame>
        <p:nvGraphicFramePr>
          <p:cNvPr id="4" name="Table 3">
            <a:extLst>
              <a:ext uri="{FF2B5EF4-FFF2-40B4-BE49-F238E27FC236}">
                <a16:creationId xmlns:a16="http://schemas.microsoft.com/office/drawing/2014/main" id="{9C2DE63B-4979-460C-B3C2-49EB56D06502}"/>
              </a:ext>
            </a:extLst>
          </p:cNvPr>
          <p:cNvGraphicFramePr>
            <a:graphicFrameLocks noGrp="1"/>
          </p:cNvGraphicFramePr>
          <p:nvPr>
            <p:extLst>
              <p:ext uri="{D42A27DB-BD31-4B8C-83A1-F6EECF244321}">
                <p14:modId xmlns:p14="http://schemas.microsoft.com/office/powerpoint/2010/main" val="1174969749"/>
              </p:ext>
            </p:extLst>
          </p:nvPr>
        </p:nvGraphicFramePr>
        <p:xfrm>
          <a:off x="5400674" y="1131022"/>
          <a:ext cx="3305176" cy="4884420"/>
        </p:xfrm>
        <a:graphic>
          <a:graphicData uri="http://schemas.openxmlformats.org/drawingml/2006/table">
            <a:tbl>
              <a:tblPr>
                <a:tableStyleId>{5C22544A-7EE6-4342-B048-85BDC9FD1C3A}</a:tableStyleId>
              </a:tblPr>
              <a:tblGrid>
                <a:gridCol w="826294">
                  <a:extLst>
                    <a:ext uri="{9D8B030D-6E8A-4147-A177-3AD203B41FA5}">
                      <a16:colId xmlns:a16="http://schemas.microsoft.com/office/drawing/2014/main" val="899166065"/>
                    </a:ext>
                  </a:extLst>
                </a:gridCol>
                <a:gridCol w="826294">
                  <a:extLst>
                    <a:ext uri="{9D8B030D-6E8A-4147-A177-3AD203B41FA5}">
                      <a16:colId xmlns:a16="http://schemas.microsoft.com/office/drawing/2014/main" val="2253566390"/>
                    </a:ext>
                  </a:extLst>
                </a:gridCol>
                <a:gridCol w="826294">
                  <a:extLst>
                    <a:ext uri="{9D8B030D-6E8A-4147-A177-3AD203B41FA5}">
                      <a16:colId xmlns:a16="http://schemas.microsoft.com/office/drawing/2014/main" val="1065958608"/>
                    </a:ext>
                  </a:extLst>
                </a:gridCol>
                <a:gridCol w="826294">
                  <a:extLst>
                    <a:ext uri="{9D8B030D-6E8A-4147-A177-3AD203B41FA5}">
                      <a16:colId xmlns:a16="http://schemas.microsoft.com/office/drawing/2014/main" val="3745731856"/>
                    </a:ext>
                  </a:extLst>
                </a:gridCol>
              </a:tblGrid>
              <a:tr h="190500">
                <a:tc>
                  <a:txBody>
                    <a:bodyPr/>
                    <a:lstStyle/>
                    <a:p>
                      <a:pPr algn="ctr" fontAlgn="b"/>
                      <a:r>
                        <a:rPr lang="en-US" sz="1400" u="none" strike="noStrike">
                          <a:effectLst/>
                        </a:rPr>
                        <a:t>Total Spectra</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30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34950100"/>
                  </a:ext>
                </a:extLst>
              </a:tr>
              <a:tr h="190500">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 Correct</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 Miss</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59318515"/>
                  </a:ext>
                </a:extLst>
              </a:tr>
              <a:tr h="190500">
                <a:tc>
                  <a:txBody>
                    <a:bodyPr/>
                    <a:lstStyle/>
                    <a:p>
                      <a:pPr algn="ctr" fontAlgn="b"/>
                      <a:r>
                        <a:rPr lang="en-US" sz="1400" u="none" strike="noStrike">
                          <a:effectLst/>
                        </a:rPr>
                        <a:t>Correctly classified</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30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100.00%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0.00%</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80321874"/>
                  </a:ext>
                </a:extLst>
              </a:tr>
              <a:tr h="190500">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29</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96.67%</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3.33%</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1115152"/>
                  </a:ext>
                </a:extLst>
              </a:tr>
              <a:tr h="190500">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28</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93.33%</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6.67%</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14936438"/>
                  </a:ext>
                </a:extLst>
              </a:tr>
              <a:tr h="190500">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27</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90.00%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10.00%</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36018544"/>
                  </a:ext>
                </a:extLst>
              </a:tr>
              <a:tr h="190500">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26</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86.67%</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13.33%</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70257675"/>
                  </a:ext>
                </a:extLst>
              </a:tr>
              <a:tr h="190500">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83.33%</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16.67%</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67126992"/>
                  </a:ext>
                </a:extLst>
              </a:tr>
              <a:tr h="190500">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24</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80.00%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20.00%</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23466889"/>
                  </a:ext>
                </a:extLst>
              </a:tr>
              <a:tr h="190500">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23</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76.67%</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23.33%</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07127252"/>
                  </a:ext>
                </a:extLst>
              </a:tr>
              <a:tr h="190500">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22</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73.33%</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26.67%</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67036628"/>
                  </a:ext>
                </a:extLst>
              </a:tr>
              <a:tr h="190500">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21</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70.00%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30.00%</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27213221"/>
                  </a:ext>
                </a:extLst>
              </a:tr>
              <a:tr h="190500">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66.67%</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33.33%</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83186037"/>
                  </a:ext>
                </a:extLst>
              </a:tr>
              <a:tr h="190500">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19</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63.33%</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36.67%</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17052857"/>
                  </a:ext>
                </a:extLst>
              </a:tr>
              <a:tr h="190500">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18</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60.00%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40.00%</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46604356"/>
                  </a:ext>
                </a:extLst>
              </a:tr>
              <a:tr h="190500">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17</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56.67%</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43.33%</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08087188"/>
                  </a:ext>
                </a:extLst>
              </a:tr>
              <a:tr h="190500">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16</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53.33%</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46.67%</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27535349"/>
                  </a:ext>
                </a:extLst>
              </a:tr>
              <a:tr h="190500">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15</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50.00%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50.00%</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38964759"/>
                  </a:ext>
                </a:extLst>
              </a:tr>
              <a:tr h="190500">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14</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46.67%</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53.33%</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82772296"/>
                  </a:ext>
                </a:extLst>
              </a:tr>
              <a:tr h="190500">
                <a:tc>
                  <a:txBody>
                    <a:bodyPr/>
                    <a:lstStyle/>
                    <a:p>
                      <a:pPr algn="ctr" fontAlgn="b"/>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13</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43.33%</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dirty="0">
                          <a:effectLst/>
                        </a:rPr>
                        <a:t>56.67%</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59704298"/>
                  </a:ext>
                </a:extLst>
              </a:tr>
            </a:tbl>
          </a:graphicData>
        </a:graphic>
      </p:graphicFrame>
    </p:spTree>
    <p:extLst>
      <p:ext uri="{BB962C8B-B14F-4D97-AF65-F5344CB8AC3E}">
        <p14:creationId xmlns:p14="http://schemas.microsoft.com/office/powerpoint/2010/main" val="184414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C792A-9E63-42ED-BC97-6D8CFB7ECC25}"/>
              </a:ext>
            </a:extLst>
          </p:cNvPr>
          <p:cNvSpPr>
            <a:spLocks noGrp="1"/>
          </p:cNvSpPr>
          <p:nvPr>
            <p:ph type="title"/>
          </p:nvPr>
        </p:nvSpPr>
        <p:spPr>
          <a:xfrm>
            <a:off x="426160" y="242846"/>
            <a:ext cx="11123028" cy="369332"/>
          </a:xfrm>
        </p:spPr>
        <p:txBody>
          <a:bodyPr/>
          <a:lstStyle/>
          <a:p>
            <a:r>
              <a:rPr lang="en-US" sz="2400" dirty="0">
                <a:solidFill>
                  <a:prstClr val="black"/>
                </a:solidFill>
              </a:rPr>
              <a:t>Can you differentiate between the different </a:t>
            </a:r>
            <a:r>
              <a:rPr lang="en-US" sz="2400" u="sng" dirty="0">
                <a:solidFill>
                  <a:prstClr val="black"/>
                </a:solidFill>
              </a:rPr>
              <a:t>species</a:t>
            </a:r>
            <a:r>
              <a:rPr lang="en-US" sz="2400" dirty="0">
                <a:solidFill>
                  <a:prstClr val="black"/>
                </a:solidFill>
              </a:rPr>
              <a:t>?</a:t>
            </a:r>
            <a:endParaRPr lang="en-US" dirty="0"/>
          </a:p>
        </p:txBody>
      </p:sp>
      <p:grpSp>
        <p:nvGrpSpPr>
          <p:cNvPr id="31" name="Group 30">
            <a:extLst>
              <a:ext uri="{FF2B5EF4-FFF2-40B4-BE49-F238E27FC236}">
                <a16:creationId xmlns:a16="http://schemas.microsoft.com/office/drawing/2014/main" id="{A194DD95-D71B-44D5-A208-D295398FAC3F}"/>
              </a:ext>
            </a:extLst>
          </p:cNvPr>
          <p:cNvGrpSpPr/>
          <p:nvPr/>
        </p:nvGrpSpPr>
        <p:grpSpPr>
          <a:xfrm>
            <a:off x="176405" y="137382"/>
            <a:ext cx="11917997" cy="6125555"/>
            <a:chOff x="176405" y="556482"/>
            <a:chExt cx="11917997" cy="6125555"/>
          </a:xfrm>
        </p:grpSpPr>
        <p:pic>
          <p:nvPicPr>
            <p:cNvPr id="3" name="Picture 2" descr="https://pubs.acs.org/na101/home/literatum/publisher/achs/journals/content/ancham/0/ancham.ahead-of-print/acs.analchem.1c02501/20220103/images/large/ac1c02501_0003.jpeg">
              <a:extLst>
                <a:ext uri="{FF2B5EF4-FFF2-40B4-BE49-F238E27FC236}">
                  <a16:creationId xmlns:a16="http://schemas.microsoft.com/office/drawing/2014/main" id="{33B6A4FA-4C33-4FF6-A553-21DC1D5FE0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407"/>
            <a:stretch/>
          </p:blipFill>
          <p:spPr bwMode="auto">
            <a:xfrm>
              <a:off x="781759" y="1657177"/>
              <a:ext cx="4828466" cy="50248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pubs.acs.org/na101/home/literatum/publisher/achs/journals/content/ancham/0/ancham.ahead-of-print/acs.analchem.1c02501/20220103/images/large/ac1c02501_0003.jpeg">
              <a:extLst>
                <a:ext uri="{FF2B5EF4-FFF2-40B4-BE49-F238E27FC236}">
                  <a16:creationId xmlns:a16="http://schemas.microsoft.com/office/drawing/2014/main" id="{AACE91FE-68D1-4B83-A7BD-113679730F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215"/>
            <a:stretch/>
          </p:blipFill>
          <p:spPr bwMode="auto">
            <a:xfrm>
              <a:off x="5868383" y="1657177"/>
              <a:ext cx="5038418" cy="49579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EABB790-1347-43AD-8A6F-7664A2ED009A}"/>
                </a:ext>
              </a:extLst>
            </p:cNvPr>
            <p:cNvSpPr txBox="1"/>
            <p:nvPr/>
          </p:nvSpPr>
          <p:spPr>
            <a:xfrm>
              <a:off x="1104913" y="1283732"/>
              <a:ext cx="3594087" cy="369332"/>
            </a:xfrm>
            <a:prstGeom prst="rect">
              <a:avLst/>
            </a:prstGeom>
            <a:noFill/>
          </p:spPr>
          <p:txBody>
            <a:bodyPr wrap="square" lIns="0" tIns="0" rIns="0" bIns="0" rtlCol="0">
              <a:spAutoFit/>
            </a:bodyPr>
            <a:lstStyle/>
            <a:p>
              <a:r>
                <a:rPr lang="en-US" sz="2400" b="1" dirty="0">
                  <a:solidFill>
                    <a:prstClr val="black"/>
                  </a:solidFill>
                </a:rPr>
                <a:t>785 nm</a:t>
              </a:r>
            </a:p>
          </p:txBody>
        </p:sp>
        <p:sp>
          <p:nvSpPr>
            <p:cNvPr id="6" name="TextBox 5">
              <a:extLst>
                <a:ext uri="{FF2B5EF4-FFF2-40B4-BE49-F238E27FC236}">
                  <a16:creationId xmlns:a16="http://schemas.microsoft.com/office/drawing/2014/main" id="{F2864137-A09C-4A73-9D23-B3F210ACF90C}"/>
                </a:ext>
              </a:extLst>
            </p:cNvPr>
            <p:cNvSpPr txBox="1"/>
            <p:nvPr/>
          </p:nvSpPr>
          <p:spPr>
            <a:xfrm>
              <a:off x="6400813" y="1283732"/>
              <a:ext cx="3594087" cy="369332"/>
            </a:xfrm>
            <a:prstGeom prst="rect">
              <a:avLst/>
            </a:prstGeom>
            <a:noFill/>
          </p:spPr>
          <p:txBody>
            <a:bodyPr wrap="square" lIns="0" tIns="0" rIns="0" bIns="0" rtlCol="0">
              <a:spAutoFit/>
            </a:bodyPr>
            <a:lstStyle/>
            <a:p>
              <a:r>
                <a:rPr lang="en-US" sz="2400" b="1" dirty="0">
                  <a:solidFill>
                    <a:prstClr val="black"/>
                  </a:solidFill>
                </a:rPr>
                <a:t>532 nm</a:t>
              </a:r>
            </a:p>
          </p:txBody>
        </p:sp>
        <p:pic>
          <p:nvPicPr>
            <p:cNvPr id="17" name="Picture 16">
              <a:extLst>
                <a:ext uri="{FF2B5EF4-FFF2-40B4-BE49-F238E27FC236}">
                  <a16:creationId xmlns:a16="http://schemas.microsoft.com/office/drawing/2014/main" id="{762513AA-0570-4089-8CD4-133E9146CBC5}"/>
                </a:ext>
              </a:extLst>
            </p:cNvPr>
            <p:cNvPicPr>
              <a:picLocks noChangeAspect="1"/>
            </p:cNvPicPr>
            <p:nvPr/>
          </p:nvPicPr>
          <p:blipFill>
            <a:blip r:embed="rId4"/>
            <a:stretch>
              <a:fillRect/>
            </a:stretch>
          </p:blipFill>
          <p:spPr>
            <a:xfrm>
              <a:off x="176405" y="1019176"/>
              <a:ext cx="867235" cy="615354"/>
            </a:xfrm>
            <a:prstGeom prst="rect">
              <a:avLst/>
            </a:prstGeom>
          </p:spPr>
        </p:pic>
        <p:pic>
          <p:nvPicPr>
            <p:cNvPr id="28" name="Picture 27">
              <a:extLst>
                <a:ext uri="{FF2B5EF4-FFF2-40B4-BE49-F238E27FC236}">
                  <a16:creationId xmlns:a16="http://schemas.microsoft.com/office/drawing/2014/main" id="{93DDB934-774D-4D09-9DF2-2F9C9C6806A9}"/>
                </a:ext>
              </a:extLst>
            </p:cNvPr>
            <p:cNvPicPr>
              <a:picLocks noChangeAspect="1"/>
            </p:cNvPicPr>
            <p:nvPr/>
          </p:nvPicPr>
          <p:blipFill>
            <a:blip r:embed="rId5"/>
            <a:stretch>
              <a:fillRect/>
            </a:stretch>
          </p:blipFill>
          <p:spPr>
            <a:xfrm>
              <a:off x="5610225" y="1019176"/>
              <a:ext cx="870423" cy="615354"/>
            </a:xfrm>
            <a:prstGeom prst="rect">
              <a:avLst/>
            </a:prstGeom>
          </p:spPr>
        </p:pic>
        <p:pic>
          <p:nvPicPr>
            <p:cNvPr id="29" name="Picture 28">
              <a:extLst>
                <a:ext uri="{FF2B5EF4-FFF2-40B4-BE49-F238E27FC236}">
                  <a16:creationId xmlns:a16="http://schemas.microsoft.com/office/drawing/2014/main" id="{2FEF8978-8D9E-42A9-B88C-C772532BE920}"/>
                </a:ext>
              </a:extLst>
            </p:cNvPr>
            <p:cNvPicPr>
              <a:picLocks noChangeAspect="1"/>
            </p:cNvPicPr>
            <p:nvPr/>
          </p:nvPicPr>
          <p:blipFill>
            <a:blip r:embed="rId6"/>
            <a:stretch>
              <a:fillRect/>
            </a:stretch>
          </p:blipFill>
          <p:spPr>
            <a:xfrm>
              <a:off x="9476573" y="556482"/>
              <a:ext cx="2617829" cy="1643104"/>
            </a:xfrm>
            <a:prstGeom prst="rect">
              <a:avLst/>
            </a:prstGeom>
          </p:spPr>
        </p:pic>
      </p:grpSp>
      <p:sp>
        <p:nvSpPr>
          <p:cNvPr id="32" name="TextBox 31">
            <a:extLst>
              <a:ext uri="{FF2B5EF4-FFF2-40B4-BE49-F238E27FC236}">
                <a16:creationId xmlns:a16="http://schemas.microsoft.com/office/drawing/2014/main" id="{DD58B73E-DE6A-4B5B-A5A1-E480C0DFDEBE}"/>
              </a:ext>
            </a:extLst>
          </p:cNvPr>
          <p:cNvSpPr txBox="1"/>
          <p:nvPr/>
        </p:nvSpPr>
        <p:spPr>
          <a:xfrm>
            <a:off x="1104913" y="6362700"/>
            <a:ext cx="4051287" cy="369332"/>
          </a:xfrm>
          <a:prstGeom prst="rect">
            <a:avLst/>
          </a:prstGeom>
          <a:noFill/>
        </p:spPr>
        <p:txBody>
          <a:bodyPr wrap="square" lIns="0" tIns="0" rIns="0" bIns="0" rtlCol="0">
            <a:spAutoFit/>
          </a:bodyPr>
          <a:lstStyle/>
          <a:p>
            <a:r>
              <a:rPr lang="en-US" sz="2400" b="1" dirty="0">
                <a:solidFill>
                  <a:prstClr val="black"/>
                </a:solidFill>
              </a:rPr>
              <a:t>With 785: Okay-</a:t>
            </a:r>
            <a:r>
              <a:rPr lang="en-US" sz="2400" b="1" dirty="0" err="1">
                <a:solidFill>
                  <a:prstClr val="black"/>
                </a:solidFill>
              </a:rPr>
              <a:t>ish</a:t>
            </a:r>
            <a:endParaRPr lang="en-US" sz="2400" b="1" dirty="0">
              <a:solidFill>
                <a:prstClr val="black"/>
              </a:solidFill>
            </a:endParaRPr>
          </a:p>
        </p:txBody>
      </p:sp>
      <p:sp>
        <p:nvSpPr>
          <p:cNvPr id="33" name="TextBox 32">
            <a:extLst>
              <a:ext uri="{FF2B5EF4-FFF2-40B4-BE49-F238E27FC236}">
                <a16:creationId xmlns:a16="http://schemas.microsoft.com/office/drawing/2014/main" id="{7297AD53-BF2A-4C6A-A662-0B87DE39CA0B}"/>
              </a:ext>
            </a:extLst>
          </p:cNvPr>
          <p:cNvSpPr txBox="1"/>
          <p:nvPr/>
        </p:nvSpPr>
        <p:spPr>
          <a:xfrm>
            <a:off x="6096000" y="6362700"/>
            <a:ext cx="4051287" cy="369332"/>
          </a:xfrm>
          <a:prstGeom prst="rect">
            <a:avLst/>
          </a:prstGeom>
          <a:noFill/>
        </p:spPr>
        <p:txBody>
          <a:bodyPr wrap="square" lIns="0" tIns="0" rIns="0" bIns="0" rtlCol="0">
            <a:spAutoFit/>
          </a:bodyPr>
          <a:lstStyle/>
          <a:p>
            <a:r>
              <a:rPr lang="en-US" sz="2400" b="1" dirty="0">
                <a:solidFill>
                  <a:prstClr val="black"/>
                </a:solidFill>
              </a:rPr>
              <a:t>With 532: yes</a:t>
            </a:r>
          </a:p>
        </p:txBody>
      </p:sp>
      <p:sp>
        <p:nvSpPr>
          <p:cNvPr id="34" name="TextBox 33">
            <a:extLst>
              <a:ext uri="{FF2B5EF4-FFF2-40B4-BE49-F238E27FC236}">
                <a16:creationId xmlns:a16="http://schemas.microsoft.com/office/drawing/2014/main" id="{7019A109-B575-477F-BB15-6DF2F7A177BE}"/>
              </a:ext>
            </a:extLst>
          </p:cNvPr>
          <p:cNvSpPr txBox="1"/>
          <p:nvPr/>
        </p:nvSpPr>
        <p:spPr>
          <a:xfrm>
            <a:off x="10088838" y="242846"/>
            <a:ext cx="1926757" cy="1477328"/>
          </a:xfrm>
          <a:prstGeom prst="rect">
            <a:avLst/>
          </a:prstGeom>
          <a:solidFill>
            <a:schemeClr val="bg1"/>
          </a:solidFill>
        </p:spPr>
        <p:txBody>
          <a:bodyPr wrap="square" lIns="0" tIns="0" rIns="0" bIns="0" rtlCol="0">
            <a:spAutoFit/>
          </a:bodyPr>
          <a:lstStyle/>
          <a:p>
            <a:r>
              <a:rPr lang="en-US" sz="2400" b="1" i="1" dirty="0">
                <a:solidFill>
                  <a:prstClr val="black"/>
                </a:solidFill>
              </a:rPr>
              <a:t>S. aureus</a:t>
            </a:r>
          </a:p>
          <a:p>
            <a:r>
              <a:rPr lang="en-US" sz="2400" b="1" i="1" dirty="0">
                <a:solidFill>
                  <a:prstClr val="black"/>
                </a:solidFill>
              </a:rPr>
              <a:t>P. Aeruginosa</a:t>
            </a:r>
          </a:p>
          <a:p>
            <a:r>
              <a:rPr lang="en-US" sz="2400" b="1" i="1" dirty="0">
                <a:solidFill>
                  <a:prstClr val="black"/>
                </a:solidFill>
              </a:rPr>
              <a:t>P. Fluorescens</a:t>
            </a:r>
          </a:p>
          <a:p>
            <a:r>
              <a:rPr lang="en-US" sz="2400" b="1" i="1" dirty="0">
                <a:solidFill>
                  <a:prstClr val="black"/>
                </a:solidFill>
              </a:rPr>
              <a:t>S. epidermidis</a:t>
            </a:r>
          </a:p>
        </p:txBody>
      </p:sp>
    </p:spTree>
    <p:extLst>
      <p:ext uri="{BB962C8B-B14F-4D97-AF65-F5344CB8AC3E}">
        <p14:creationId xmlns:p14="http://schemas.microsoft.com/office/powerpoint/2010/main" val="348559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F442-72D1-491A-A896-662D4F7976BA}"/>
              </a:ext>
            </a:extLst>
          </p:cNvPr>
          <p:cNvSpPr>
            <a:spLocks noGrp="1"/>
          </p:cNvSpPr>
          <p:nvPr>
            <p:ph type="title"/>
          </p:nvPr>
        </p:nvSpPr>
        <p:spPr>
          <a:xfrm>
            <a:off x="426160" y="242846"/>
            <a:ext cx="11123028" cy="369332"/>
          </a:xfrm>
        </p:spPr>
        <p:txBody>
          <a:bodyPr/>
          <a:lstStyle/>
          <a:p>
            <a:r>
              <a:rPr lang="en-US" sz="2400" dirty="0">
                <a:solidFill>
                  <a:prstClr val="black"/>
                </a:solidFill>
              </a:rPr>
              <a:t>1. Is one wavelength better than the other? Why?</a:t>
            </a:r>
            <a:endParaRPr lang="en-US" dirty="0"/>
          </a:p>
        </p:txBody>
      </p:sp>
      <p:grpSp>
        <p:nvGrpSpPr>
          <p:cNvPr id="7" name="Group 6">
            <a:extLst>
              <a:ext uri="{FF2B5EF4-FFF2-40B4-BE49-F238E27FC236}">
                <a16:creationId xmlns:a16="http://schemas.microsoft.com/office/drawing/2014/main" id="{FEB5DACE-35E3-4FB8-9DA5-AE43CAEF330C}"/>
              </a:ext>
            </a:extLst>
          </p:cNvPr>
          <p:cNvGrpSpPr/>
          <p:nvPr/>
        </p:nvGrpSpPr>
        <p:grpSpPr>
          <a:xfrm>
            <a:off x="-43545" y="599440"/>
            <a:ext cx="11930745" cy="6182495"/>
            <a:chOff x="-43545" y="599440"/>
            <a:chExt cx="11930745" cy="6182495"/>
          </a:xfrm>
        </p:grpSpPr>
        <p:pic>
          <p:nvPicPr>
            <p:cNvPr id="3" name="Picture 2" descr="https://pubs.acs.org/na101/home/literatum/publisher/achs/journals/content/ancham/0/ancham.ahead-of-print/acs.analchem.1c02501/20220103/images/large/ac1c02501_0004.jpeg">
              <a:extLst>
                <a:ext uri="{FF2B5EF4-FFF2-40B4-BE49-F238E27FC236}">
                  <a16:creationId xmlns:a16="http://schemas.microsoft.com/office/drawing/2014/main" id="{7E533BC2-1A04-4F7D-A3BC-C1795B537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278" y="1443172"/>
              <a:ext cx="10191821" cy="533876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D6608994-DF7C-4B8B-9D7B-BB7560934EDC}"/>
                </a:ext>
              </a:extLst>
            </p:cNvPr>
            <p:cNvCxnSpPr/>
            <p:nvPr/>
          </p:nvCxnSpPr>
          <p:spPr>
            <a:xfrm>
              <a:off x="6553200" y="965200"/>
              <a:ext cx="0" cy="57531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40AF50D-4802-4221-B2C6-0C68ECB572F4}"/>
                </a:ext>
              </a:extLst>
            </p:cNvPr>
            <p:cNvCxnSpPr>
              <a:cxnSpLocks/>
            </p:cNvCxnSpPr>
            <p:nvPr/>
          </p:nvCxnSpPr>
          <p:spPr>
            <a:xfrm flipH="1">
              <a:off x="426160" y="4112552"/>
              <a:ext cx="11461040"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51FF9887-82C6-4E4D-9776-C7B218FC2DED}"/>
                </a:ext>
              </a:extLst>
            </p:cNvPr>
            <p:cNvPicPr>
              <a:picLocks noChangeAspect="1"/>
            </p:cNvPicPr>
            <p:nvPr/>
          </p:nvPicPr>
          <p:blipFill>
            <a:blip r:embed="rId3"/>
            <a:stretch>
              <a:fillRect/>
            </a:stretch>
          </p:blipFill>
          <p:spPr>
            <a:xfrm>
              <a:off x="2911129" y="675688"/>
              <a:ext cx="1034741" cy="731520"/>
            </a:xfrm>
            <a:prstGeom prst="rect">
              <a:avLst/>
            </a:prstGeom>
          </p:spPr>
        </p:pic>
        <p:sp>
          <p:nvSpPr>
            <p:cNvPr id="44" name="TextBox 43">
              <a:extLst>
                <a:ext uri="{FF2B5EF4-FFF2-40B4-BE49-F238E27FC236}">
                  <a16:creationId xmlns:a16="http://schemas.microsoft.com/office/drawing/2014/main" id="{8C927FA1-6638-4F19-AA22-1E96DC5A1252}"/>
                </a:ext>
              </a:extLst>
            </p:cNvPr>
            <p:cNvSpPr txBox="1"/>
            <p:nvPr/>
          </p:nvSpPr>
          <p:spPr>
            <a:xfrm>
              <a:off x="3853627" y="923397"/>
              <a:ext cx="795341" cy="307777"/>
            </a:xfrm>
            <a:prstGeom prst="rect">
              <a:avLst/>
            </a:prstGeom>
            <a:noFill/>
          </p:spPr>
          <p:txBody>
            <a:bodyPr wrap="square" lIns="0" tIns="0" rIns="0" bIns="0" rtlCol="0">
              <a:spAutoFit/>
            </a:bodyPr>
            <a:lstStyle/>
            <a:p>
              <a:r>
                <a:rPr lang="en-US" sz="2000" b="1" dirty="0">
                  <a:solidFill>
                    <a:prstClr val="black"/>
                  </a:solidFill>
                </a:rPr>
                <a:t>785 nm</a:t>
              </a:r>
            </a:p>
          </p:txBody>
        </p:sp>
        <p:pic>
          <p:nvPicPr>
            <p:cNvPr id="55" name="Picture 54">
              <a:extLst>
                <a:ext uri="{FF2B5EF4-FFF2-40B4-BE49-F238E27FC236}">
                  <a16:creationId xmlns:a16="http://schemas.microsoft.com/office/drawing/2014/main" id="{67F46A8E-0A20-4D78-A8C7-594E3938B677}"/>
                </a:ext>
              </a:extLst>
            </p:cNvPr>
            <p:cNvPicPr>
              <a:picLocks noChangeAspect="1"/>
            </p:cNvPicPr>
            <p:nvPr/>
          </p:nvPicPr>
          <p:blipFill>
            <a:blip r:embed="rId4"/>
            <a:stretch>
              <a:fillRect/>
            </a:stretch>
          </p:blipFill>
          <p:spPr>
            <a:xfrm>
              <a:off x="7127948" y="599440"/>
              <a:ext cx="1030950" cy="731520"/>
            </a:xfrm>
            <a:prstGeom prst="rect">
              <a:avLst/>
            </a:prstGeom>
          </p:spPr>
        </p:pic>
        <p:sp>
          <p:nvSpPr>
            <p:cNvPr id="56" name="TextBox 55">
              <a:extLst>
                <a:ext uri="{FF2B5EF4-FFF2-40B4-BE49-F238E27FC236}">
                  <a16:creationId xmlns:a16="http://schemas.microsoft.com/office/drawing/2014/main" id="{8BD31559-2EA5-4E29-AC6C-E11565B83572}"/>
                </a:ext>
              </a:extLst>
            </p:cNvPr>
            <p:cNvSpPr txBox="1"/>
            <p:nvPr/>
          </p:nvSpPr>
          <p:spPr>
            <a:xfrm>
              <a:off x="8158898" y="906735"/>
              <a:ext cx="795341" cy="307777"/>
            </a:xfrm>
            <a:prstGeom prst="rect">
              <a:avLst/>
            </a:prstGeom>
            <a:noFill/>
          </p:spPr>
          <p:txBody>
            <a:bodyPr wrap="square" lIns="0" tIns="0" rIns="0" bIns="0" rtlCol="0">
              <a:spAutoFit/>
            </a:bodyPr>
            <a:lstStyle/>
            <a:p>
              <a:r>
                <a:rPr lang="en-US" sz="2000" b="1" dirty="0">
                  <a:solidFill>
                    <a:prstClr val="black"/>
                  </a:solidFill>
                </a:rPr>
                <a:t>532 nm</a:t>
              </a:r>
            </a:p>
          </p:txBody>
        </p:sp>
        <p:pic>
          <p:nvPicPr>
            <p:cNvPr id="62" name="Picture 61">
              <a:extLst>
                <a:ext uri="{FF2B5EF4-FFF2-40B4-BE49-F238E27FC236}">
                  <a16:creationId xmlns:a16="http://schemas.microsoft.com/office/drawing/2014/main" id="{6C0CDDE4-14A5-408E-B842-6D452A6A5D0F}"/>
                </a:ext>
              </a:extLst>
            </p:cNvPr>
            <p:cNvPicPr>
              <a:picLocks noChangeAspect="1"/>
            </p:cNvPicPr>
            <p:nvPr/>
          </p:nvPicPr>
          <p:blipFill>
            <a:blip r:embed="rId5"/>
            <a:stretch>
              <a:fillRect/>
            </a:stretch>
          </p:blipFill>
          <p:spPr>
            <a:xfrm>
              <a:off x="-43544" y="2013802"/>
              <a:ext cx="1749704" cy="1322947"/>
            </a:xfrm>
            <a:prstGeom prst="rect">
              <a:avLst/>
            </a:prstGeom>
          </p:spPr>
        </p:pic>
        <p:pic>
          <p:nvPicPr>
            <p:cNvPr id="66" name="Picture 65">
              <a:extLst>
                <a:ext uri="{FF2B5EF4-FFF2-40B4-BE49-F238E27FC236}">
                  <a16:creationId xmlns:a16="http://schemas.microsoft.com/office/drawing/2014/main" id="{F43CE70C-7871-49BC-8E50-18743DC5111B}"/>
                </a:ext>
              </a:extLst>
            </p:cNvPr>
            <p:cNvPicPr>
              <a:picLocks noChangeAspect="1"/>
            </p:cNvPicPr>
            <p:nvPr/>
          </p:nvPicPr>
          <p:blipFill>
            <a:blip r:embed="rId6"/>
            <a:stretch>
              <a:fillRect/>
            </a:stretch>
          </p:blipFill>
          <p:spPr>
            <a:xfrm>
              <a:off x="-43545" y="4943547"/>
              <a:ext cx="1554845" cy="982370"/>
            </a:xfrm>
            <a:prstGeom prst="rect">
              <a:avLst/>
            </a:prstGeom>
          </p:spPr>
        </p:pic>
      </p:grpSp>
    </p:spTree>
    <p:extLst>
      <p:ext uri="{BB962C8B-B14F-4D97-AF65-F5344CB8AC3E}">
        <p14:creationId xmlns:p14="http://schemas.microsoft.com/office/powerpoint/2010/main" val="124164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F442-72D1-491A-A896-662D4F7976BA}"/>
              </a:ext>
            </a:extLst>
          </p:cNvPr>
          <p:cNvSpPr>
            <a:spLocks noGrp="1"/>
          </p:cNvSpPr>
          <p:nvPr>
            <p:ph type="title"/>
          </p:nvPr>
        </p:nvSpPr>
        <p:spPr>
          <a:xfrm>
            <a:off x="426160" y="242846"/>
            <a:ext cx="11123028" cy="369332"/>
          </a:xfrm>
        </p:spPr>
        <p:txBody>
          <a:bodyPr/>
          <a:lstStyle/>
          <a:p>
            <a:r>
              <a:rPr lang="en-US" sz="2400" dirty="0">
                <a:solidFill>
                  <a:prstClr val="black"/>
                </a:solidFill>
              </a:rPr>
              <a:t>1. Is one wavelength better than the other? Why?</a:t>
            </a:r>
            <a:endParaRPr lang="en-US" dirty="0"/>
          </a:p>
        </p:txBody>
      </p:sp>
      <p:pic>
        <p:nvPicPr>
          <p:cNvPr id="3" name="Picture 2" descr="https://pubs.acs.org/na101/home/literatum/publisher/achs/journals/content/ancham/0/ancham.ahead-of-print/acs.analchem.1c02501/20220103/images/large/ac1c02501_0004.jpeg">
            <a:extLst>
              <a:ext uri="{FF2B5EF4-FFF2-40B4-BE49-F238E27FC236}">
                <a16:creationId xmlns:a16="http://schemas.microsoft.com/office/drawing/2014/main" id="{7E533BC2-1A04-4F7D-A3BC-C1795B537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278" y="1443172"/>
            <a:ext cx="10191821" cy="533876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D6608994-DF7C-4B8B-9D7B-BB7560934EDC}"/>
              </a:ext>
            </a:extLst>
          </p:cNvPr>
          <p:cNvCxnSpPr/>
          <p:nvPr/>
        </p:nvCxnSpPr>
        <p:spPr>
          <a:xfrm>
            <a:off x="6553200" y="965200"/>
            <a:ext cx="0" cy="57531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40AF50D-4802-4221-B2C6-0C68ECB572F4}"/>
              </a:ext>
            </a:extLst>
          </p:cNvPr>
          <p:cNvCxnSpPr>
            <a:cxnSpLocks/>
          </p:cNvCxnSpPr>
          <p:nvPr/>
        </p:nvCxnSpPr>
        <p:spPr>
          <a:xfrm flipH="1">
            <a:off x="426160" y="4112552"/>
            <a:ext cx="11461040"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51FF9887-82C6-4E4D-9776-C7B218FC2DED}"/>
              </a:ext>
            </a:extLst>
          </p:cNvPr>
          <p:cNvPicPr>
            <a:picLocks noChangeAspect="1"/>
          </p:cNvPicPr>
          <p:nvPr/>
        </p:nvPicPr>
        <p:blipFill>
          <a:blip r:embed="rId3"/>
          <a:stretch>
            <a:fillRect/>
          </a:stretch>
        </p:blipFill>
        <p:spPr>
          <a:xfrm>
            <a:off x="2911129" y="675688"/>
            <a:ext cx="1034741" cy="731520"/>
          </a:xfrm>
          <a:prstGeom prst="rect">
            <a:avLst/>
          </a:prstGeom>
        </p:spPr>
      </p:pic>
      <p:sp>
        <p:nvSpPr>
          <p:cNvPr id="44" name="TextBox 43">
            <a:extLst>
              <a:ext uri="{FF2B5EF4-FFF2-40B4-BE49-F238E27FC236}">
                <a16:creationId xmlns:a16="http://schemas.microsoft.com/office/drawing/2014/main" id="{8C927FA1-6638-4F19-AA22-1E96DC5A1252}"/>
              </a:ext>
            </a:extLst>
          </p:cNvPr>
          <p:cNvSpPr txBox="1"/>
          <p:nvPr/>
        </p:nvSpPr>
        <p:spPr>
          <a:xfrm>
            <a:off x="3853627" y="923397"/>
            <a:ext cx="795341" cy="307777"/>
          </a:xfrm>
          <a:prstGeom prst="rect">
            <a:avLst/>
          </a:prstGeom>
          <a:noFill/>
        </p:spPr>
        <p:txBody>
          <a:bodyPr wrap="square" lIns="0" tIns="0" rIns="0" bIns="0" rtlCol="0">
            <a:spAutoFit/>
          </a:bodyPr>
          <a:lstStyle/>
          <a:p>
            <a:r>
              <a:rPr lang="en-US" sz="2000" b="1" dirty="0">
                <a:solidFill>
                  <a:prstClr val="black"/>
                </a:solidFill>
              </a:rPr>
              <a:t>785 nm</a:t>
            </a:r>
          </a:p>
        </p:txBody>
      </p:sp>
      <p:pic>
        <p:nvPicPr>
          <p:cNvPr id="55" name="Picture 54">
            <a:extLst>
              <a:ext uri="{FF2B5EF4-FFF2-40B4-BE49-F238E27FC236}">
                <a16:creationId xmlns:a16="http://schemas.microsoft.com/office/drawing/2014/main" id="{67F46A8E-0A20-4D78-A8C7-594E3938B677}"/>
              </a:ext>
            </a:extLst>
          </p:cNvPr>
          <p:cNvPicPr>
            <a:picLocks noChangeAspect="1"/>
          </p:cNvPicPr>
          <p:nvPr/>
        </p:nvPicPr>
        <p:blipFill>
          <a:blip r:embed="rId4"/>
          <a:stretch>
            <a:fillRect/>
          </a:stretch>
        </p:blipFill>
        <p:spPr>
          <a:xfrm>
            <a:off x="7127948" y="599440"/>
            <a:ext cx="1030950" cy="731520"/>
          </a:xfrm>
          <a:prstGeom prst="rect">
            <a:avLst/>
          </a:prstGeom>
        </p:spPr>
      </p:pic>
      <p:sp>
        <p:nvSpPr>
          <p:cNvPr id="56" name="TextBox 55">
            <a:extLst>
              <a:ext uri="{FF2B5EF4-FFF2-40B4-BE49-F238E27FC236}">
                <a16:creationId xmlns:a16="http://schemas.microsoft.com/office/drawing/2014/main" id="{8BD31559-2EA5-4E29-AC6C-E11565B83572}"/>
              </a:ext>
            </a:extLst>
          </p:cNvPr>
          <p:cNvSpPr txBox="1"/>
          <p:nvPr/>
        </p:nvSpPr>
        <p:spPr>
          <a:xfrm>
            <a:off x="8158898" y="906735"/>
            <a:ext cx="795341" cy="307777"/>
          </a:xfrm>
          <a:prstGeom prst="rect">
            <a:avLst/>
          </a:prstGeom>
          <a:noFill/>
        </p:spPr>
        <p:txBody>
          <a:bodyPr wrap="square" lIns="0" tIns="0" rIns="0" bIns="0" rtlCol="0">
            <a:spAutoFit/>
          </a:bodyPr>
          <a:lstStyle/>
          <a:p>
            <a:r>
              <a:rPr lang="en-US" sz="2000" b="1" dirty="0">
                <a:solidFill>
                  <a:prstClr val="black"/>
                </a:solidFill>
              </a:rPr>
              <a:t>532 nm</a:t>
            </a:r>
          </a:p>
        </p:txBody>
      </p:sp>
      <p:cxnSp>
        <p:nvCxnSpPr>
          <p:cNvPr id="7" name="Straight Arrow Connector 6">
            <a:extLst>
              <a:ext uri="{FF2B5EF4-FFF2-40B4-BE49-F238E27FC236}">
                <a16:creationId xmlns:a16="http://schemas.microsoft.com/office/drawing/2014/main" id="{06EA90ED-3B32-4276-BD59-F3F8D1674B49}"/>
              </a:ext>
            </a:extLst>
          </p:cNvPr>
          <p:cNvCxnSpPr/>
          <p:nvPr/>
        </p:nvCxnSpPr>
        <p:spPr>
          <a:xfrm>
            <a:off x="8821271" y="1592132"/>
            <a:ext cx="132968" cy="204395"/>
          </a:xfrm>
          <a:prstGeom prst="straightConnector1">
            <a:avLst/>
          </a:prstGeom>
          <a:ln w="88900">
            <a:solidFill>
              <a:srgbClr val="FF5E28"/>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C9CFCFF-4F98-4049-A7C3-F26241F2FE88}"/>
              </a:ext>
            </a:extLst>
          </p:cNvPr>
          <p:cNvCxnSpPr/>
          <p:nvPr/>
        </p:nvCxnSpPr>
        <p:spPr>
          <a:xfrm>
            <a:off x="10857145" y="1694329"/>
            <a:ext cx="132968" cy="204395"/>
          </a:xfrm>
          <a:prstGeom prst="straightConnector1">
            <a:avLst/>
          </a:prstGeom>
          <a:ln w="88900">
            <a:solidFill>
              <a:srgbClr val="FF5E28"/>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3EE5A36-788A-4A6D-A1AC-FEDC04B97D27}"/>
              </a:ext>
            </a:extLst>
          </p:cNvPr>
          <p:cNvCxnSpPr/>
          <p:nvPr/>
        </p:nvCxnSpPr>
        <p:spPr>
          <a:xfrm>
            <a:off x="2208019" y="4371037"/>
            <a:ext cx="132968" cy="204395"/>
          </a:xfrm>
          <a:prstGeom prst="straightConnector1">
            <a:avLst/>
          </a:prstGeom>
          <a:ln w="88900">
            <a:solidFill>
              <a:schemeClr val="accent2"/>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385C7E0-B31F-42FE-941A-B0D6EC60669C}"/>
              </a:ext>
            </a:extLst>
          </p:cNvPr>
          <p:cNvCxnSpPr/>
          <p:nvPr/>
        </p:nvCxnSpPr>
        <p:spPr>
          <a:xfrm>
            <a:off x="3727069" y="4268839"/>
            <a:ext cx="132968" cy="204395"/>
          </a:xfrm>
          <a:prstGeom prst="straightConnector1">
            <a:avLst/>
          </a:prstGeom>
          <a:ln w="88900">
            <a:solidFill>
              <a:schemeClr val="accent2"/>
            </a:solidFill>
            <a:headEnd type="none" w="med" len="med"/>
            <a:tailEnd type="stealth" w="sm" len="sm"/>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AEE06706-1409-4D89-8703-D8923E769425}"/>
              </a:ext>
            </a:extLst>
          </p:cNvPr>
          <p:cNvPicPr>
            <a:picLocks noChangeAspect="1"/>
          </p:cNvPicPr>
          <p:nvPr/>
        </p:nvPicPr>
        <p:blipFill>
          <a:blip r:embed="rId5"/>
          <a:stretch>
            <a:fillRect/>
          </a:stretch>
        </p:blipFill>
        <p:spPr>
          <a:xfrm>
            <a:off x="-43544" y="2013802"/>
            <a:ext cx="1749704" cy="1322947"/>
          </a:xfrm>
          <a:prstGeom prst="rect">
            <a:avLst/>
          </a:prstGeom>
        </p:spPr>
      </p:pic>
      <p:pic>
        <p:nvPicPr>
          <p:cNvPr id="18" name="Picture 17">
            <a:extLst>
              <a:ext uri="{FF2B5EF4-FFF2-40B4-BE49-F238E27FC236}">
                <a16:creationId xmlns:a16="http://schemas.microsoft.com/office/drawing/2014/main" id="{607FFCC7-724B-487C-98EB-9FB9F9916EC1}"/>
              </a:ext>
            </a:extLst>
          </p:cNvPr>
          <p:cNvPicPr>
            <a:picLocks noChangeAspect="1"/>
          </p:cNvPicPr>
          <p:nvPr/>
        </p:nvPicPr>
        <p:blipFill>
          <a:blip r:embed="rId6"/>
          <a:stretch>
            <a:fillRect/>
          </a:stretch>
        </p:blipFill>
        <p:spPr>
          <a:xfrm>
            <a:off x="-43545" y="4943547"/>
            <a:ext cx="1554845" cy="982370"/>
          </a:xfrm>
          <a:prstGeom prst="rect">
            <a:avLst/>
          </a:prstGeom>
        </p:spPr>
      </p:pic>
    </p:spTree>
    <p:extLst>
      <p:ext uri="{BB962C8B-B14F-4D97-AF65-F5344CB8AC3E}">
        <p14:creationId xmlns:p14="http://schemas.microsoft.com/office/powerpoint/2010/main" val="148705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F442-72D1-491A-A896-662D4F7976BA}"/>
              </a:ext>
            </a:extLst>
          </p:cNvPr>
          <p:cNvSpPr>
            <a:spLocks noGrp="1"/>
          </p:cNvSpPr>
          <p:nvPr>
            <p:ph type="title"/>
          </p:nvPr>
        </p:nvSpPr>
        <p:spPr>
          <a:xfrm>
            <a:off x="426160" y="242846"/>
            <a:ext cx="11123028" cy="369332"/>
          </a:xfrm>
        </p:spPr>
        <p:txBody>
          <a:bodyPr/>
          <a:lstStyle/>
          <a:p>
            <a:r>
              <a:rPr lang="en-US" sz="2400" dirty="0">
                <a:solidFill>
                  <a:prstClr val="black"/>
                </a:solidFill>
              </a:rPr>
              <a:t>For SA: carotenoid peaks appear with 785 nm</a:t>
            </a:r>
            <a:endParaRPr lang="en-US" dirty="0"/>
          </a:p>
        </p:txBody>
      </p:sp>
      <p:pic>
        <p:nvPicPr>
          <p:cNvPr id="3" name="Picture 2" descr="https://pubs.acs.org/na101/home/literatum/publisher/achs/journals/content/ancham/0/ancham.ahead-of-print/acs.analchem.1c02501/20220103/images/large/ac1c02501_0004.jpeg">
            <a:extLst>
              <a:ext uri="{FF2B5EF4-FFF2-40B4-BE49-F238E27FC236}">
                <a16:creationId xmlns:a16="http://schemas.microsoft.com/office/drawing/2014/main" id="{7E533BC2-1A04-4F7D-A3BC-C1795B537D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470" b="49857"/>
          <a:stretch/>
        </p:blipFill>
        <p:spPr bwMode="auto">
          <a:xfrm>
            <a:off x="1403279" y="1443173"/>
            <a:ext cx="5149922" cy="267700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51FF9887-82C6-4E4D-9776-C7B218FC2DED}"/>
              </a:ext>
            </a:extLst>
          </p:cNvPr>
          <p:cNvPicPr>
            <a:picLocks noChangeAspect="1"/>
          </p:cNvPicPr>
          <p:nvPr/>
        </p:nvPicPr>
        <p:blipFill>
          <a:blip r:embed="rId3"/>
          <a:stretch>
            <a:fillRect/>
          </a:stretch>
        </p:blipFill>
        <p:spPr>
          <a:xfrm>
            <a:off x="2911129" y="675688"/>
            <a:ext cx="1034741" cy="731520"/>
          </a:xfrm>
          <a:prstGeom prst="rect">
            <a:avLst/>
          </a:prstGeom>
        </p:spPr>
      </p:pic>
      <p:sp>
        <p:nvSpPr>
          <p:cNvPr id="44" name="TextBox 43">
            <a:extLst>
              <a:ext uri="{FF2B5EF4-FFF2-40B4-BE49-F238E27FC236}">
                <a16:creationId xmlns:a16="http://schemas.microsoft.com/office/drawing/2014/main" id="{8C927FA1-6638-4F19-AA22-1E96DC5A1252}"/>
              </a:ext>
            </a:extLst>
          </p:cNvPr>
          <p:cNvSpPr txBox="1"/>
          <p:nvPr/>
        </p:nvSpPr>
        <p:spPr>
          <a:xfrm>
            <a:off x="3853627" y="923397"/>
            <a:ext cx="795341" cy="307777"/>
          </a:xfrm>
          <a:prstGeom prst="rect">
            <a:avLst/>
          </a:prstGeom>
          <a:noFill/>
        </p:spPr>
        <p:txBody>
          <a:bodyPr wrap="square" lIns="0" tIns="0" rIns="0" bIns="0" rtlCol="0">
            <a:spAutoFit/>
          </a:bodyPr>
          <a:lstStyle/>
          <a:p>
            <a:r>
              <a:rPr lang="en-US" sz="2000" b="1" dirty="0">
                <a:solidFill>
                  <a:prstClr val="black"/>
                </a:solidFill>
              </a:rPr>
              <a:t>785 nm</a:t>
            </a:r>
          </a:p>
        </p:txBody>
      </p:sp>
      <p:sp>
        <p:nvSpPr>
          <p:cNvPr id="7" name="Rectangle 6">
            <a:extLst>
              <a:ext uri="{FF2B5EF4-FFF2-40B4-BE49-F238E27FC236}">
                <a16:creationId xmlns:a16="http://schemas.microsoft.com/office/drawing/2014/main" id="{21F281FF-C198-4390-93F8-3A8D2422F8AD}"/>
              </a:ext>
            </a:extLst>
          </p:cNvPr>
          <p:cNvSpPr/>
          <p:nvPr/>
        </p:nvSpPr>
        <p:spPr>
          <a:xfrm>
            <a:off x="266700" y="4332178"/>
            <a:ext cx="7562850" cy="707886"/>
          </a:xfrm>
          <a:prstGeom prst="rect">
            <a:avLst/>
          </a:prstGeom>
        </p:spPr>
        <p:txBody>
          <a:bodyPr wrap="square">
            <a:spAutoFit/>
          </a:bodyPr>
          <a:lstStyle/>
          <a:p>
            <a:r>
              <a:rPr lang="en-US" sz="2000" dirty="0">
                <a:solidFill>
                  <a:srgbClr val="000000"/>
                </a:solidFill>
              </a:rPr>
              <a:t>1150 cm</a:t>
            </a:r>
            <a:r>
              <a:rPr lang="en-US" sz="2000" baseline="30000" dirty="0">
                <a:solidFill>
                  <a:srgbClr val="000000"/>
                </a:solidFill>
              </a:rPr>
              <a:t>–1</a:t>
            </a:r>
            <a:r>
              <a:rPr lang="en-US" sz="2000" dirty="0">
                <a:solidFill>
                  <a:srgbClr val="000000"/>
                </a:solidFill>
              </a:rPr>
              <a:t> and 1520 cm</a:t>
            </a:r>
            <a:r>
              <a:rPr lang="en-US" sz="2000" baseline="30000" dirty="0">
                <a:solidFill>
                  <a:srgbClr val="000000"/>
                </a:solidFill>
              </a:rPr>
              <a:t>–1</a:t>
            </a:r>
            <a:r>
              <a:rPr lang="en-US" sz="2000" dirty="0">
                <a:solidFill>
                  <a:srgbClr val="000000"/>
                </a:solidFill>
              </a:rPr>
              <a:t> are attributed to the C–C and C=C vibration modes present in </a:t>
            </a:r>
            <a:r>
              <a:rPr lang="en-US" sz="2000" b="1" dirty="0">
                <a:solidFill>
                  <a:srgbClr val="000000"/>
                </a:solidFill>
              </a:rPr>
              <a:t>carotenoids</a:t>
            </a:r>
            <a:r>
              <a:rPr lang="en-US" sz="2000" dirty="0">
                <a:solidFill>
                  <a:srgbClr val="000000"/>
                </a:solidFill>
              </a:rPr>
              <a:t>. Specifically: </a:t>
            </a:r>
            <a:r>
              <a:rPr lang="en-US" sz="2000" b="1" dirty="0">
                <a:solidFill>
                  <a:srgbClr val="000000"/>
                </a:solidFill>
              </a:rPr>
              <a:t>Staphyloxantine</a:t>
            </a:r>
            <a:endParaRPr lang="en-US" sz="2000" b="1" dirty="0"/>
          </a:p>
        </p:txBody>
      </p:sp>
      <p:pic>
        <p:nvPicPr>
          <p:cNvPr id="8194" name="Picture 2" descr="Datei:Staphyloxanthin.svg – Wikipedia">
            <a:extLst>
              <a:ext uri="{FF2B5EF4-FFF2-40B4-BE49-F238E27FC236}">
                <a16:creationId xmlns:a16="http://schemas.microsoft.com/office/drawing/2014/main" id="{C54B62EA-7221-4077-B8E2-17739A1EA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 y="5210834"/>
            <a:ext cx="6219825" cy="140432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56BD0DD9-26A1-4904-A14D-69F3383C638D}"/>
              </a:ext>
            </a:extLst>
          </p:cNvPr>
          <p:cNvPicPr>
            <a:picLocks noChangeAspect="1"/>
          </p:cNvPicPr>
          <p:nvPr/>
        </p:nvPicPr>
        <p:blipFill>
          <a:blip r:embed="rId5"/>
          <a:stretch>
            <a:fillRect/>
          </a:stretch>
        </p:blipFill>
        <p:spPr>
          <a:xfrm>
            <a:off x="-43544" y="2013802"/>
            <a:ext cx="1749704" cy="1322947"/>
          </a:xfrm>
          <a:prstGeom prst="rect">
            <a:avLst/>
          </a:prstGeom>
        </p:spPr>
      </p:pic>
    </p:spTree>
    <p:extLst>
      <p:ext uri="{BB962C8B-B14F-4D97-AF65-F5344CB8AC3E}">
        <p14:creationId xmlns:p14="http://schemas.microsoft.com/office/powerpoint/2010/main" val="187501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F442-72D1-491A-A896-662D4F7976BA}"/>
              </a:ext>
            </a:extLst>
          </p:cNvPr>
          <p:cNvSpPr>
            <a:spLocks noGrp="1"/>
          </p:cNvSpPr>
          <p:nvPr>
            <p:ph type="title"/>
          </p:nvPr>
        </p:nvSpPr>
        <p:spPr>
          <a:xfrm>
            <a:off x="426160" y="242846"/>
            <a:ext cx="11123028" cy="369332"/>
          </a:xfrm>
        </p:spPr>
        <p:txBody>
          <a:bodyPr/>
          <a:lstStyle/>
          <a:p>
            <a:r>
              <a:rPr lang="en-US" sz="2400" dirty="0">
                <a:solidFill>
                  <a:prstClr val="black"/>
                </a:solidFill>
              </a:rPr>
              <a:t>For SA: carotenoid peaks appear with 785 nm, the peaks are at the right position</a:t>
            </a:r>
            <a:endParaRPr lang="en-US" dirty="0"/>
          </a:p>
        </p:txBody>
      </p:sp>
      <p:pic>
        <p:nvPicPr>
          <p:cNvPr id="3" name="Picture 2" descr="https://pubs.acs.org/na101/home/literatum/publisher/achs/journals/content/ancham/0/ancham.ahead-of-print/acs.analchem.1c02501/20220103/images/large/ac1c02501_0004.jpeg">
            <a:extLst>
              <a:ext uri="{FF2B5EF4-FFF2-40B4-BE49-F238E27FC236}">
                <a16:creationId xmlns:a16="http://schemas.microsoft.com/office/drawing/2014/main" id="{7E533BC2-1A04-4F7D-A3BC-C1795B537D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470" b="49857"/>
          <a:stretch/>
        </p:blipFill>
        <p:spPr bwMode="auto">
          <a:xfrm>
            <a:off x="1403279" y="1443173"/>
            <a:ext cx="5149922" cy="267700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51FF9887-82C6-4E4D-9776-C7B218FC2DED}"/>
              </a:ext>
            </a:extLst>
          </p:cNvPr>
          <p:cNvPicPr>
            <a:picLocks noChangeAspect="1"/>
          </p:cNvPicPr>
          <p:nvPr/>
        </p:nvPicPr>
        <p:blipFill>
          <a:blip r:embed="rId3"/>
          <a:stretch>
            <a:fillRect/>
          </a:stretch>
        </p:blipFill>
        <p:spPr>
          <a:xfrm>
            <a:off x="2911129" y="675688"/>
            <a:ext cx="1034741" cy="731520"/>
          </a:xfrm>
          <a:prstGeom prst="rect">
            <a:avLst/>
          </a:prstGeom>
        </p:spPr>
      </p:pic>
      <p:sp>
        <p:nvSpPr>
          <p:cNvPr id="44" name="TextBox 43">
            <a:extLst>
              <a:ext uri="{FF2B5EF4-FFF2-40B4-BE49-F238E27FC236}">
                <a16:creationId xmlns:a16="http://schemas.microsoft.com/office/drawing/2014/main" id="{8C927FA1-6638-4F19-AA22-1E96DC5A1252}"/>
              </a:ext>
            </a:extLst>
          </p:cNvPr>
          <p:cNvSpPr txBox="1"/>
          <p:nvPr/>
        </p:nvSpPr>
        <p:spPr>
          <a:xfrm>
            <a:off x="3853627" y="923397"/>
            <a:ext cx="795341" cy="307777"/>
          </a:xfrm>
          <a:prstGeom prst="rect">
            <a:avLst/>
          </a:prstGeom>
          <a:noFill/>
        </p:spPr>
        <p:txBody>
          <a:bodyPr wrap="square" lIns="0" tIns="0" rIns="0" bIns="0" rtlCol="0">
            <a:spAutoFit/>
          </a:bodyPr>
          <a:lstStyle/>
          <a:p>
            <a:r>
              <a:rPr lang="en-US" sz="2000" b="1" dirty="0">
                <a:solidFill>
                  <a:prstClr val="black"/>
                </a:solidFill>
              </a:rPr>
              <a:t>785 nm</a:t>
            </a:r>
          </a:p>
        </p:txBody>
      </p:sp>
      <p:sp>
        <p:nvSpPr>
          <p:cNvPr id="7" name="Rectangle 6">
            <a:extLst>
              <a:ext uri="{FF2B5EF4-FFF2-40B4-BE49-F238E27FC236}">
                <a16:creationId xmlns:a16="http://schemas.microsoft.com/office/drawing/2014/main" id="{21F281FF-C198-4390-93F8-3A8D2422F8AD}"/>
              </a:ext>
            </a:extLst>
          </p:cNvPr>
          <p:cNvSpPr/>
          <p:nvPr/>
        </p:nvSpPr>
        <p:spPr>
          <a:xfrm>
            <a:off x="266700" y="4332178"/>
            <a:ext cx="7562850" cy="707886"/>
          </a:xfrm>
          <a:prstGeom prst="rect">
            <a:avLst/>
          </a:prstGeom>
        </p:spPr>
        <p:txBody>
          <a:bodyPr wrap="square">
            <a:spAutoFit/>
          </a:bodyPr>
          <a:lstStyle/>
          <a:p>
            <a:r>
              <a:rPr lang="en-US" sz="2000" dirty="0">
                <a:solidFill>
                  <a:srgbClr val="000000"/>
                </a:solidFill>
              </a:rPr>
              <a:t>1150 cm</a:t>
            </a:r>
            <a:r>
              <a:rPr lang="en-US" sz="2000" baseline="30000" dirty="0">
                <a:solidFill>
                  <a:srgbClr val="000000"/>
                </a:solidFill>
              </a:rPr>
              <a:t>–1</a:t>
            </a:r>
            <a:r>
              <a:rPr lang="en-US" sz="2000" dirty="0">
                <a:solidFill>
                  <a:srgbClr val="000000"/>
                </a:solidFill>
              </a:rPr>
              <a:t> and 1520 cm</a:t>
            </a:r>
            <a:r>
              <a:rPr lang="en-US" sz="2000" baseline="30000" dirty="0">
                <a:solidFill>
                  <a:srgbClr val="000000"/>
                </a:solidFill>
              </a:rPr>
              <a:t>–1</a:t>
            </a:r>
            <a:r>
              <a:rPr lang="en-US" sz="2000" dirty="0">
                <a:solidFill>
                  <a:srgbClr val="000000"/>
                </a:solidFill>
              </a:rPr>
              <a:t> are attributed to the C–C and C=C vibration modes present in </a:t>
            </a:r>
            <a:r>
              <a:rPr lang="en-US" sz="2000" b="1" dirty="0">
                <a:solidFill>
                  <a:srgbClr val="000000"/>
                </a:solidFill>
              </a:rPr>
              <a:t>carotenoids</a:t>
            </a:r>
            <a:r>
              <a:rPr lang="en-US" sz="2000" dirty="0">
                <a:solidFill>
                  <a:srgbClr val="000000"/>
                </a:solidFill>
              </a:rPr>
              <a:t>. Specifically: </a:t>
            </a:r>
            <a:r>
              <a:rPr lang="en-US" sz="2000" b="1" dirty="0">
                <a:solidFill>
                  <a:srgbClr val="000000"/>
                </a:solidFill>
              </a:rPr>
              <a:t>Staphyloxantine</a:t>
            </a:r>
            <a:endParaRPr lang="en-US" sz="2000" b="1" dirty="0"/>
          </a:p>
        </p:txBody>
      </p:sp>
      <p:graphicFrame>
        <p:nvGraphicFramePr>
          <p:cNvPr id="14" name="Chart 13">
            <a:extLst>
              <a:ext uri="{FF2B5EF4-FFF2-40B4-BE49-F238E27FC236}">
                <a16:creationId xmlns:a16="http://schemas.microsoft.com/office/drawing/2014/main" id="{3A0EB252-1D88-4DFB-9657-6A1C4FB15650}"/>
              </a:ext>
            </a:extLst>
          </p:cNvPr>
          <p:cNvGraphicFramePr>
            <a:graphicFrameLocks/>
          </p:cNvGraphicFramePr>
          <p:nvPr/>
        </p:nvGraphicFramePr>
        <p:xfrm>
          <a:off x="6994871" y="1154222"/>
          <a:ext cx="4572000" cy="2743200"/>
        </p:xfrm>
        <a:graphic>
          <a:graphicData uri="http://schemas.openxmlformats.org/drawingml/2006/chart">
            <c:chart xmlns:c="http://schemas.openxmlformats.org/drawingml/2006/chart" xmlns:r="http://schemas.openxmlformats.org/officeDocument/2006/relationships" r:id="rId4"/>
          </a:graphicData>
        </a:graphic>
      </p:graphicFrame>
      <p:pic>
        <p:nvPicPr>
          <p:cNvPr id="8194" name="Picture 2" descr="Datei:Staphyloxanthin.svg – Wikipedia">
            <a:extLst>
              <a:ext uri="{FF2B5EF4-FFF2-40B4-BE49-F238E27FC236}">
                <a16:creationId xmlns:a16="http://schemas.microsoft.com/office/drawing/2014/main" id="{C54B62EA-7221-4077-B8E2-17739A1EA2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 y="5210834"/>
            <a:ext cx="6219825" cy="14043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BBF687-9930-4CD1-B336-3750B15D7D86}"/>
              </a:ext>
            </a:extLst>
          </p:cNvPr>
          <p:cNvSpPr txBox="1"/>
          <p:nvPr/>
        </p:nvSpPr>
        <p:spPr>
          <a:xfrm>
            <a:off x="7425979" y="1034494"/>
            <a:ext cx="3524250" cy="492443"/>
          </a:xfrm>
          <a:prstGeom prst="rect">
            <a:avLst/>
          </a:prstGeom>
          <a:noFill/>
        </p:spPr>
        <p:txBody>
          <a:bodyPr wrap="square" lIns="0" tIns="0" rIns="0" bIns="0" rtlCol="0">
            <a:spAutoFit/>
          </a:bodyPr>
          <a:lstStyle/>
          <a:p>
            <a:r>
              <a:rPr lang="en-US" sz="1600" dirty="0">
                <a:solidFill>
                  <a:prstClr val="black"/>
                </a:solidFill>
              </a:rPr>
              <a:t>My carotene spectrum from</a:t>
            </a:r>
          </a:p>
          <a:p>
            <a:r>
              <a:rPr lang="en-US" sz="1600" dirty="0">
                <a:solidFill>
                  <a:prstClr val="black"/>
                </a:solidFill>
              </a:rPr>
              <a:t>Advanced </a:t>
            </a:r>
            <a:r>
              <a:rPr lang="en-US" sz="1600" dirty="0" err="1">
                <a:solidFill>
                  <a:prstClr val="black"/>
                </a:solidFill>
              </a:rPr>
              <a:t>Charactarization</a:t>
            </a:r>
            <a:r>
              <a:rPr lang="en-US" sz="1600" dirty="0">
                <a:solidFill>
                  <a:prstClr val="black"/>
                </a:solidFill>
              </a:rPr>
              <a:t> course</a:t>
            </a:r>
          </a:p>
        </p:txBody>
      </p:sp>
      <p:pic>
        <p:nvPicPr>
          <p:cNvPr id="12" name="Picture 11">
            <a:extLst>
              <a:ext uri="{FF2B5EF4-FFF2-40B4-BE49-F238E27FC236}">
                <a16:creationId xmlns:a16="http://schemas.microsoft.com/office/drawing/2014/main" id="{277F19DE-3443-4825-B256-C1567EAE58DA}"/>
              </a:ext>
            </a:extLst>
          </p:cNvPr>
          <p:cNvPicPr>
            <a:picLocks noChangeAspect="1"/>
          </p:cNvPicPr>
          <p:nvPr/>
        </p:nvPicPr>
        <p:blipFill>
          <a:blip r:embed="rId6"/>
          <a:stretch>
            <a:fillRect/>
          </a:stretch>
        </p:blipFill>
        <p:spPr>
          <a:xfrm>
            <a:off x="-43544" y="2013802"/>
            <a:ext cx="1749704" cy="1322947"/>
          </a:xfrm>
          <a:prstGeom prst="rect">
            <a:avLst/>
          </a:prstGeom>
        </p:spPr>
      </p:pic>
    </p:spTree>
    <p:extLst>
      <p:ext uri="{BB962C8B-B14F-4D97-AF65-F5344CB8AC3E}">
        <p14:creationId xmlns:p14="http://schemas.microsoft.com/office/powerpoint/2010/main" val="285281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PHT WIDE !">
  <a:themeElements>
    <a:clrScheme name="ipht">
      <a:dk1>
        <a:sysClr val="windowText" lastClr="000000"/>
      </a:dk1>
      <a:lt1>
        <a:sysClr val="window" lastClr="FFFFFF"/>
      </a:lt1>
      <a:dk2>
        <a:srgbClr val="16346E"/>
      </a:dk2>
      <a:lt2>
        <a:srgbClr val="EEECE1"/>
      </a:lt2>
      <a:accent1>
        <a:srgbClr val="16346E"/>
      </a:accent1>
      <a:accent2>
        <a:srgbClr val="A2BF2B"/>
      </a:accent2>
      <a:accent3>
        <a:srgbClr val="4F8816"/>
      </a:accent3>
      <a:accent4>
        <a:srgbClr val="FF750D"/>
      </a:accent4>
      <a:accent5>
        <a:srgbClr val="C00000"/>
      </a:accent5>
      <a:accent6>
        <a:srgbClr val="00B0F0"/>
      </a:accent6>
      <a:hlink>
        <a:srgbClr val="A2BF2B"/>
      </a:hlink>
      <a:folHlink>
        <a:srgbClr val="A2BF2B"/>
      </a:folHlink>
    </a:clrScheme>
    <a:fontScheme name="IPHT">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600" dirty="0" err="1">
            <a:solidFill>
              <a:prstClr val="black"/>
            </a:solidFill>
          </a:defRPr>
        </a:defPPr>
      </a:lstStyle>
    </a:txDef>
  </a:objectDefaults>
  <a:extraClrSchemeLst/>
  <a:extLst>
    <a:ext uri="{05A4C25C-085E-4340-85A3-A5531E510DB2}">
      <thm15:themeFamily xmlns:thm15="http://schemas.microsoft.com/office/thememl/2012/main" name="IPHT WIDE !" id="{5E3B4806-FB3F-4CD4-A476-8A32227567FB}" vid="{EFE0E409-D09A-45E0-B79A-B2BDFD7EED83}"/>
    </a:ext>
  </a:extLst>
</a:theme>
</file>

<file path=ppt/theme/theme2.xml><?xml version="1.0" encoding="utf-8"?>
<a:theme xmlns:a="http://schemas.openxmlformats.org/drawingml/2006/main" name="IPHT PPT-Template 16:9 - Grau">
  <a:themeElements>
    <a:clrScheme name="ipht">
      <a:dk1>
        <a:sysClr val="windowText" lastClr="000000"/>
      </a:dk1>
      <a:lt1>
        <a:sysClr val="window" lastClr="FFFFFF"/>
      </a:lt1>
      <a:dk2>
        <a:srgbClr val="16346E"/>
      </a:dk2>
      <a:lt2>
        <a:srgbClr val="EEECE1"/>
      </a:lt2>
      <a:accent1>
        <a:srgbClr val="16346E"/>
      </a:accent1>
      <a:accent2>
        <a:srgbClr val="A2BF2B"/>
      </a:accent2>
      <a:accent3>
        <a:srgbClr val="4F8816"/>
      </a:accent3>
      <a:accent4>
        <a:srgbClr val="FF750D"/>
      </a:accent4>
      <a:accent5>
        <a:srgbClr val="C00000"/>
      </a:accent5>
      <a:accent6>
        <a:srgbClr val="00B0F0"/>
      </a:accent6>
      <a:hlink>
        <a:srgbClr val="A2BF2B"/>
      </a:hlink>
      <a:folHlink>
        <a:srgbClr val="A2BF2B"/>
      </a:folHlink>
    </a:clrScheme>
    <a:fontScheme name="IPHT">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600" dirty="0" err="1">
            <a:solidFill>
              <a:prstClr val="black"/>
            </a:solidFill>
          </a:defRPr>
        </a:defPPr>
      </a:lstStyle>
    </a:txDef>
  </a:objectDefaults>
  <a:extraClrSchemeLst/>
  <a:extLst>
    <a:ext uri="{05A4C25C-085E-4340-85A3-A5531E510DB2}">
      <thm15:themeFamily xmlns:thm15="http://schemas.microsoft.com/office/thememl/2012/main" name="Präsentation4" id="{666AA21C-BA4E-954B-8D21-6267F63C972A}" vid="{B849286D-308A-D44F-98B4-8747EFA57AB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IPHT WIDE !</Template>
  <TotalTime>216</TotalTime>
  <Words>2938</Words>
  <Application>Microsoft Office PowerPoint</Application>
  <PresentationFormat>Widescreen</PresentationFormat>
  <Paragraphs>520</Paragraphs>
  <Slides>49</Slides>
  <Notes>9</Notes>
  <HiddenSlides>3</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49</vt:i4>
      </vt:variant>
    </vt:vector>
  </HeadingPairs>
  <TitlesOfParts>
    <vt:vector size="58" baseType="lpstr">
      <vt:lpstr>Arial</vt:lpstr>
      <vt:lpstr>Calibri</vt:lpstr>
      <vt:lpstr>Cambria Math</vt:lpstr>
      <vt:lpstr>Roboto</vt:lpstr>
      <vt:lpstr>Wingdings</vt:lpstr>
      <vt:lpstr>Wingdings 3</vt:lpstr>
      <vt:lpstr>IPHT WIDE !</vt:lpstr>
      <vt:lpstr>IPHT PPT-Template 16:9 - Grau</vt:lpstr>
      <vt:lpstr>Diagramm</vt:lpstr>
      <vt:lpstr>Multi-Excitation Raman Spectroscopy for  Label-Free, Strain-Level Characterization of Bacterial Pathogens in Artificial Sputum Media</vt:lpstr>
      <vt:lpstr>Outline</vt:lpstr>
      <vt:lpstr>Concept of the study: Methodology</vt:lpstr>
      <vt:lpstr>Concept of the study: Research questions</vt:lpstr>
      <vt:lpstr>Can you differentiate between the different species?</vt:lpstr>
      <vt:lpstr>1. Is one wavelength better than the other? Why?</vt:lpstr>
      <vt:lpstr>1. Is one wavelength better than the other? Why?</vt:lpstr>
      <vt:lpstr>For SA: carotenoid peaks appear with 785 nm</vt:lpstr>
      <vt:lpstr>For SA: carotenoid peaks appear with 785 nm, the peaks are at the right position</vt:lpstr>
      <vt:lpstr>As expected: Carotenoids make the bacteria orange </vt:lpstr>
      <vt:lpstr>The one strain that isn’t orange, doesn’t show these peaks</vt:lpstr>
      <vt:lpstr>For PA: porphyrin peaks appear with 532 nm</vt:lpstr>
      <vt:lpstr>For PA: porphyrin peaks appear with 532 nm, the peaks fit pure spectra</vt:lpstr>
      <vt:lpstr>In summary: each wavelength is suitable for a different bacterium – but WHY?</vt:lpstr>
      <vt:lpstr>Key Takeaways: Wavelength…</vt:lpstr>
      <vt:lpstr>PowerPoint Presentation</vt:lpstr>
      <vt:lpstr>PowerPoint Presentation</vt:lpstr>
      <vt:lpstr>Why do different peaks appear with different excitation? Because of the scattering cross-section</vt:lpstr>
      <vt:lpstr>Why do different peaks appear with different excitation? Because of the scattering cross-section</vt:lpstr>
      <vt:lpstr>To prove this, they show absorbance spectra of pure substances:</vt:lpstr>
      <vt:lpstr>We now know that different wavelengths are suited for different bacteria Now, can we combine them?</vt:lpstr>
      <vt:lpstr>Can we combine them both? Will it improve anything?</vt:lpstr>
      <vt:lpstr>By using the combined spectra, classification improves dramatically</vt:lpstr>
      <vt:lpstr>By using the combined spectra, classification improves dramatically</vt:lpstr>
      <vt:lpstr>A lot of the information comes from the background</vt:lpstr>
      <vt:lpstr>Using SVM improved classification significantly</vt:lpstr>
      <vt:lpstr>PCA-SVM is not as good, maybe because some of the information is not in the first 10 PCs</vt:lpstr>
      <vt:lpstr>Concept of the study</vt:lpstr>
      <vt:lpstr>Does this work also for sputum samples?</vt:lpstr>
      <vt:lpstr>When observing the spectra – the sputum has a very strong background</vt:lpstr>
      <vt:lpstr>But somehow the classification is even better with the sputum</vt:lpstr>
      <vt:lpstr>The spectra with the sputum lose a lot of the “pre-resonant” peaks</vt:lpstr>
      <vt:lpstr>Focusing first on P. aeruginosa</vt:lpstr>
      <vt:lpstr>Same reduction in resonance with S. aureus</vt:lpstr>
      <vt:lpstr>Summary:</vt:lpstr>
      <vt:lpstr>Let’s talk about the issues</vt:lpstr>
      <vt:lpstr>1. The amount of data:</vt:lpstr>
      <vt:lpstr>3. Carotenoids are resonance enhanced with 532 nm, not 785 nm</vt:lpstr>
      <vt:lpstr>3. Carotenoids are resonance enhanced with 532 nm, not 785 nm</vt:lpstr>
      <vt:lpstr>4. Porphyrins have 4 peaks, they only discuss 2</vt:lpstr>
      <vt:lpstr>5. Some more small things…</vt:lpstr>
      <vt:lpstr>6. The numbers don’t add up</vt:lpstr>
      <vt:lpstr>6. The numbers don’t add up II</vt:lpstr>
      <vt:lpstr>My takeaways for our work</vt:lpstr>
      <vt:lpstr>THANK YOU FOR YOUR ATTENTION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Amir Nakar</dc:creator>
  <cp:lastModifiedBy>Amir Nakar</cp:lastModifiedBy>
  <cp:revision>164</cp:revision>
  <dcterms:created xsi:type="dcterms:W3CDTF">2022-01-09T09:19:34Z</dcterms:created>
  <dcterms:modified xsi:type="dcterms:W3CDTF">2022-01-11T08:27:04Z</dcterms:modified>
</cp:coreProperties>
</file>